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67" r:id="rId7"/>
    <p:sldId id="268" r:id="rId8"/>
    <p:sldId id="278" r:id="rId9"/>
    <p:sldId id="273" r:id="rId10"/>
    <p:sldId id="276" r:id="rId11"/>
    <p:sldId id="277"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2E8"/>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3/23/2022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3/23/2022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273071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901606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675482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291199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967378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rcot.com/calendar/event?id=1634567146387" TargetMode="External"/><Relationship Id="rId2" Type="http://schemas.openxmlformats.org/officeDocument/2006/relationships/hyperlink" Target="https://www.ercot.com/files/docs/2022/01/21/OWG%20NPRR1100_discussion_updated_mp01202022_pdf.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7562" y="1524000"/>
            <a:ext cx="5021638" cy="5663089"/>
          </a:xfrm>
          <a:prstGeom prst="rect">
            <a:avLst/>
          </a:prstGeom>
          <a:noFill/>
        </p:spPr>
        <p:txBody>
          <a:bodyPr wrap="square" rtlCol="0">
            <a:spAutoFit/>
          </a:bodyPr>
          <a:lstStyle/>
          <a:p>
            <a:r>
              <a:rPr lang="en-US" sz="2000" b="1" dirty="0">
                <a:solidFill>
                  <a:srgbClr val="5B6770"/>
                </a:solidFill>
                <a:latin typeface="+mj-lt"/>
                <a:cs typeface="Arial" panose="020B0604020202020204" pitchFamily="34" charset="0"/>
              </a:rPr>
              <a:t>NPRR1100 Discussion of Operational Requirements for Transmission Connected Resources</a:t>
            </a:r>
            <a:endParaRPr lang="en-US" sz="2000" b="1" dirty="0">
              <a:solidFill>
                <a:srgbClr val="5B6770"/>
              </a:solidFill>
              <a:latin typeface="+mj-lt"/>
            </a:endParaRPr>
          </a:p>
          <a:p>
            <a:endParaRPr lang="en-US" sz="2000" dirty="0">
              <a:solidFill>
                <a:srgbClr val="5B6770"/>
              </a:solidFill>
            </a:endParaRPr>
          </a:p>
          <a:p>
            <a:r>
              <a:rPr lang="en-US" sz="2000" dirty="0">
                <a:solidFill>
                  <a:srgbClr val="5B6770"/>
                </a:solidFill>
              </a:rPr>
              <a:t>Refer to OWG presentation Jan 22</a:t>
            </a:r>
          </a:p>
          <a:p>
            <a:r>
              <a:rPr lang="en-US" sz="1400" dirty="0">
                <a:solidFill>
                  <a:srgbClr val="00A2E8"/>
                </a:solidFill>
                <a:hlinkClick r:id="rId2">
                  <a:extLst>
                    <a:ext uri="{A12FA001-AC4F-418D-AE19-62706E023703}">
                      <ahyp:hlinkClr xmlns:ahyp="http://schemas.microsoft.com/office/drawing/2018/hyperlinkcolor" val="tx"/>
                    </a:ext>
                  </a:extLst>
                </a:hlinkClick>
              </a:rPr>
              <a:t>https://www.ercot.com/files/docs/2022/01/21/OWG%20NPRR1100_discussion_updated_mp01202022_pdf.pdf</a:t>
            </a:r>
            <a:endParaRPr lang="en-US" sz="1400" dirty="0">
              <a:solidFill>
                <a:srgbClr val="00A2E8"/>
              </a:solidFill>
            </a:endParaRPr>
          </a:p>
          <a:p>
            <a:endParaRPr lang="en-US" sz="2000" dirty="0">
              <a:solidFill>
                <a:srgbClr val="5B6770"/>
              </a:solidFill>
            </a:endParaRPr>
          </a:p>
          <a:p>
            <a:r>
              <a:rPr lang="en-US" sz="2000" dirty="0">
                <a:solidFill>
                  <a:srgbClr val="5B6770"/>
                </a:solidFill>
              </a:rPr>
              <a:t>and Tesla NPRR1100 Workshop</a:t>
            </a:r>
            <a:br>
              <a:rPr lang="en-US" sz="2000" dirty="0"/>
            </a:br>
            <a:r>
              <a:rPr lang="en-US" sz="1400" dirty="0">
                <a:solidFill>
                  <a:srgbClr val="00A2E8"/>
                </a:solidFill>
                <a:hlinkClick r:id="rId3">
                  <a:extLst>
                    <a:ext uri="{A12FA001-AC4F-418D-AE19-62706E023703}">
                      <ahyp:hlinkClr xmlns:ahyp="http://schemas.microsoft.com/office/drawing/2018/hyperlinkcolor" val="tx"/>
                    </a:ext>
                  </a:extLst>
                </a:hlinkClick>
              </a:rPr>
              <a:t>https://www.ercot.com/calendar/event?id=1634567146387</a:t>
            </a:r>
            <a:endParaRPr lang="en-US" sz="1400" dirty="0">
              <a:solidFill>
                <a:schemeClr val="tx2"/>
              </a:solidFill>
            </a:endParaRPr>
          </a:p>
          <a:p>
            <a:endParaRPr lang="en-US" i="1" dirty="0"/>
          </a:p>
          <a:p>
            <a:endParaRPr lang="en-US" i="1" dirty="0"/>
          </a:p>
          <a:p>
            <a:endParaRPr lang="en-US" i="1" dirty="0"/>
          </a:p>
          <a:p>
            <a:r>
              <a:rPr lang="en-US" i="1" dirty="0">
                <a:solidFill>
                  <a:srgbClr val="5B6770"/>
                </a:solidFill>
              </a:rPr>
              <a:t>Operations Working Group</a:t>
            </a:r>
          </a:p>
          <a:p>
            <a:endParaRPr lang="en-US" i="1" dirty="0">
              <a:solidFill>
                <a:srgbClr val="5B6770"/>
              </a:solidFill>
            </a:endParaRPr>
          </a:p>
          <a:p>
            <a:r>
              <a:rPr lang="en-US" i="1" dirty="0">
                <a:solidFill>
                  <a:srgbClr val="5B6770"/>
                </a:solidFill>
              </a:rPr>
              <a:t>Mar 24, 2022</a:t>
            </a:r>
          </a:p>
          <a:p>
            <a:endParaRPr lang="en-US" dirty="0">
              <a:solidFill>
                <a:schemeClr val="tx2"/>
              </a:solidFill>
            </a:endParaRPr>
          </a:p>
          <a:p>
            <a:endParaRPr lang="en-US" dirty="0">
              <a:solidFill>
                <a:schemeClr val="tx2"/>
              </a:solidFill>
            </a:endParaRPr>
          </a:p>
          <a:p>
            <a:endParaRPr lang="en-US" dirty="0">
              <a:solidFill>
                <a:schemeClr val="tx2"/>
              </a:solidFill>
            </a:endParaRP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200" b="1" dirty="0">
                <a:solidFill>
                  <a:schemeClr val="accent1"/>
                </a:solidFill>
              </a:rPr>
              <a:t>Possible </a:t>
            </a:r>
            <a:r>
              <a:rPr lang="en-US" sz="2200" dirty="0"/>
              <a:t>re-integration options</a:t>
            </a:r>
            <a:br>
              <a:rPr lang="en-US" sz="2200" dirty="0"/>
            </a:br>
            <a:endParaRPr lang="en-US" sz="2200"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8" name="Content Placeholder 2">
            <a:extLst>
              <a:ext uri="{FF2B5EF4-FFF2-40B4-BE49-F238E27FC236}">
                <a16:creationId xmlns:a16="http://schemas.microsoft.com/office/drawing/2014/main" id="{D77D29E9-B7DB-4F72-9C07-75FAAD559B4F}"/>
              </a:ext>
            </a:extLst>
          </p:cNvPr>
          <p:cNvSpPr>
            <a:spLocks noGrp="1"/>
          </p:cNvSpPr>
          <p:nvPr>
            <p:ph idx="1"/>
          </p:nvPr>
        </p:nvSpPr>
        <p:spPr>
          <a:xfrm>
            <a:off x="304800" y="1295400"/>
            <a:ext cx="8229600" cy="2996230"/>
          </a:xfrm>
        </p:spPr>
        <p:txBody>
          <a:bodyPr>
            <a:normAutofit fontScale="85000" lnSpcReduction="20000"/>
          </a:bodyPr>
          <a:lstStyle/>
          <a:p>
            <a:pPr marL="514350" indent="-457200">
              <a:buFont typeface="Wingdings" panose="05000000000000000000" pitchFamily="2" charset="2"/>
              <a:buChar char="Ø"/>
            </a:pPr>
            <a:r>
              <a:rPr lang="en-US" sz="2400" dirty="0"/>
              <a:t>Open Transition  (proposed)</a:t>
            </a:r>
          </a:p>
          <a:p>
            <a:pPr marL="914400" lvl="1" indent="-457200">
              <a:buFont typeface="Wingdings" panose="05000000000000000000" pitchFamily="2" charset="2"/>
              <a:buChar char="Ø"/>
            </a:pPr>
            <a:r>
              <a:rPr lang="en-US" sz="2200" dirty="0"/>
              <a:t>The application for Operations appears straightforward and involves minimal language changes to define the application and the outage instances which can be quickly implemented.</a:t>
            </a:r>
          </a:p>
          <a:p>
            <a:pPr marL="514350" indent="-457200">
              <a:buFont typeface="Wingdings" panose="05000000000000000000" pitchFamily="2" charset="2"/>
              <a:buChar char="Ø"/>
            </a:pPr>
            <a:endParaRPr lang="en-US" sz="2400" dirty="0"/>
          </a:p>
          <a:p>
            <a:pPr marL="514350" indent="-457200">
              <a:buFont typeface="Wingdings" panose="05000000000000000000" pitchFamily="2" charset="2"/>
              <a:buChar char="Ø"/>
            </a:pPr>
            <a:r>
              <a:rPr lang="en-US" sz="2400" dirty="0"/>
              <a:t>Closed Transition  </a:t>
            </a:r>
          </a:p>
          <a:p>
            <a:pPr marL="914400" lvl="1" indent="-457200">
              <a:buFont typeface="Wingdings" panose="05000000000000000000" pitchFamily="2" charset="2"/>
              <a:buChar char="Ø"/>
            </a:pPr>
            <a:r>
              <a:rPr lang="en-US" sz="2200" dirty="0"/>
              <a:t>The application involves telemetry, system and display changes to resolve re-integration of an energized load with extended an extended implementation time, so if desired should be addressed in a subsequent NPRR.( refer to issues presented at Jan OWG- see appendix)</a:t>
            </a:r>
          </a:p>
          <a:p>
            <a:pPr marL="457200" indent="-457200">
              <a:buFont typeface="+mj-lt"/>
              <a:buAutoNum type="alphaUcPeriod"/>
            </a:pPr>
            <a:endParaRPr lang="en-US" sz="1600" dirty="0"/>
          </a:p>
        </p:txBody>
      </p:sp>
    </p:spTree>
    <p:extLst>
      <p:ext uri="{BB962C8B-B14F-4D97-AF65-F5344CB8AC3E}">
        <p14:creationId xmlns:p14="http://schemas.microsoft.com/office/powerpoint/2010/main" val="3190927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200" b="1" dirty="0">
                <a:solidFill>
                  <a:schemeClr val="accent1"/>
                </a:solidFill>
              </a:rPr>
              <a:t>Open transition– Proposed language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3" name="TextBox 2">
            <a:extLst>
              <a:ext uri="{FF2B5EF4-FFF2-40B4-BE49-F238E27FC236}">
                <a16:creationId xmlns:a16="http://schemas.microsoft.com/office/drawing/2014/main" id="{928A4431-E482-4781-B195-72C743E73C21}"/>
              </a:ext>
            </a:extLst>
          </p:cNvPr>
          <p:cNvSpPr txBox="1"/>
          <p:nvPr/>
        </p:nvSpPr>
        <p:spPr>
          <a:xfrm>
            <a:off x="381000" y="838200"/>
            <a:ext cx="8458200" cy="5078313"/>
          </a:xfrm>
          <a:prstGeom prst="rect">
            <a:avLst/>
          </a:prstGeom>
          <a:noFill/>
        </p:spPr>
        <p:txBody>
          <a:bodyPr wrap="square" rtlCol="0">
            <a:spAutoFit/>
          </a:bodyPr>
          <a:lstStyle/>
          <a:p>
            <a:pPr marL="804545" marR="0" indent="-804545"/>
            <a:r>
              <a:rPr lang="en-US" sz="1800" b="1" i="1" dirty="0">
                <a:effectLst/>
                <a:latin typeface="Times New Roman" panose="02020603050405020304" pitchFamily="18" charset="0"/>
                <a:ea typeface="Times New Roman" panose="02020603050405020304" pitchFamily="18" charset="0"/>
              </a:rPr>
              <a:t>6.5.5.1          Changes in Resource Status</a:t>
            </a:r>
            <a:endParaRPr lang="en-US" sz="1800" b="1" dirty="0">
              <a:effectLst/>
              <a:latin typeface="Times New Roman" panose="02020603050405020304" pitchFamily="18" charset="0"/>
              <a:ea typeface="Times New Roman" panose="02020603050405020304" pitchFamily="18" charset="0"/>
            </a:endParaRPr>
          </a:p>
          <a:p>
            <a:pPr marL="457200" marR="0" indent="-457200"/>
            <a:r>
              <a:rPr lang="en-US" sz="1800" i="1" dirty="0">
                <a:effectLst/>
                <a:latin typeface="Times New Roman" panose="02020603050405020304" pitchFamily="18" charset="0"/>
                <a:ea typeface="Times New Roman" panose="02020603050405020304" pitchFamily="18" charset="0"/>
              </a:rPr>
              <a:t>(1) </a:t>
            </a:r>
            <a:r>
              <a:rPr lang="en-US" sz="1800" dirty="0">
                <a:effectLst/>
                <a:latin typeface="Times New Roman" panose="02020603050405020304" pitchFamily="18" charset="0"/>
                <a:ea typeface="Times New Roman" panose="02020603050405020304" pitchFamily="18" charset="0"/>
              </a:rPr>
              <a:t>       Each QSE shall notify ERCOT of a change in Resource Status via telemetry and through changes in the Current Operating Plan (COP) as soon as practicable following the change.</a:t>
            </a:r>
          </a:p>
          <a:p>
            <a:pPr marL="457200" marR="0" indent="-457200"/>
            <a:r>
              <a:rPr lang="en-US" sz="1800" dirty="0">
                <a:effectLst/>
                <a:latin typeface="Times New Roman" panose="02020603050405020304" pitchFamily="18" charset="0"/>
                <a:ea typeface="Times New Roman" panose="02020603050405020304" pitchFamily="18" charset="0"/>
              </a:rPr>
              <a:t>(2)        Each QSE shall promptly inform ERCOT when the operating mode of its Generation Resource’s Automatic Voltage Regulator (AVR) or Power System Stabilizer (PSS) is changed while the Resource is On-Line.  The QSE shall also provide the Resource’s AVR or PSS status logs to ERCOT upon request.</a:t>
            </a:r>
          </a:p>
          <a:p>
            <a:pPr marL="457200" marR="0" indent="-457200"/>
            <a:r>
              <a:rPr lang="en-US" sz="1800" dirty="0">
                <a:effectLst/>
                <a:latin typeface="Times New Roman" panose="02020603050405020304" pitchFamily="18" charset="0"/>
                <a:ea typeface="Times New Roman" panose="02020603050405020304" pitchFamily="18" charset="0"/>
              </a:rPr>
              <a:t>(3)        Each QSE shall immediately report to ERCOT and the TSP any inability of the QSE’s Generation Resource required to meet its reactive capability requirements in these Protocols.</a:t>
            </a:r>
          </a:p>
          <a:p>
            <a:pPr marL="457200" marR="0" indent="-457200"/>
            <a:r>
              <a:rPr lang="en-US" sz="1800" i="1" dirty="0">
                <a:solidFill>
                  <a:srgbClr val="FF0000"/>
                </a:solidFill>
                <a:effectLst/>
                <a:latin typeface="Times New Roman" panose="02020603050405020304" pitchFamily="18" charset="0"/>
                <a:ea typeface="Times New Roman" panose="02020603050405020304" pitchFamily="18" charset="0"/>
              </a:rPr>
              <a:t>(4)        Nothing in these Protocols prohibits a QSE or Resource Entity from using a Generation Resource or Energy Storage Resource to serve customer Load in any circumstance in which the customer and the Resource are both involuntarily disconnected from the ERCOT System due to an Outage of the transmission or distribution system, provided that, for any customer Load greater than 1 MW, the Load must be de-energized at the time it is reconnected to the ERCOT System.    </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777437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200" b="1" dirty="0">
                <a:solidFill>
                  <a:schemeClr val="accent1"/>
                </a:solidFill>
              </a:rPr>
              <a:t>Open transition– Proposed language (cont’d)</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3" name="TextBox 2">
            <a:extLst>
              <a:ext uri="{FF2B5EF4-FFF2-40B4-BE49-F238E27FC236}">
                <a16:creationId xmlns:a16="http://schemas.microsoft.com/office/drawing/2014/main" id="{928A4431-E482-4781-B195-72C743E73C21}"/>
              </a:ext>
            </a:extLst>
          </p:cNvPr>
          <p:cNvSpPr txBox="1"/>
          <p:nvPr/>
        </p:nvSpPr>
        <p:spPr>
          <a:xfrm>
            <a:off x="228600" y="838200"/>
            <a:ext cx="8839200" cy="5632311"/>
          </a:xfrm>
          <a:prstGeom prst="rect">
            <a:avLst/>
          </a:prstGeom>
          <a:noFill/>
        </p:spPr>
        <p:txBody>
          <a:bodyPr wrap="square" rtlCol="0">
            <a:spAutoFit/>
          </a:bodyPr>
          <a:lstStyle/>
          <a:p>
            <a:pPr marL="685800" marR="0" indent="-685800"/>
            <a:r>
              <a:rPr lang="en-US" sz="1800" b="1" i="1" dirty="0">
                <a:effectLst/>
                <a:latin typeface="Times New Roman" panose="02020603050405020304" pitchFamily="18" charset="0"/>
                <a:ea typeface="Times New Roman" panose="02020603050405020304" pitchFamily="18" charset="0"/>
              </a:rPr>
              <a:t>6.5.6          TSP and DSP Responsibilities</a:t>
            </a:r>
          </a:p>
          <a:p>
            <a:pPr marL="457200" marR="0" indent="-457200"/>
            <a:r>
              <a:rPr lang="en-US" sz="1800" i="1" dirty="0">
                <a:effectLst/>
                <a:latin typeface="Times New Roman" panose="02020603050405020304" pitchFamily="18" charset="0"/>
                <a:ea typeface="Calibri" panose="020F0502020204030204" pitchFamily="34" charset="0"/>
              </a:rPr>
              <a:t>(1)</a:t>
            </a:r>
            <a:r>
              <a:rPr lang="en-US" sz="1800" dirty="0">
                <a:effectLst/>
                <a:latin typeface="Times New Roman" panose="02020603050405020304" pitchFamily="18" charset="0"/>
                <a:ea typeface="Calibri" panose="020F0502020204030204" pitchFamily="34" charset="0"/>
              </a:rPr>
              <a:t>        Each TSP shall notify ERCOT of any changes in status of Transmission Elements as provided in these Protocols and clarified in the ERCOT procedures.</a:t>
            </a:r>
          </a:p>
          <a:p>
            <a:pPr marL="457200" marR="0" indent="-457200"/>
            <a:r>
              <a:rPr lang="en-US" sz="1800" dirty="0">
                <a:effectLst/>
                <a:latin typeface="Times New Roman" panose="02020603050405020304" pitchFamily="18" charset="0"/>
                <a:ea typeface="Calibri" panose="020F0502020204030204" pitchFamily="34" charset="0"/>
              </a:rPr>
              <a:t>(2)        Each TSP shall as soon as practicable report to ERCOT any short-term inability to meet minimum TSP reactive requirements.</a:t>
            </a:r>
          </a:p>
          <a:p>
            <a:pPr marL="457200" marR="0" indent="-457200"/>
            <a:r>
              <a:rPr lang="en-US" sz="1800" dirty="0">
                <a:effectLst/>
                <a:latin typeface="Times New Roman" panose="02020603050405020304" pitchFamily="18" charset="0"/>
                <a:ea typeface="Calibri" panose="020F0502020204030204" pitchFamily="34" charset="0"/>
              </a:rPr>
              <a:t>(3)        Each DSP shall as soon as practicable report to ERCOT any short-term inability to meet minimum DSP reactive requirements.</a:t>
            </a:r>
          </a:p>
          <a:p>
            <a:pPr marL="457200" marR="0" indent="-457200"/>
            <a:r>
              <a:rPr lang="en-US" sz="1800" i="1" dirty="0">
                <a:solidFill>
                  <a:srgbClr val="FF0000"/>
                </a:solidFill>
                <a:effectLst/>
                <a:latin typeface="Times New Roman" panose="02020603050405020304" pitchFamily="18" charset="0"/>
                <a:ea typeface="Calibri" panose="020F0502020204030204" pitchFamily="34" charset="0"/>
              </a:rPr>
              <a:t>(4)        A TDSP shall not intentionally disconnect, or direct another TDSP to disconnect, a Generation Resource or Energy Storage Resource from the ERCOT System except in the following circumstances:</a:t>
            </a:r>
            <a:endParaRPr lang="en-US" sz="1800" dirty="0">
              <a:effectLst/>
              <a:latin typeface="Times New Roman" panose="02020603050405020304" pitchFamily="18" charset="0"/>
              <a:ea typeface="Calibri" panose="020F0502020204030204" pitchFamily="34" charset="0"/>
            </a:endParaRPr>
          </a:p>
          <a:p>
            <a:pPr marL="342900" marR="0" lvl="0" indent="-342900">
              <a:buFont typeface="+mj-lt"/>
              <a:buAutoNum type="romanLcParenBoth"/>
            </a:pPr>
            <a:r>
              <a:rPr lang="en-US" sz="1800" i="1" dirty="0">
                <a:solidFill>
                  <a:srgbClr val="FF0000"/>
                </a:solidFill>
                <a:effectLst/>
                <a:latin typeface="Times New Roman" panose="02020603050405020304" pitchFamily="18" charset="0"/>
                <a:ea typeface="Calibri" panose="020F0502020204030204" pitchFamily="34" charset="0"/>
              </a:rPr>
              <a:t>an approved or accepted Planned or Maintenance Outage of a Transmission Facility reasonably requires, or would otherwise result in, the disconnection of the Resource from the ERCOT System,</a:t>
            </a:r>
            <a:endParaRPr lang="en-US" sz="1800" dirty="0">
              <a:effectLst/>
              <a:latin typeface="Times New Roman" panose="02020603050405020304" pitchFamily="18" charset="0"/>
              <a:ea typeface="Calibri" panose="020F0502020204030204" pitchFamily="34" charset="0"/>
            </a:endParaRPr>
          </a:p>
          <a:p>
            <a:pPr marL="342900" marR="0" lvl="0" indent="-342900">
              <a:buFont typeface="+mj-lt"/>
              <a:buAutoNum type="romanLcParenBoth"/>
            </a:pPr>
            <a:r>
              <a:rPr lang="en-US" sz="1800" i="1" dirty="0">
                <a:solidFill>
                  <a:srgbClr val="FF0000"/>
                </a:solidFill>
                <a:effectLst/>
                <a:latin typeface="Times New Roman" panose="02020603050405020304" pitchFamily="18" charset="0"/>
                <a:ea typeface="Calibri" panose="020F0502020204030204" pitchFamily="34" charset="0"/>
              </a:rPr>
              <a:t>the Resource is a Distribution Generation Resource or Distribution Energy Storage Resource, and disconnection of the Resource is required for distribution system maintenance,   </a:t>
            </a:r>
            <a:endParaRPr lang="en-US" sz="1800" dirty="0">
              <a:effectLst/>
              <a:latin typeface="Times New Roman" panose="02020603050405020304" pitchFamily="18" charset="0"/>
              <a:ea typeface="Calibri" panose="020F0502020204030204" pitchFamily="34" charset="0"/>
            </a:endParaRPr>
          </a:p>
          <a:p>
            <a:pPr marL="342900" marR="0" lvl="0" indent="-342900">
              <a:buFont typeface="+mj-lt"/>
              <a:buAutoNum type="romanLcParenBoth"/>
            </a:pPr>
            <a:r>
              <a:rPr lang="en-US" sz="1800" i="1" dirty="0">
                <a:solidFill>
                  <a:srgbClr val="FF0000"/>
                </a:solidFill>
                <a:effectLst/>
                <a:latin typeface="Times New Roman" panose="02020603050405020304" pitchFamily="18" charset="0"/>
                <a:ea typeface="Calibri" panose="020F0502020204030204" pitchFamily="34" charset="0"/>
              </a:rPr>
              <a:t>the TDSP’s disconnection of the Resource is necessary to maintain the security of the TDSP’s system or the ERCOT System, or </a:t>
            </a:r>
            <a:endParaRPr lang="en-US" sz="1800" dirty="0">
              <a:effectLst/>
              <a:latin typeface="Times New Roman" panose="02020603050405020304" pitchFamily="18" charset="0"/>
              <a:ea typeface="Calibri" panose="020F0502020204030204" pitchFamily="34" charset="0"/>
            </a:endParaRPr>
          </a:p>
          <a:p>
            <a:pPr marL="342900" marR="0" lvl="0" indent="-342900">
              <a:buFont typeface="+mj-lt"/>
              <a:buAutoNum type="romanLcParenBoth"/>
            </a:pPr>
            <a:r>
              <a:rPr lang="en-US" sz="1800" i="1" dirty="0">
                <a:solidFill>
                  <a:srgbClr val="FF0000"/>
                </a:solidFill>
                <a:effectLst/>
                <a:latin typeface="Times New Roman" panose="02020603050405020304" pitchFamily="18" charset="0"/>
                <a:ea typeface="Calibri" panose="020F0502020204030204" pitchFamily="34" charset="0"/>
              </a:rPr>
              <a:t>ERCOT directs the disconnection of the Resource.</a:t>
            </a:r>
            <a:endParaRPr lang="en-US" sz="1800" dirty="0">
              <a:effectLst/>
              <a:latin typeface="Times New Roman" panose="02020603050405020304" pitchFamily="18" charset="0"/>
              <a:ea typeface="Calibri" panose="020F0502020204030204" pitchFamily="34" charset="0"/>
            </a:endParaRPr>
          </a:p>
          <a:p>
            <a:endParaRPr lang="en-US" dirty="0"/>
          </a:p>
        </p:txBody>
      </p:sp>
    </p:spTree>
    <p:extLst>
      <p:ext uri="{BB962C8B-B14F-4D97-AF65-F5344CB8AC3E}">
        <p14:creationId xmlns:p14="http://schemas.microsoft.com/office/powerpoint/2010/main" val="2574389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69841"/>
            <a:ext cx="7901940" cy="518318"/>
          </a:xfrm>
        </p:spPr>
        <p:txBody>
          <a:bodyPr/>
          <a:lstStyle/>
          <a:p>
            <a:r>
              <a:rPr lang="en-US" sz="2200" b="1" dirty="0">
                <a:solidFill>
                  <a:schemeClr val="accent1"/>
                </a:solidFill>
              </a:rPr>
              <a:t>Appendix – Slides Presented at 1/20/22 OWG Meeting</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859982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365918"/>
          </a:xfrm>
        </p:spPr>
        <p:txBody>
          <a:bodyPr/>
          <a:lstStyle/>
          <a:p>
            <a:r>
              <a:rPr lang="en-US" sz="2200" b="1" dirty="0">
                <a:solidFill>
                  <a:schemeClr val="accent1"/>
                </a:solidFill>
              </a:rPr>
              <a:t>Discussion of Operations </a:t>
            </a:r>
            <a:r>
              <a:rPr lang="en-US" sz="2200" dirty="0"/>
              <a:t>R</a:t>
            </a:r>
            <a:r>
              <a:rPr lang="en-US" sz="2200" b="1" dirty="0">
                <a:solidFill>
                  <a:schemeClr val="accent1"/>
                </a:solidFill>
              </a:rPr>
              <a:t>equirements for Transmission </a:t>
            </a:r>
            <a:r>
              <a:rPr lang="en-US" sz="2200" dirty="0"/>
              <a:t>C</a:t>
            </a:r>
            <a:r>
              <a:rPr lang="en-US" sz="2200" b="1" dirty="0">
                <a:solidFill>
                  <a:schemeClr val="accent1"/>
                </a:solidFill>
              </a:rPr>
              <a:t>onnected </a:t>
            </a:r>
            <a:r>
              <a:rPr lang="en-US" sz="2200" dirty="0"/>
              <a:t>R</a:t>
            </a:r>
            <a:r>
              <a:rPr lang="en-US" sz="2200" b="1" dirty="0">
                <a:solidFill>
                  <a:schemeClr val="accent1"/>
                </a:solidFill>
              </a:rPr>
              <a:t>esources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7" name="Content Placeholder 2">
            <a:extLst>
              <a:ext uri="{FF2B5EF4-FFF2-40B4-BE49-F238E27FC236}">
                <a16:creationId xmlns:a16="http://schemas.microsoft.com/office/drawing/2014/main" id="{FC9F7B83-B0E6-49E8-B7C7-950856D8436A}"/>
              </a:ext>
            </a:extLst>
          </p:cNvPr>
          <p:cNvSpPr>
            <a:spLocks noGrp="1"/>
          </p:cNvSpPr>
          <p:nvPr>
            <p:ph idx="1"/>
          </p:nvPr>
        </p:nvSpPr>
        <p:spPr>
          <a:xfrm>
            <a:off x="419100" y="1379538"/>
            <a:ext cx="8305800" cy="4411662"/>
          </a:xfrm>
        </p:spPr>
        <p:txBody>
          <a:bodyPr>
            <a:normAutofit/>
          </a:bodyPr>
          <a:lstStyle/>
          <a:p>
            <a:pPr marL="400050" indent="-457200">
              <a:spcAft>
                <a:spcPts val="0"/>
              </a:spcAft>
              <a:buFont typeface="+mj-lt"/>
              <a:buAutoNum type="alphaUcPeriod"/>
            </a:pPr>
            <a:r>
              <a:rPr lang="en-US" sz="1800" dirty="0">
                <a:cs typeface="Times New Roman" panose="02020603050405020304" pitchFamily="18" charset="0"/>
              </a:rPr>
              <a:t>Limited GR/ESR may serve the load BTM ONLY when transmission system is out. (Not directly related to an ERCOT emergency.)</a:t>
            </a:r>
          </a:p>
          <a:p>
            <a:pPr marL="400050" indent="-457200">
              <a:spcAft>
                <a:spcPts val="0"/>
              </a:spcAft>
              <a:buFont typeface="+mj-lt"/>
              <a:buAutoNum type="alphaUcPeriod"/>
            </a:pPr>
            <a:endParaRPr lang="en-US" sz="1900" dirty="0">
              <a:cs typeface="Times New Roman" panose="02020603050405020304" pitchFamily="18" charset="0"/>
            </a:endParaRPr>
          </a:p>
          <a:p>
            <a:pPr marL="400050" indent="-457200">
              <a:spcAft>
                <a:spcPts val="0"/>
              </a:spcAft>
              <a:buFont typeface="+mj-lt"/>
              <a:buAutoNum type="alphaUcPeriod"/>
            </a:pPr>
            <a:r>
              <a:rPr lang="en-US" sz="1800" dirty="0">
                <a:cs typeface="Times New Roman" panose="02020603050405020304" pitchFamily="18" charset="0"/>
              </a:rPr>
              <a:t>Pre-approval of procedures, settings and expected behavior by TDSP/ERCOT/QSE/RE:</a:t>
            </a:r>
          </a:p>
          <a:p>
            <a:pPr marL="857250" lvl="1" indent="-457200">
              <a:spcAft>
                <a:spcPts val="0"/>
              </a:spcAft>
            </a:pPr>
            <a:r>
              <a:rPr lang="en-US" sz="1800" dirty="0">
                <a:cs typeface="Times New Roman" panose="02020603050405020304" pitchFamily="18" charset="0"/>
              </a:rPr>
              <a:t>Existing procedures only apply to generation, not picking up energized loads </a:t>
            </a:r>
          </a:p>
          <a:p>
            <a:pPr marL="914400" lvl="2" indent="0">
              <a:spcAft>
                <a:spcPts val="0"/>
              </a:spcAft>
            </a:pPr>
            <a:r>
              <a:rPr lang="en-US" sz="1800" dirty="0">
                <a:cs typeface="Times New Roman" panose="02020603050405020304" pitchFamily="18" charset="0"/>
              </a:rPr>
              <a:t>  Relay settings including synchronization</a:t>
            </a:r>
          </a:p>
          <a:p>
            <a:pPr marL="914400" lvl="2" indent="0">
              <a:spcAft>
                <a:spcPts val="0"/>
              </a:spcAft>
            </a:pPr>
            <a:r>
              <a:rPr lang="en-US" sz="1800" dirty="0">
                <a:cs typeface="Times New Roman" panose="02020603050405020304" pitchFamily="18" charset="0"/>
              </a:rPr>
              <a:t>  Switching procedures and timing</a:t>
            </a:r>
          </a:p>
          <a:p>
            <a:pPr marL="914400" lvl="2" indent="0"/>
            <a:r>
              <a:rPr lang="en-US" sz="1800" dirty="0">
                <a:cs typeface="Times New Roman" panose="02020603050405020304" pitchFamily="18" charset="0"/>
              </a:rPr>
              <a:t>  Consider limiting to open transition switching instead. (Refer to Tesla's proposed sequencing presented at their workshop.)</a:t>
            </a:r>
          </a:p>
          <a:p>
            <a:pPr marL="857250" lvl="1" indent="-457200">
              <a:spcAft>
                <a:spcPts val="0"/>
              </a:spcAft>
            </a:pPr>
            <a:r>
              <a:rPr lang="en-US" sz="1800" dirty="0">
                <a:cs typeface="Times New Roman" panose="02020603050405020304" pitchFamily="18" charset="0"/>
              </a:rPr>
              <a:t>Modeling simulations validating that GR/ESR will not trip during transition to </a:t>
            </a:r>
            <a:r>
              <a:rPr lang="en-US" sz="1800" i="1" u="sng" dirty="0">
                <a:cs typeface="Times New Roman" panose="02020603050405020304" pitchFamily="18" charset="0"/>
              </a:rPr>
              <a:t>and </a:t>
            </a:r>
            <a:r>
              <a:rPr lang="en-US" sz="1800" dirty="0">
                <a:cs typeface="Times New Roman" panose="02020603050405020304" pitchFamily="18" charset="0"/>
              </a:rPr>
              <a:t>from Microgrid Island mode.</a:t>
            </a:r>
          </a:p>
          <a:p>
            <a:pPr marL="400050" lvl="1" indent="0">
              <a:spcAft>
                <a:spcPts val="0"/>
              </a:spcAft>
              <a:buNone/>
            </a:pPr>
            <a:endParaRPr lang="en-US" sz="3800" dirty="0">
              <a:cs typeface="Times New Roman" panose="02020603050405020304" pitchFamily="18" charset="0"/>
            </a:endParaRPr>
          </a:p>
          <a:p>
            <a:pPr marL="1314450" lvl="2" indent="-457200">
              <a:spcAft>
                <a:spcPts val="0"/>
              </a:spcAft>
              <a:buFont typeface="+mj-lt"/>
              <a:buAutoNum type="arabicPeriod"/>
            </a:pPr>
            <a:endParaRPr lang="en-US" sz="1600" dirty="0"/>
          </a:p>
          <a:p>
            <a:pPr marL="457200" indent="-457200">
              <a:buFont typeface="+mj-lt"/>
              <a:buAutoNum type="alphaUcPeriod"/>
            </a:pPr>
            <a:endParaRPr lang="en-US" sz="1600" dirty="0"/>
          </a:p>
        </p:txBody>
      </p:sp>
    </p:spTree>
    <p:extLst>
      <p:ext uri="{BB962C8B-B14F-4D97-AF65-F5344CB8AC3E}">
        <p14:creationId xmlns:p14="http://schemas.microsoft.com/office/powerpoint/2010/main" val="2707251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365918"/>
          </a:xfrm>
        </p:spPr>
        <p:txBody>
          <a:bodyPr/>
          <a:lstStyle/>
          <a:p>
            <a:r>
              <a:rPr lang="en-US" sz="2200" b="1" dirty="0">
                <a:solidFill>
                  <a:schemeClr val="accent1"/>
                </a:solidFill>
              </a:rPr>
              <a:t>Discussion of Operations </a:t>
            </a:r>
            <a:r>
              <a:rPr lang="en-US" sz="2200" dirty="0"/>
              <a:t>R</a:t>
            </a:r>
            <a:r>
              <a:rPr lang="en-US" sz="2200" b="1" dirty="0">
                <a:solidFill>
                  <a:schemeClr val="accent1"/>
                </a:solidFill>
              </a:rPr>
              <a:t>equirements for Transmission </a:t>
            </a:r>
            <a:r>
              <a:rPr lang="en-US" sz="2200" dirty="0"/>
              <a:t>C</a:t>
            </a:r>
            <a:r>
              <a:rPr lang="en-US" sz="2200" b="1" dirty="0">
                <a:solidFill>
                  <a:schemeClr val="accent1"/>
                </a:solidFill>
              </a:rPr>
              <a:t>onnected </a:t>
            </a:r>
            <a:r>
              <a:rPr lang="en-US" sz="2200" dirty="0"/>
              <a:t>R</a:t>
            </a:r>
            <a:r>
              <a:rPr lang="en-US" sz="2200" b="1" dirty="0">
                <a:solidFill>
                  <a:schemeClr val="accent1"/>
                </a:solidFill>
              </a:rPr>
              <a:t>esources (cont.)</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7" name="Content Placeholder 2">
            <a:extLst>
              <a:ext uri="{FF2B5EF4-FFF2-40B4-BE49-F238E27FC236}">
                <a16:creationId xmlns:a16="http://schemas.microsoft.com/office/drawing/2014/main" id="{FC9F7B83-B0E6-49E8-B7C7-950856D8436A}"/>
              </a:ext>
            </a:extLst>
          </p:cNvPr>
          <p:cNvSpPr>
            <a:spLocks noGrp="1"/>
          </p:cNvSpPr>
          <p:nvPr>
            <p:ph idx="1"/>
          </p:nvPr>
        </p:nvSpPr>
        <p:spPr>
          <a:xfrm>
            <a:off x="365760" y="1143000"/>
            <a:ext cx="8153400" cy="5638800"/>
          </a:xfrm>
        </p:spPr>
        <p:txBody>
          <a:bodyPr>
            <a:normAutofit fontScale="92500" lnSpcReduction="20000"/>
          </a:bodyPr>
          <a:lstStyle/>
          <a:p>
            <a:pPr marL="400050" marR="0" lvl="0" indent="-457200" algn="l" defTabSz="914400" rtl="0" eaLnBrk="1" fontAlgn="auto" latinLnBrk="0" hangingPunct="1">
              <a:lnSpc>
                <a:spcPct val="100000"/>
              </a:lnSpc>
              <a:spcBef>
                <a:spcPct val="20000"/>
              </a:spcBef>
              <a:spcAft>
                <a:spcPts val="0"/>
              </a:spcAft>
              <a:buClrTx/>
              <a:buSzTx/>
              <a:buFont typeface="+mj-lt"/>
              <a:buAutoNum type="alphaUcPeriod" startAt="3"/>
              <a:tabLst/>
              <a:defRPr/>
            </a:pPr>
            <a:r>
              <a:rPr kumimoji="0" lang="en-US" sz="1900" b="0" i="0" u="none" strike="noStrike" kern="1200" cap="none" spc="0" normalizeH="0" baseline="0" noProof="0" dirty="0">
                <a:ln>
                  <a:noFill/>
                </a:ln>
                <a:solidFill>
                  <a:srgbClr val="5B6770"/>
                </a:solidFill>
                <a:effectLst/>
                <a:uLnTx/>
                <a:uFillTx/>
                <a:latin typeface="Arial" panose="020B0604020202020204"/>
                <a:ea typeface="+mn-ea"/>
                <a:cs typeface="Times New Roman" panose="02020603050405020304" pitchFamily="18" charset="0"/>
              </a:rPr>
              <a:t>Awareness of the island during an event</a:t>
            </a:r>
          </a:p>
          <a:p>
            <a:pPr marL="857250" marR="0" lvl="1" indent="-4572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srgbClr val="5B6770"/>
                </a:solidFill>
                <a:effectLst/>
                <a:uLnTx/>
                <a:uFillTx/>
                <a:latin typeface="Arial" panose="020B0604020202020204"/>
                <a:ea typeface="+mn-ea"/>
                <a:cs typeface="Times New Roman" panose="02020603050405020304" pitchFamily="18" charset="0"/>
              </a:rPr>
              <a:t>Telemetry status of “Out” is not adequate – need an entirely new COPS status with a new Telemetry point to identify “Microgrid” operation for Loads and Generators for Operators.</a:t>
            </a:r>
          </a:p>
          <a:p>
            <a:pPr marL="857250" marR="0" lvl="1" indent="-4572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srgbClr val="5B6770"/>
                </a:solidFill>
                <a:effectLst/>
                <a:uLnTx/>
                <a:uFillTx/>
                <a:latin typeface="Arial" panose="020B0604020202020204"/>
                <a:ea typeface="+mn-ea"/>
                <a:cs typeface="Times New Roman" panose="02020603050405020304" pitchFamily="18" charset="0"/>
              </a:rPr>
              <a:t>Operators will need visual changes to Ops model to highlight islands (new symbol or color).</a:t>
            </a:r>
          </a:p>
          <a:p>
            <a:pPr marL="857250" marR="0" lvl="1" indent="-4572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srgbClr val="5B6770"/>
                </a:solidFill>
                <a:effectLst/>
                <a:uLnTx/>
                <a:uFillTx/>
                <a:latin typeface="Arial" panose="020B0604020202020204"/>
                <a:ea typeface="+mn-ea"/>
                <a:cs typeface="Times New Roman" panose="02020603050405020304" pitchFamily="18" charset="0"/>
              </a:rPr>
              <a:t>Limit GR/ESR Island support to single transmission POI, otherwise too many combinations.</a:t>
            </a:r>
          </a:p>
          <a:p>
            <a:pPr marL="857250" marR="0" lvl="1" indent="-4572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5B6770"/>
              </a:solidFill>
              <a:effectLst/>
              <a:uLnTx/>
              <a:uFillTx/>
              <a:latin typeface="Arial" panose="020B0604020202020204"/>
              <a:ea typeface="+mn-ea"/>
              <a:cs typeface="Times New Roman" panose="02020603050405020304" pitchFamily="18" charset="0"/>
            </a:endParaRPr>
          </a:p>
          <a:p>
            <a:pPr marL="400050" marR="0" lvl="0" indent="-457200" algn="l" defTabSz="914400" rtl="0" eaLnBrk="1" fontAlgn="auto" latinLnBrk="0" hangingPunct="1">
              <a:lnSpc>
                <a:spcPct val="100000"/>
              </a:lnSpc>
              <a:spcBef>
                <a:spcPct val="20000"/>
              </a:spcBef>
              <a:spcAft>
                <a:spcPts val="0"/>
              </a:spcAft>
              <a:buClrTx/>
              <a:buSzTx/>
              <a:buFont typeface="+mj-lt"/>
              <a:buAutoNum type="alphaUcPeriod" startAt="3"/>
              <a:tabLst/>
              <a:defRPr/>
            </a:pPr>
            <a:r>
              <a:rPr kumimoji="0" lang="en-US" sz="1900" b="0" i="0" u="none" strike="noStrike" kern="1200" cap="none" spc="0" normalizeH="0" baseline="0" noProof="0" dirty="0">
                <a:ln>
                  <a:noFill/>
                </a:ln>
                <a:solidFill>
                  <a:srgbClr val="5B6770"/>
                </a:solidFill>
                <a:effectLst/>
                <a:uLnTx/>
                <a:uFillTx/>
                <a:latin typeface="Arial" panose="020B0604020202020204"/>
                <a:ea typeface="+mn-ea"/>
                <a:cs typeface="Times New Roman" panose="02020603050405020304" pitchFamily="18" charset="0"/>
              </a:rPr>
              <a:t>Reconnecting with the transmission system after an event</a:t>
            </a:r>
          </a:p>
          <a:p>
            <a:pPr marL="857250" marR="0" lvl="1" indent="-4572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srgbClr val="5B6770"/>
                </a:solidFill>
                <a:effectLst/>
                <a:uLnTx/>
                <a:uFillTx/>
                <a:latin typeface="Arial" panose="020B0604020202020204"/>
                <a:ea typeface="+mn-ea"/>
                <a:cs typeface="Times New Roman" panose="02020603050405020304" pitchFamily="18" charset="0"/>
              </a:rPr>
              <a:t>Restoration after outage proposes closed transition switching with duration less than 2 seconds.</a:t>
            </a:r>
          </a:p>
          <a:p>
            <a:pPr marL="1314450" marR="0" lvl="2" indent="-4572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srgbClr val="5B6770"/>
                </a:solidFill>
                <a:effectLst/>
                <a:uLnTx/>
                <a:uFillTx/>
                <a:latin typeface="Arial" panose="020B0604020202020204"/>
                <a:ea typeface="+mn-ea"/>
                <a:cs typeface="Times New Roman" panose="02020603050405020304" pitchFamily="18" charset="0"/>
              </a:rPr>
              <a:t>Full synchronization capability for Load must be demonstrated and approved in advance.</a:t>
            </a:r>
          </a:p>
          <a:p>
            <a:pPr marL="857250" marR="0" lvl="1" indent="-457200" algn="l" defTabSz="914400" rtl="0" eaLnBrk="1" fontAlgn="auto" latinLnBrk="0" hangingPunct="1">
              <a:lnSpc>
                <a:spcPct val="100000"/>
              </a:lnSpc>
              <a:spcBef>
                <a:spcPct val="20000"/>
              </a:spcBef>
              <a:spcAft>
                <a:spcPts val="0"/>
              </a:spcAft>
              <a:buClrTx/>
              <a:buSzTx/>
              <a:buFont typeface="+mj-lt"/>
              <a:buAutoNum type="arabicPeriod"/>
              <a:tabLst/>
              <a:defRPr/>
            </a:pPr>
            <a:endParaRPr kumimoji="0" lang="en-US" sz="1800" b="0" i="0" u="none" strike="noStrike" kern="1200" cap="none" spc="0" normalizeH="0" baseline="0" noProof="0" dirty="0">
              <a:ln>
                <a:noFill/>
              </a:ln>
              <a:solidFill>
                <a:srgbClr val="5B6770"/>
              </a:solidFill>
              <a:effectLst/>
              <a:uLnTx/>
              <a:uFillTx/>
              <a:latin typeface="Arial" panose="020B0604020202020204"/>
              <a:ea typeface="+mn-ea"/>
              <a:cs typeface="Times New Roman" panose="02020603050405020304" pitchFamily="18" charset="0"/>
            </a:endParaRPr>
          </a:p>
          <a:p>
            <a:pPr marL="400050" marR="0" lvl="0" indent="-457200" algn="l" defTabSz="914400" rtl="0" eaLnBrk="1" fontAlgn="auto" latinLnBrk="0" hangingPunct="1">
              <a:lnSpc>
                <a:spcPct val="100000"/>
              </a:lnSpc>
              <a:spcBef>
                <a:spcPct val="20000"/>
              </a:spcBef>
              <a:spcAft>
                <a:spcPts val="0"/>
              </a:spcAft>
              <a:buClrTx/>
              <a:buSzTx/>
              <a:buFont typeface="+mj-lt"/>
              <a:buAutoNum type="alphaUcPeriod" startAt="3"/>
              <a:tabLst/>
              <a:defRPr/>
            </a:pPr>
            <a:r>
              <a:rPr kumimoji="0" lang="en-US" sz="1900" b="0" i="0" u="none" strike="noStrike" kern="1200" cap="none" spc="0" normalizeH="0" baseline="0" noProof="0" dirty="0">
                <a:ln>
                  <a:noFill/>
                </a:ln>
                <a:solidFill>
                  <a:srgbClr val="5B6770"/>
                </a:solidFill>
                <a:effectLst/>
                <a:uLnTx/>
                <a:uFillTx/>
                <a:latin typeface="Arial" panose="020B0604020202020204"/>
                <a:ea typeface="+mn-ea"/>
                <a:cs typeface="Times New Roman" panose="02020603050405020304" pitchFamily="18" charset="0"/>
              </a:rPr>
              <a:t>Reporting after the event</a:t>
            </a:r>
          </a:p>
          <a:p>
            <a:pPr marL="857250" marR="0" lvl="1" indent="-4572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srgbClr val="5B6770"/>
                </a:solidFill>
                <a:effectLst/>
                <a:uLnTx/>
                <a:uFillTx/>
                <a:latin typeface="Arial" panose="020B0604020202020204"/>
                <a:ea typeface="+mn-ea"/>
                <a:cs typeface="Times New Roman" panose="02020603050405020304" pitchFamily="18" charset="0"/>
              </a:rPr>
              <a:t>TDSP and ERCOT required to provide full report on island &gt; 100 MW within 24 hours of event.</a:t>
            </a:r>
          </a:p>
          <a:p>
            <a:pPr marL="1314450" marR="0" lvl="2" indent="-4572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srgbClr val="5B6770"/>
                </a:solidFill>
                <a:effectLst/>
                <a:uLnTx/>
                <a:uFillTx/>
                <a:latin typeface="Arial" panose="020B0604020202020204"/>
                <a:ea typeface="+mn-ea"/>
                <a:cs typeface="Times New Roman" panose="02020603050405020304" pitchFamily="18" charset="0"/>
              </a:rPr>
              <a:t>NERC  EOP-004  </a:t>
            </a:r>
          </a:p>
          <a:p>
            <a:pPr marL="1314450" marR="0" lvl="2" indent="-4572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US" sz="1900" b="0" i="0" u="none" strike="noStrike" kern="1200" cap="none" spc="0" normalizeH="0" baseline="0" noProof="0" dirty="0">
                <a:ln>
                  <a:noFill/>
                </a:ln>
                <a:solidFill>
                  <a:srgbClr val="5B6770"/>
                </a:solidFill>
                <a:effectLst/>
                <a:uLnTx/>
                <a:uFillTx/>
                <a:latin typeface="Arial" panose="020B0604020202020204"/>
                <a:ea typeface="+mn-ea"/>
                <a:cs typeface="Times New Roman" panose="02020603050405020304" pitchFamily="18" charset="0"/>
              </a:rPr>
              <a:t>DOE OE-417</a:t>
            </a:r>
          </a:p>
          <a:p>
            <a:pPr marL="400050" lvl="1" indent="0">
              <a:spcAft>
                <a:spcPts val="0"/>
              </a:spcAft>
              <a:buNone/>
            </a:pPr>
            <a:endParaRPr lang="en-US" sz="3800" dirty="0">
              <a:cs typeface="Times New Roman" panose="02020603050405020304" pitchFamily="18" charset="0"/>
            </a:endParaRPr>
          </a:p>
          <a:p>
            <a:pPr marL="1314450" lvl="2" indent="-457200">
              <a:spcAft>
                <a:spcPts val="0"/>
              </a:spcAft>
              <a:buFont typeface="+mj-lt"/>
              <a:buAutoNum type="arabicPeriod"/>
            </a:pPr>
            <a:endParaRPr lang="en-US" sz="1600" dirty="0"/>
          </a:p>
          <a:p>
            <a:pPr marL="457200" indent="-457200">
              <a:buFont typeface="+mj-lt"/>
              <a:buAutoNum type="alphaUcPeriod" startAt="3"/>
            </a:pPr>
            <a:endParaRPr lang="en-US" sz="1600" dirty="0"/>
          </a:p>
        </p:txBody>
      </p:sp>
    </p:spTree>
    <p:extLst>
      <p:ext uri="{BB962C8B-B14F-4D97-AF65-F5344CB8AC3E}">
        <p14:creationId xmlns:p14="http://schemas.microsoft.com/office/powerpoint/2010/main" val="3350623762"/>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http://schemas.microsoft.com/office/2006/metadata/properties"/>
    <ds:schemaRef ds:uri="http://purl.org/dc/elements/1.1/"/>
    <ds:schemaRef ds:uri="http://purl.org/dc/dcmitype/"/>
    <ds:schemaRef ds:uri="http://schemas.microsoft.com/office/infopath/2007/PartnerControls"/>
    <ds:schemaRef ds:uri="http://www.w3.org/XML/1998/namespace"/>
    <ds:schemaRef ds:uri="http://schemas.openxmlformats.org/package/2006/metadata/core-propertie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347</TotalTime>
  <Words>848</Words>
  <Application>Microsoft Office PowerPoint</Application>
  <PresentationFormat>On-screen Show (4:3)</PresentationFormat>
  <Paragraphs>74</Paragraphs>
  <Slides>7</Slides>
  <Notes>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Times New Roman</vt:lpstr>
      <vt:lpstr>Wingdings</vt:lpstr>
      <vt:lpstr>1_Custom Design</vt:lpstr>
      <vt:lpstr>Office Theme</vt:lpstr>
      <vt:lpstr>PowerPoint Presentation</vt:lpstr>
      <vt:lpstr>Possible re-integration options </vt:lpstr>
      <vt:lpstr>Open transition– Proposed language</vt:lpstr>
      <vt:lpstr>Open transition– Proposed language (cont’d)</vt:lpstr>
      <vt:lpstr>Appendix – Slides Presented at 1/20/22 OWG Meeting</vt:lpstr>
      <vt:lpstr>Discussion of Operations Requirements for Transmission Connected Resources</vt:lpstr>
      <vt:lpstr>Discussion of Operations Requirements for Transmission Connected Resources (cont.)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Stice, Clayton</cp:lastModifiedBy>
  <cp:revision>45</cp:revision>
  <cp:lastPrinted>2016-01-21T20:53:15Z</cp:lastPrinted>
  <dcterms:created xsi:type="dcterms:W3CDTF">2016-01-21T15:20:31Z</dcterms:created>
  <dcterms:modified xsi:type="dcterms:W3CDTF">2022-03-23T21:54:55Z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