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9"/>
  </p:notesMasterIdLst>
  <p:handoutMasterIdLst>
    <p:handoutMasterId r:id="rId20"/>
  </p:handoutMasterIdLst>
  <p:sldIdLst>
    <p:sldId id="260" r:id="rId6"/>
    <p:sldId id="444" r:id="rId7"/>
    <p:sldId id="443" r:id="rId8"/>
    <p:sldId id="449" r:id="rId9"/>
    <p:sldId id="445" r:id="rId10"/>
    <p:sldId id="450" r:id="rId11"/>
    <p:sldId id="446" r:id="rId12"/>
    <p:sldId id="451" r:id="rId13"/>
    <p:sldId id="453" r:id="rId14"/>
    <p:sldId id="452" r:id="rId15"/>
    <p:sldId id="454" r:id="rId16"/>
    <p:sldId id="448" r:id="rId17"/>
    <p:sldId id="296" r:id="rId18"/>
  </p:sldIdLst>
  <p:sldSz cx="9144000" cy="6858000" type="screen4x3"/>
  <p:notesSz cx="6873875" cy="9128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5" autoAdjust="0"/>
    <p:restoredTop sz="93861" autoAdjust="0"/>
  </p:normalViewPr>
  <p:slideViewPr>
    <p:cSldViewPr showGuides="1">
      <p:cViewPr varScale="1">
        <p:scale>
          <a:sx n="63" d="100"/>
          <a:sy n="63" d="100"/>
        </p:scale>
        <p:origin x="104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3018" y="2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3018" y="8669849"/>
            <a:ext cx="2979302" cy="458276"/>
          </a:xfrm>
          <a:prstGeom prst="rect">
            <a:avLst/>
          </a:prstGeom>
        </p:spPr>
        <p:txBody>
          <a:bodyPr vert="horz" lIns="90151" tIns="45075" rIns="90151" bIns="4507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84213"/>
            <a:ext cx="4562475" cy="342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3" tIns="45932" rIns="91863" bIns="459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335860"/>
            <a:ext cx="5499100" cy="4107656"/>
          </a:xfrm>
          <a:prstGeom prst="rect">
            <a:avLst/>
          </a:prstGeom>
        </p:spPr>
        <p:txBody>
          <a:bodyPr vert="horz" lIns="91863" tIns="45932" rIns="91863" bIns="459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3605" y="8670135"/>
            <a:ext cx="2978679" cy="456406"/>
          </a:xfrm>
          <a:prstGeom prst="rect">
            <a:avLst/>
          </a:prstGeom>
        </p:spPr>
        <p:txBody>
          <a:bodyPr vert="horz" lIns="91863" tIns="45932" rIns="91863" bIns="45932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raish@ercot.com" TargetMode="External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800" y="2133600"/>
            <a:ext cx="5181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Residential PV Analysis and Profile Assignment/Validation Considerations</a:t>
            </a:r>
            <a:endParaRPr lang="en-US" dirty="0"/>
          </a:p>
          <a:p>
            <a:endParaRPr lang="en-US" dirty="0"/>
          </a:p>
          <a:p>
            <a:pPr algn="ctr"/>
            <a:r>
              <a:rPr lang="en-US" sz="1600" dirty="0"/>
              <a:t>Carl L Raish</a:t>
            </a:r>
          </a:p>
          <a:p>
            <a:pPr algn="ctr"/>
            <a:r>
              <a:rPr lang="en-US" sz="1600" dirty="0"/>
              <a:t>Principal Load Profiling and Modeling</a:t>
            </a:r>
          </a:p>
          <a:p>
            <a:pPr algn="ctr"/>
            <a:endParaRPr lang="en-US" dirty="0"/>
          </a:p>
          <a:p>
            <a:pPr algn="ctr"/>
            <a:r>
              <a:rPr lang="en-US" sz="1600" dirty="0"/>
              <a:t>PWG – March 22,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ESIIDs and PV Output - 2021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94EE29-9F16-447C-96FA-B9C9595BC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" y="1135380"/>
            <a:ext cx="7940040" cy="45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3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ESIIDs and PV Output - 2020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3AB52-55A4-4459-BB87-3C6C6D13E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" y="1501140"/>
            <a:ext cx="7940040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24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Analysis – 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DC50A-5DDA-4482-87C8-00910A9FD7DD}"/>
              </a:ext>
            </a:extLst>
          </p:cNvPr>
          <p:cNvSpPr txBox="1"/>
          <p:nvPr/>
        </p:nvSpPr>
        <p:spPr>
          <a:xfrm>
            <a:off x="914400" y="1219200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Investigate ESIIDs with Non-PV Export.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Possible recommendation to PWG on profile type validation based on export pattern.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 validation necessary – aggregate load predominately PV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Run analysis for prior years to quantify growth in PV output. </a:t>
            </a:r>
          </a:p>
          <a:p>
            <a:pPr marL="463550"/>
            <a:r>
              <a:rPr lang="en-US" dirty="0">
                <a:solidFill>
                  <a:srgbClr val="FF0000"/>
                </a:solidFill>
              </a:rPr>
              <a:t>Completed for 2020 – will run for a few more prior years</a:t>
            </a:r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Look at PV output by vintage … output of newer vs older installs.</a:t>
            </a:r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Investigate whether there is an increase in PV native load consumption based on low/zero cost of energy.</a:t>
            </a:r>
          </a:p>
          <a:p>
            <a:pPr marL="342900" indent="-342900">
              <a:buFont typeface="+mj-lt"/>
              <a:buAutoNum type="arabicPeriod" startAt="3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Add a solar buy-back category to annual DR Survey … does buy-back affect load/export patterns?  … RMS feedback requested.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60800" y="2065338"/>
            <a:ext cx="1136650" cy="1925637"/>
            <a:chOff x="1968" y="672"/>
            <a:chExt cx="1416" cy="2400"/>
          </a:xfrm>
        </p:grpSpPr>
        <p:pic>
          <p:nvPicPr>
            <p:cNvPr id="6" name="Picture 4" descr="MCj0340308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672"/>
              <a:ext cx="141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496" y="1008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496" y="2353"/>
              <a:ext cx="739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Britannic Bold" panose="020B0903060703020204" pitchFamily="34" charset="0"/>
                </a:rPr>
                <a:t>OFF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3600" y="5068888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2051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2051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205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hlinkClick r:id="rId3"/>
              </a:rPr>
              <a:t>craish@ercot.com</a:t>
            </a:r>
            <a:r>
              <a:rPr lang="en-US" altLang="en-US" sz="1800" b="0"/>
              <a:t>	512/248-3876</a:t>
            </a:r>
          </a:p>
        </p:txBody>
      </p:sp>
    </p:spTree>
    <p:extLst>
      <p:ext uri="{BB962C8B-B14F-4D97-AF65-F5344CB8AC3E}">
        <p14:creationId xmlns:p14="http://schemas.microsoft.com/office/powerpoint/2010/main" val="297115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Analysis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9130EC-2D4B-41C5-8809-CE2302DD3939}"/>
              </a:ext>
            </a:extLst>
          </p:cNvPr>
          <p:cNvSpPr txBox="1"/>
          <p:nvPr/>
        </p:nvSpPr>
        <p:spPr>
          <a:xfrm>
            <a:off x="1143000" y="914400"/>
            <a:ext cx="6934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matching non-</a:t>
            </a:r>
            <a:r>
              <a:rPr lang="en-US" dirty="0" err="1"/>
              <a:t>pv</a:t>
            </a:r>
            <a:r>
              <a:rPr lang="en-US" dirty="0"/>
              <a:t> ESIIDs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Same Weather Zone, Profile Type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Stationcode</a:t>
            </a:r>
            <a:r>
              <a:rPr lang="en-US" dirty="0"/>
              <a:t>, Zip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Similar usage prior to PV installation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Closest 5 with greater use and closest 5 with lower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Baseline load for non-match </a:t>
            </a:r>
            <a:r>
              <a:rPr lang="en-US" dirty="0" err="1"/>
              <a:t>Esiids</a:t>
            </a:r>
            <a:r>
              <a:rPr lang="en-US" dirty="0"/>
              <a:t> profiled based on ESIIDs in same Weather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Baseline load for PV ESIIDs is average of the load for the matching ESIIDs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PV output = Export + Load Offset (Baseline – Actual Load)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Export and Actual metered interval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Baseline from matching ESIIDs</a:t>
            </a:r>
          </a:p>
          <a:p>
            <a:pPr lvl="1"/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ESIIDs with obvious non-</a:t>
            </a:r>
            <a:r>
              <a:rPr lang="en-US" dirty="0" err="1"/>
              <a:t>pv</a:t>
            </a:r>
            <a:r>
              <a:rPr lang="en-US" dirty="0"/>
              <a:t> export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Initially excluded ESIIDs with more than 5 days of non-</a:t>
            </a:r>
            <a:r>
              <a:rPr lang="en-US" dirty="0" err="1"/>
              <a:t>pv</a:t>
            </a:r>
            <a:r>
              <a:rPr lang="en-US" dirty="0"/>
              <a:t> export.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Updated analysis results with those ESIIDs included</a:t>
            </a:r>
          </a:p>
        </p:txBody>
      </p:sp>
    </p:spTree>
    <p:extLst>
      <p:ext uri="{BB962C8B-B14F-4D97-AF65-F5344CB8AC3E}">
        <p14:creationId xmlns:p14="http://schemas.microsoft.com/office/powerpoint/2010/main" val="171122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Competitive ERCOT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66BB9D-4F63-4330-9030-FB326D79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81400"/>
            <a:ext cx="8229600" cy="70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5C0718-CC7A-4ECB-AF78-5168CEF0F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14401"/>
            <a:ext cx="4114800" cy="2514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0607FE-0F07-401B-B6EF-FE37BB2174FC}"/>
              </a:ext>
            </a:extLst>
          </p:cNvPr>
          <p:cNvSpPr txBox="1"/>
          <p:nvPr/>
        </p:nvSpPr>
        <p:spPr>
          <a:xfrm>
            <a:off x="2514600" y="4572000"/>
            <a:ext cx="41910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76 Reps with 1 or more PV ESIIDs</a:t>
            </a:r>
          </a:p>
          <a:p>
            <a:pPr marL="342900" indent="-342900">
              <a:buAutoNum type="arabicPlain" startAt="4"/>
            </a:pPr>
            <a:r>
              <a:rPr lang="en-US" dirty="0"/>
              <a:t>Reps have 73%</a:t>
            </a:r>
          </a:p>
          <a:p>
            <a:r>
              <a:rPr lang="en-US" dirty="0"/>
              <a:t>10 Reps have 90%</a:t>
            </a:r>
          </a:p>
          <a:p>
            <a:r>
              <a:rPr lang="en-US" dirty="0"/>
              <a:t>46 Reps have less than 100 PV ESIIDs</a:t>
            </a:r>
          </a:p>
          <a:p>
            <a:r>
              <a:rPr lang="en-US" dirty="0"/>
              <a:t>82 PV ESIIDs currently de-energized</a:t>
            </a:r>
          </a:p>
          <a:p>
            <a:r>
              <a:rPr lang="en-US" dirty="0"/>
              <a:t>13 ESIIDs with NIDR meter (active)</a:t>
            </a:r>
          </a:p>
        </p:txBody>
      </p:sp>
    </p:spTree>
    <p:extLst>
      <p:ext uri="{BB962C8B-B14F-4D97-AF65-F5344CB8AC3E}">
        <p14:creationId xmlns:p14="http://schemas.microsoft.com/office/powerpoint/2010/main" val="58653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Competitive ERCOT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3334C-6E1C-4999-916C-9ECB8FE22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66800"/>
            <a:ext cx="5867400" cy="45327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1796F7-3DB7-441F-818C-389592D42218}"/>
              </a:ext>
            </a:extLst>
          </p:cNvPr>
          <p:cNvSpPr txBox="1"/>
          <p:nvPr/>
        </p:nvSpPr>
        <p:spPr>
          <a:xfrm>
            <a:off x="762000" y="5791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~200 MW of increased PV output from summer 2020 to summer 2021</a:t>
            </a:r>
          </a:p>
        </p:txBody>
      </p:sp>
    </p:spTree>
    <p:extLst>
      <p:ext uri="{BB962C8B-B14F-4D97-AF65-F5344CB8AC3E}">
        <p14:creationId xmlns:p14="http://schemas.microsoft.com/office/powerpoint/2010/main" val="83615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High 2021 PV Output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5148D2-EFF1-4602-9181-F9B2017B1413}"/>
              </a:ext>
            </a:extLst>
          </p:cNvPr>
          <p:cNvSpPr txBox="1"/>
          <p:nvPr/>
        </p:nvSpPr>
        <p:spPr>
          <a:xfrm>
            <a:off x="2743200" y="5791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5.9 KW of PV output per ESIID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DCC80-9A45-4AB6-B1B2-6785171EA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4400"/>
            <a:ext cx="672201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8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DE92A3-7984-437A-B573-5CD6A5D7B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4400"/>
            <a:ext cx="670560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High 2020 PV Output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5148D2-EFF1-4602-9181-F9B2017B1413}"/>
              </a:ext>
            </a:extLst>
          </p:cNvPr>
          <p:cNvSpPr txBox="1"/>
          <p:nvPr/>
        </p:nvSpPr>
        <p:spPr>
          <a:xfrm>
            <a:off x="2743200" y="5791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5.5 KW of PV output per ESIID</a:t>
            </a:r>
          </a:p>
        </p:txBody>
      </p:sp>
    </p:spTree>
    <p:extLst>
      <p:ext uri="{BB962C8B-B14F-4D97-AF65-F5344CB8AC3E}">
        <p14:creationId xmlns:p14="http://schemas.microsoft.com/office/powerpoint/2010/main" val="368315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1CBC891-62E4-4348-AA9D-25A886E9B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227" y="3581400"/>
            <a:ext cx="4035971" cy="2595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7FDB25-3AA8-4130-810D-787DEBDEE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3581400"/>
            <a:ext cx="4035971" cy="2595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98E2EE-61EE-4DD5-9489-65CC2A1CD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228" y="914399"/>
            <a:ext cx="4035972" cy="2595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Month High PV Output - 2021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38E6A-4F0C-4C53-AB74-FC270BE6A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629" y="914400"/>
            <a:ext cx="4035972" cy="25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5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F20351D-DAA9-45A3-8827-F1D9C715A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227" y="3581398"/>
            <a:ext cx="4029874" cy="2595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A38C2-E240-4BE1-BE26-6F2AAC071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95" y="3581399"/>
            <a:ext cx="4029874" cy="2595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AE1AA-4BB1-4FD0-B9EC-0C087EE55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227" y="914398"/>
            <a:ext cx="4035970" cy="2595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B4AD13-D9E8-45ED-8D16-9F081EE51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99" y="914398"/>
            <a:ext cx="4035970" cy="2595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Month High PV Output - 2020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2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Residential PV – Non-PV Export – 2020/2021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2FEE22-B6C9-4777-A060-6A3D3E30B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3886200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B4F0D-FEF7-40A5-BFB3-E837E86F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226" y="990600"/>
            <a:ext cx="3893574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E0D2E9-FB95-423F-A8D6-0753E27F0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57600"/>
            <a:ext cx="3886200" cy="259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F9A0C3-8A39-4C22-811D-8DE36B563F9A}"/>
              </a:ext>
            </a:extLst>
          </p:cNvPr>
          <p:cNvSpPr txBox="1"/>
          <p:nvPr/>
        </p:nvSpPr>
        <p:spPr>
          <a:xfrm>
            <a:off x="4793226" y="41910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Non-PV Export: </a:t>
            </a:r>
          </a:p>
          <a:p>
            <a:r>
              <a:rPr lang="en-US" dirty="0"/>
              <a:t>  Sum of intervals 1 – 30</a:t>
            </a:r>
          </a:p>
          <a:p>
            <a:r>
              <a:rPr lang="en-US" dirty="0"/>
              <a:t>    + intervals 80 – 96 &gt; 1 KWH</a:t>
            </a:r>
          </a:p>
        </p:txBody>
      </p:sp>
    </p:spTree>
    <p:extLst>
      <p:ext uri="{BB962C8B-B14F-4D97-AF65-F5344CB8AC3E}">
        <p14:creationId xmlns:p14="http://schemas.microsoft.com/office/powerpoint/2010/main" val="412499820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30693</TotalTime>
  <Words>423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Britannic Bold</vt:lpstr>
      <vt:lpstr>Calibri</vt:lpstr>
      <vt:lpstr>1_Custom Design</vt:lpstr>
      <vt:lpstr>Office Theme</vt:lpstr>
      <vt:lpstr>PowerPoint Presentation</vt:lpstr>
      <vt:lpstr>Residential PV – Analysis Methodology</vt:lpstr>
      <vt:lpstr>Residential PV – Competitive ERCOT</vt:lpstr>
      <vt:lpstr>Residential PV – Competitive ERCOT</vt:lpstr>
      <vt:lpstr>Residential PV – High 2021 PV Output Day</vt:lpstr>
      <vt:lpstr>Residential PV – High 2020 PV Output Day</vt:lpstr>
      <vt:lpstr>Residential PV – Month High PV Output - 2021</vt:lpstr>
      <vt:lpstr>Residential PV – Month High PV Output - 2020</vt:lpstr>
      <vt:lpstr>Residential PV – Non-PV Export – 2020/2021</vt:lpstr>
      <vt:lpstr>Residential PV – ESIIDs and PV Output - 2021 </vt:lpstr>
      <vt:lpstr>Residential PV – ESIIDs and PV Output - 2020 </vt:lpstr>
      <vt:lpstr>Residential PV Analysis – Next Steps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Raish, Carl</cp:lastModifiedBy>
  <cp:revision>474</cp:revision>
  <cp:lastPrinted>2020-02-20T00:38:16Z</cp:lastPrinted>
  <dcterms:created xsi:type="dcterms:W3CDTF">2016-01-21T15:20:31Z</dcterms:created>
  <dcterms:modified xsi:type="dcterms:W3CDTF">2022-03-21T21:06:34Z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