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62" r:id="rId5"/>
    <p:sldMasterId id="2147483666" r:id="rId6"/>
    <p:sldMasterId id="2147483670" r:id="rId7"/>
    <p:sldMasterId id="2147483674" r:id="rId8"/>
  </p:sldMasterIdLst>
  <p:notesMasterIdLst>
    <p:notesMasterId r:id="rId15"/>
  </p:notesMasterIdLst>
  <p:handoutMasterIdLst>
    <p:handoutMasterId r:id="rId16"/>
  </p:handoutMasterIdLst>
  <p:sldIdLst>
    <p:sldId id="339" r:id="rId9"/>
    <p:sldId id="693" r:id="rId10"/>
    <p:sldId id="701" r:id="rId11"/>
    <p:sldId id="694" r:id="rId12"/>
    <p:sldId id="700" r:id="rId13"/>
    <p:sldId id="699" r:id="rId14"/>
  </p:sldIdLst>
  <p:sldSz cx="9144000" cy="6858000" type="screen4x3"/>
  <p:notesSz cx="6400800" cy="117284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5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4" clrIdx="0">
    <p:extLst>
      <p:ext uri="{19B8F6BF-5375-455C-9EA6-DF929625EA0E}">
        <p15:presenceInfo xmlns:p15="http://schemas.microsoft.com/office/powerpoint/2012/main" userId="S-1-5-21-639947351-343809578-3807592339-28080" providerId="AD"/>
      </p:ext>
    </p:extLst>
  </p:cmAuthor>
  <p:cmAuthor id="2" name="Woodfin, Dan" initials="WD" lastIdx="4" clrIdx="1">
    <p:extLst>
      <p:ext uri="{19B8F6BF-5375-455C-9EA6-DF929625EA0E}">
        <p15:presenceInfo xmlns:p15="http://schemas.microsoft.com/office/powerpoint/2012/main" userId="S-1-5-21-639947351-343809578-3807592339-4693" providerId="AD"/>
      </p:ext>
    </p:extLst>
  </p:cmAuthor>
  <p:cmAuthor id="3" name="Lee, Alex" initials="LA" lastIdx="7" clrIdx="2">
    <p:extLst>
      <p:ext uri="{19B8F6BF-5375-455C-9EA6-DF929625EA0E}">
        <p15:presenceInfo xmlns:p15="http://schemas.microsoft.com/office/powerpoint/2012/main" userId="S-1-5-21-639947351-343809578-3807592339-12908" providerId="AD"/>
      </p:ext>
    </p:extLst>
  </p:cmAuthor>
  <p:cmAuthor id="4" name="David Beshear" initials="DB" lastIdx="1" clrIdx="3">
    <p:extLst>
      <p:ext uri="{19B8F6BF-5375-455C-9EA6-DF929625EA0E}">
        <p15:presenceInfo xmlns:p15="http://schemas.microsoft.com/office/powerpoint/2012/main" userId="cf3445330a150728" providerId="Windows Live"/>
      </p:ext>
    </p:extLst>
  </p:cmAuthor>
  <p:cmAuthor id="5" name="Huang, Fred" initials="HF" lastIdx="1" clrIdx="4">
    <p:extLst>
      <p:ext uri="{19B8F6BF-5375-455C-9EA6-DF929625EA0E}">
        <p15:presenceInfo xmlns:p15="http://schemas.microsoft.com/office/powerpoint/2012/main" userId="S::Shun-Hsien.Huang@ercot.com::604a4aa9-2658-4d75-8cf1-9e07b94bae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E7F"/>
    <a:srgbClr val="00CE7D"/>
    <a:srgbClr val="FF8104"/>
    <a:srgbClr val="FF8300"/>
    <a:srgbClr val="807F7E"/>
    <a:srgbClr val="05ADC8"/>
    <a:srgbClr val="003764"/>
    <a:srgbClr val="6750B1"/>
    <a:srgbClr val="00683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15" autoAdjust="0"/>
    <p:restoredTop sz="85997"/>
  </p:normalViewPr>
  <p:slideViewPr>
    <p:cSldViewPr snapToGrid="0" showGuides="1">
      <p:cViewPr varScale="1">
        <p:scale>
          <a:sx n="93" d="100"/>
          <a:sy n="93" d="100"/>
        </p:scale>
        <p:origin x="1380" y="96"/>
      </p:cViewPr>
      <p:guideLst>
        <p:guide orient="horz" pos="840"/>
        <p:guide pos="504"/>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D3841-CDAB-4111-BEA5-5AA50B85BA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C05039B-3EE0-40A1-9A00-79BD4A4A654A}">
      <dgm:prSet phldrT="[Text]"/>
      <dgm:spPr/>
      <dgm:t>
        <a:bodyPr/>
        <a:lstStyle/>
        <a:p>
          <a:r>
            <a:rPr lang="en-US" dirty="0"/>
            <a:t>Event #1 – 1/20 @ 9:40 AM</a:t>
          </a:r>
        </a:p>
      </dgm:t>
    </dgm:pt>
    <dgm:pt modelId="{B6022BDE-9BA9-49B6-8CA0-3011B30C046E}" type="parTrans" cxnId="{8F11AFEB-0B24-429A-B3C9-1E8D74ED86AF}">
      <dgm:prSet/>
      <dgm:spPr/>
      <dgm:t>
        <a:bodyPr/>
        <a:lstStyle/>
        <a:p>
          <a:endParaRPr lang="en-US"/>
        </a:p>
      </dgm:t>
    </dgm:pt>
    <dgm:pt modelId="{3732C173-5523-430C-B4BC-1A2DEE44BD8F}" type="sibTrans" cxnId="{8F11AFEB-0B24-429A-B3C9-1E8D74ED86AF}">
      <dgm:prSet/>
      <dgm:spPr/>
      <dgm:t>
        <a:bodyPr/>
        <a:lstStyle/>
        <a:p>
          <a:endParaRPr lang="en-US"/>
        </a:p>
      </dgm:t>
    </dgm:pt>
    <dgm:pt modelId="{D4B0B416-EDEB-4DB4-8562-D3583F1D8FE4}">
      <dgm:prSet phldrT="[Text]"/>
      <dgm:spPr/>
      <dgm:t>
        <a:bodyPr/>
        <a:lstStyle/>
        <a:p>
          <a:r>
            <a:rPr lang="en-US" dirty="0">
              <a:solidFill>
                <a:schemeClr val="tx1">
                  <a:lumMod val="65000"/>
                  <a:lumOff val="35000"/>
                </a:schemeClr>
              </a:solidFill>
            </a:rPr>
            <a:t>2 units at same plant lost a combined 123 MW (Unit 1 – 110 MW; Unit 2 – 13 MW) </a:t>
          </a:r>
        </a:p>
      </dgm:t>
    </dgm:pt>
    <dgm:pt modelId="{F3E5283F-F3B3-4FD6-835F-818AA669107A}" type="parTrans" cxnId="{34EE34DA-00CA-4E2D-8423-7B9930F8678A}">
      <dgm:prSet/>
      <dgm:spPr/>
      <dgm:t>
        <a:bodyPr/>
        <a:lstStyle/>
        <a:p>
          <a:endParaRPr lang="en-US"/>
        </a:p>
      </dgm:t>
    </dgm:pt>
    <dgm:pt modelId="{E4EB4D13-B41D-49BE-BBB8-57D14BABDE6D}" type="sibTrans" cxnId="{34EE34DA-00CA-4E2D-8423-7B9930F8678A}">
      <dgm:prSet/>
      <dgm:spPr/>
      <dgm:t>
        <a:bodyPr/>
        <a:lstStyle/>
        <a:p>
          <a:endParaRPr lang="en-US"/>
        </a:p>
      </dgm:t>
    </dgm:pt>
    <dgm:pt modelId="{CFF3FF65-D849-4D30-B379-AD0D6C35F327}">
      <dgm:prSet phldrT="[Text]"/>
      <dgm:spPr/>
      <dgm:t>
        <a:bodyPr/>
        <a:lstStyle/>
        <a:p>
          <a:r>
            <a:rPr lang="en-US" dirty="0"/>
            <a:t>Event #2 – 2/9 @ 2:14 PM</a:t>
          </a:r>
        </a:p>
      </dgm:t>
    </dgm:pt>
    <dgm:pt modelId="{C5C8C1E4-A245-4E31-934A-1FFFB349A38A}" type="parTrans" cxnId="{4537F60C-1A9C-4E29-A207-FE96E2E1EC0C}">
      <dgm:prSet/>
      <dgm:spPr/>
      <dgm:t>
        <a:bodyPr/>
        <a:lstStyle/>
        <a:p>
          <a:endParaRPr lang="en-US"/>
        </a:p>
      </dgm:t>
    </dgm:pt>
    <dgm:pt modelId="{CA1FA3C3-84E6-43E0-B960-4A0B960E1651}" type="sibTrans" cxnId="{4537F60C-1A9C-4E29-A207-FE96E2E1EC0C}">
      <dgm:prSet/>
      <dgm:spPr/>
      <dgm:t>
        <a:bodyPr/>
        <a:lstStyle/>
        <a:p>
          <a:endParaRPr lang="en-US"/>
        </a:p>
      </dgm:t>
    </dgm:pt>
    <dgm:pt modelId="{79C6630A-F134-41E9-BA85-38BC0A3A8102}">
      <dgm:prSet phldrT="[Text]"/>
      <dgm:spPr/>
      <dgm:t>
        <a:bodyPr/>
        <a:lstStyle/>
        <a:p>
          <a:r>
            <a:rPr lang="en-US" dirty="0">
              <a:solidFill>
                <a:schemeClr val="tx1">
                  <a:lumMod val="65000"/>
                  <a:lumOff val="35000"/>
                </a:schemeClr>
              </a:solidFill>
            </a:rPr>
            <a:t>Single unit trip while generating 116 MW </a:t>
          </a:r>
        </a:p>
      </dgm:t>
    </dgm:pt>
    <dgm:pt modelId="{D5C13FEC-D455-48BB-AA52-B61B6A7E5163}" type="parTrans" cxnId="{575F198F-1237-425F-909F-FCE1E194B2E6}">
      <dgm:prSet/>
      <dgm:spPr/>
      <dgm:t>
        <a:bodyPr/>
        <a:lstStyle/>
        <a:p>
          <a:endParaRPr lang="en-US"/>
        </a:p>
      </dgm:t>
    </dgm:pt>
    <dgm:pt modelId="{454C716F-4408-4548-98AB-79AAE5D8D7EB}" type="sibTrans" cxnId="{575F198F-1237-425F-909F-FCE1E194B2E6}">
      <dgm:prSet/>
      <dgm:spPr/>
      <dgm:t>
        <a:bodyPr/>
        <a:lstStyle/>
        <a:p>
          <a:endParaRPr lang="en-US"/>
        </a:p>
      </dgm:t>
    </dgm:pt>
    <dgm:pt modelId="{5A030728-CEB5-417D-BF22-494799336E97}">
      <dgm:prSet/>
      <dgm:spPr/>
      <dgm:t>
        <a:bodyPr/>
        <a:lstStyle/>
        <a:p>
          <a:r>
            <a:rPr lang="en-US" dirty="0">
              <a:solidFill>
                <a:schemeClr val="tx1">
                  <a:lumMod val="65000"/>
                  <a:lumOff val="35000"/>
                </a:schemeClr>
              </a:solidFill>
            </a:rPr>
            <a:t>Unit 1 fell to 0MW and began ramp up in 15 sec. and reached ½ output in 1.5 min.</a:t>
          </a:r>
        </a:p>
      </dgm:t>
    </dgm:pt>
    <dgm:pt modelId="{CCF06BC7-C477-44A3-BE5E-3CA6BFB8C7B4}" type="parTrans" cxnId="{0D8B1379-6A2E-44D1-8527-78DEED3137FC}">
      <dgm:prSet/>
      <dgm:spPr/>
      <dgm:t>
        <a:bodyPr/>
        <a:lstStyle/>
        <a:p>
          <a:endParaRPr lang="en-US"/>
        </a:p>
      </dgm:t>
    </dgm:pt>
    <dgm:pt modelId="{863BF08F-18D4-4801-A267-09E80CDE1B9E}" type="sibTrans" cxnId="{0D8B1379-6A2E-44D1-8527-78DEED3137FC}">
      <dgm:prSet/>
      <dgm:spPr/>
      <dgm:t>
        <a:bodyPr/>
        <a:lstStyle/>
        <a:p>
          <a:endParaRPr lang="en-US"/>
        </a:p>
      </dgm:t>
    </dgm:pt>
    <dgm:pt modelId="{305C066F-D6F7-40C8-8191-CC93DF89BBEE}">
      <dgm:prSet/>
      <dgm:spPr/>
      <dgm:t>
        <a:bodyPr/>
        <a:lstStyle/>
        <a:p>
          <a:r>
            <a:rPr lang="en-US" dirty="0">
              <a:solidFill>
                <a:schemeClr val="tx1">
                  <a:lumMod val="65000"/>
                  <a:lumOff val="35000"/>
                </a:schemeClr>
              </a:solidFill>
            </a:rPr>
            <a:t>Same inverters as other plants tripping on AC overvoltage</a:t>
          </a:r>
        </a:p>
      </dgm:t>
    </dgm:pt>
    <dgm:pt modelId="{8684B251-A9F0-4FE3-8110-8F75E2E56B9C}" type="parTrans" cxnId="{E3A3620B-3092-4591-9A27-6B6E32069818}">
      <dgm:prSet/>
      <dgm:spPr/>
      <dgm:t>
        <a:bodyPr/>
        <a:lstStyle/>
        <a:p>
          <a:endParaRPr lang="en-US"/>
        </a:p>
      </dgm:t>
    </dgm:pt>
    <dgm:pt modelId="{1A5615F2-CA34-4CF8-B7DA-04952681A5A3}" type="sibTrans" cxnId="{E3A3620B-3092-4591-9A27-6B6E32069818}">
      <dgm:prSet/>
      <dgm:spPr/>
      <dgm:t>
        <a:bodyPr/>
        <a:lstStyle/>
        <a:p>
          <a:endParaRPr lang="en-US"/>
        </a:p>
      </dgm:t>
    </dgm:pt>
    <dgm:pt modelId="{123CACFA-093F-4B59-ABC2-CA72B6CEB028}">
      <dgm:prSet/>
      <dgm:spPr/>
      <dgm:t>
        <a:bodyPr/>
        <a:lstStyle/>
        <a:p>
          <a:r>
            <a:rPr lang="en-US" dirty="0"/>
            <a:t>Event #3 – 2/11 @ 2:33 PM</a:t>
          </a:r>
        </a:p>
      </dgm:t>
    </dgm:pt>
    <dgm:pt modelId="{0065305E-E334-4AC2-907B-78CD7B66663B}" type="parTrans" cxnId="{C0169848-8D16-40A5-862F-161B278B2C84}">
      <dgm:prSet/>
      <dgm:spPr/>
      <dgm:t>
        <a:bodyPr/>
        <a:lstStyle/>
        <a:p>
          <a:endParaRPr lang="en-US"/>
        </a:p>
      </dgm:t>
    </dgm:pt>
    <dgm:pt modelId="{4B8A7458-6587-44B8-8C95-00FAE0381381}" type="sibTrans" cxnId="{C0169848-8D16-40A5-862F-161B278B2C84}">
      <dgm:prSet/>
      <dgm:spPr/>
      <dgm:t>
        <a:bodyPr/>
        <a:lstStyle/>
        <a:p>
          <a:endParaRPr lang="en-US"/>
        </a:p>
      </dgm:t>
    </dgm:pt>
    <dgm:pt modelId="{3ECA033E-2889-4644-9CA8-F51DF29A838F}">
      <dgm:prSet/>
      <dgm:spPr/>
      <dgm:t>
        <a:bodyPr/>
        <a:lstStyle/>
        <a:p>
          <a:r>
            <a:rPr lang="en-US" dirty="0">
              <a:solidFill>
                <a:schemeClr val="tx1">
                  <a:lumMod val="65000"/>
                  <a:lumOff val="35000"/>
                </a:schemeClr>
              </a:solidFill>
            </a:rPr>
            <a:t>Began ramping up 3 min. later but only reached 35% output. Full output following day.</a:t>
          </a:r>
        </a:p>
      </dgm:t>
    </dgm:pt>
    <dgm:pt modelId="{EA74E2B1-0EDB-48DF-8E21-4070B0D49699}" type="parTrans" cxnId="{AB53EBBB-56D5-472C-9A86-A6F4FBD07B17}">
      <dgm:prSet/>
      <dgm:spPr/>
      <dgm:t>
        <a:bodyPr/>
        <a:lstStyle/>
        <a:p>
          <a:endParaRPr lang="en-US"/>
        </a:p>
      </dgm:t>
    </dgm:pt>
    <dgm:pt modelId="{0980C9C6-0841-4199-877B-97C1FB79260B}" type="sibTrans" cxnId="{AB53EBBB-56D5-472C-9A86-A6F4FBD07B17}">
      <dgm:prSet/>
      <dgm:spPr/>
      <dgm:t>
        <a:bodyPr/>
        <a:lstStyle/>
        <a:p>
          <a:endParaRPr lang="en-US"/>
        </a:p>
      </dgm:t>
    </dgm:pt>
    <dgm:pt modelId="{75767F13-2D7B-4A97-B550-16AF3A83837F}">
      <dgm:prSet/>
      <dgm:spPr/>
      <dgm:t>
        <a:bodyPr/>
        <a:lstStyle/>
        <a:p>
          <a:r>
            <a:rPr lang="en-US" dirty="0">
              <a:solidFill>
                <a:schemeClr val="tx1">
                  <a:lumMod val="65000"/>
                  <a:lumOff val="35000"/>
                </a:schemeClr>
              </a:solidFill>
            </a:rPr>
            <a:t>Unit tripped during 6/26/2021 event while in commissioning process. Inverter type not found in any other events.</a:t>
          </a:r>
        </a:p>
      </dgm:t>
    </dgm:pt>
    <dgm:pt modelId="{09E7D838-015F-4D75-A854-BDE7A33078EE}" type="parTrans" cxnId="{C0766310-991B-46BF-8AB9-8B3C492E3DA2}">
      <dgm:prSet/>
      <dgm:spPr/>
      <dgm:t>
        <a:bodyPr/>
        <a:lstStyle/>
        <a:p>
          <a:endParaRPr lang="en-US"/>
        </a:p>
      </dgm:t>
    </dgm:pt>
    <dgm:pt modelId="{CDBB2BF6-8C8E-483A-B7BD-E0071A924581}" type="sibTrans" cxnId="{C0766310-991B-46BF-8AB9-8B3C492E3DA2}">
      <dgm:prSet/>
      <dgm:spPr/>
      <dgm:t>
        <a:bodyPr/>
        <a:lstStyle/>
        <a:p>
          <a:endParaRPr lang="en-US"/>
        </a:p>
      </dgm:t>
    </dgm:pt>
    <dgm:pt modelId="{F5737EE3-79BB-4E6B-A794-63AC7D157595}">
      <dgm:prSet/>
      <dgm:spPr/>
      <dgm:t>
        <a:bodyPr/>
        <a:lstStyle/>
        <a:p>
          <a:r>
            <a:rPr lang="en-US" dirty="0">
              <a:solidFill>
                <a:schemeClr val="tx1">
                  <a:lumMod val="65000"/>
                  <a:lumOff val="35000"/>
                </a:schemeClr>
              </a:solidFill>
            </a:rPr>
            <a:t>Single unit run back and trip over ~25 sec. while generating 98.6 MW</a:t>
          </a:r>
        </a:p>
      </dgm:t>
    </dgm:pt>
    <dgm:pt modelId="{52752521-E301-42EA-844D-A72D961CAC7D}" type="parTrans" cxnId="{407566DD-1788-42FA-8D2F-C9758408AD34}">
      <dgm:prSet/>
      <dgm:spPr/>
      <dgm:t>
        <a:bodyPr/>
        <a:lstStyle/>
        <a:p>
          <a:endParaRPr lang="en-US"/>
        </a:p>
      </dgm:t>
    </dgm:pt>
    <dgm:pt modelId="{D555AEBC-F015-4AFB-95C6-060A6F4F45F3}" type="sibTrans" cxnId="{407566DD-1788-42FA-8D2F-C9758408AD34}">
      <dgm:prSet/>
      <dgm:spPr/>
      <dgm:t>
        <a:bodyPr/>
        <a:lstStyle/>
        <a:p>
          <a:endParaRPr lang="en-US"/>
        </a:p>
      </dgm:t>
    </dgm:pt>
    <dgm:pt modelId="{EF35C14E-9E0E-46D5-BA45-8E1BA9DB3F9B}">
      <dgm:prSet/>
      <dgm:spPr/>
      <dgm:t>
        <a:bodyPr/>
        <a:lstStyle/>
        <a:p>
          <a:r>
            <a:rPr lang="en-US" dirty="0">
              <a:solidFill>
                <a:schemeClr val="tx1">
                  <a:lumMod val="65000"/>
                  <a:lumOff val="35000"/>
                </a:schemeClr>
              </a:solidFill>
            </a:rPr>
            <a:t>Unit began ramping 3 min. later and full output reached &lt; 4 min. after fault</a:t>
          </a:r>
        </a:p>
      </dgm:t>
    </dgm:pt>
    <dgm:pt modelId="{ABDFED80-2023-4CEA-8E73-FAAE446E98CE}" type="parTrans" cxnId="{F19E8982-DF5B-4DBF-A59E-E0A5112DCF1C}">
      <dgm:prSet/>
      <dgm:spPr/>
      <dgm:t>
        <a:bodyPr/>
        <a:lstStyle/>
        <a:p>
          <a:endParaRPr lang="en-US"/>
        </a:p>
      </dgm:t>
    </dgm:pt>
    <dgm:pt modelId="{87A24203-ED28-4BBB-A6DE-4D89B328DCC4}" type="sibTrans" cxnId="{F19E8982-DF5B-4DBF-A59E-E0A5112DCF1C}">
      <dgm:prSet/>
      <dgm:spPr/>
      <dgm:t>
        <a:bodyPr/>
        <a:lstStyle/>
        <a:p>
          <a:endParaRPr lang="en-US"/>
        </a:p>
      </dgm:t>
    </dgm:pt>
    <dgm:pt modelId="{AC9B7B6F-7683-4859-A85B-173D654E18CC}">
      <dgm:prSet/>
      <dgm:spPr/>
      <dgm:t>
        <a:bodyPr/>
        <a:lstStyle/>
        <a:p>
          <a:r>
            <a:rPr lang="en-US" dirty="0">
              <a:solidFill>
                <a:schemeClr val="tx1">
                  <a:lumMod val="65000"/>
                  <a:lumOff val="35000"/>
                </a:schemeClr>
              </a:solidFill>
            </a:rPr>
            <a:t>Unit 2 reduced 15% output and came back to full in 15 sec.</a:t>
          </a:r>
        </a:p>
      </dgm:t>
    </dgm:pt>
    <dgm:pt modelId="{43C2AA0F-1B00-400C-A5D0-C1B351738BA7}" type="parTrans" cxnId="{757CFB60-0D90-4CAE-9985-122994B6818B}">
      <dgm:prSet/>
      <dgm:spPr/>
      <dgm:t>
        <a:bodyPr/>
        <a:lstStyle/>
        <a:p>
          <a:endParaRPr lang="en-US"/>
        </a:p>
      </dgm:t>
    </dgm:pt>
    <dgm:pt modelId="{5224C87A-7BA8-479D-AF59-E990A313263F}" type="sibTrans" cxnId="{757CFB60-0D90-4CAE-9985-122994B6818B}">
      <dgm:prSet/>
      <dgm:spPr/>
      <dgm:t>
        <a:bodyPr/>
        <a:lstStyle/>
        <a:p>
          <a:endParaRPr lang="en-US"/>
        </a:p>
      </dgm:t>
    </dgm:pt>
    <dgm:pt modelId="{5AC3BAEF-95EA-4B7F-B8AE-5C55E0FB97BA}">
      <dgm:prSet/>
      <dgm:spPr/>
      <dgm:t>
        <a:bodyPr/>
        <a:lstStyle/>
        <a:p>
          <a:r>
            <a:rPr lang="en-US" dirty="0">
              <a:solidFill>
                <a:schemeClr val="tx1">
                  <a:lumMod val="65000"/>
                  <a:lumOff val="35000"/>
                </a:schemeClr>
              </a:solidFill>
            </a:rPr>
            <a:t>No identified forced outages in FOD during event (Same for events #1-5)</a:t>
          </a:r>
        </a:p>
      </dgm:t>
    </dgm:pt>
    <dgm:pt modelId="{FFB1ACFF-85F2-4FFB-84AE-02A7C08AD466}" type="parTrans" cxnId="{EA2F644D-FF6F-4E29-A63E-9539220915A4}">
      <dgm:prSet/>
      <dgm:spPr/>
      <dgm:t>
        <a:bodyPr/>
        <a:lstStyle/>
        <a:p>
          <a:endParaRPr lang="en-US"/>
        </a:p>
      </dgm:t>
    </dgm:pt>
    <dgm:pt modelId="{8CDFCB85-0389-4B3B-9F69-8E34FFF7E547}" type="sibTrans" cxnId="{EA2F644D-FF6F-4E29-A63E-9539220915A4}">
      <dgm:prSet/>
      <dgm:spPr/>
      <dgm:t>
        <a:bodyPr/>
        <a:lstStyle/>
        <a:p>
          <a:endParaRPr lang="en-US"/>
        </a:p>
      </dgm:t>
    </dgm:pt>
    <dgm:pt modelId="{17FA903C-9DC7-4F92-BA08-20E72F8F4090}">
      <dgm:prSet/>
      <dgm:spPr/>
      <dgm:t>
        <a:bodyPr/>
        <a:lstStyle/>
        <a:p>
          <a:r>
            <a:rPr lang="en-US" dirty="0">
              <a:solidFill>
                <a:schemeClr val="tx1">
                  <a:lumMod val="65000"/>
                  <a:lumOff val="35000"/>
                </a:schemeClr>
              </a:solidFill>
            </a:rPr>
            <a:t>Unit came online in Jan. 2022 and inverter type not seen in other events</a:t>
          </a:r>
        </a:p>
      </dgm:t>
    </dgm:pt>
    <dgm:pt modelId="{1534D85A-DD72-46F0-9F77-D14A8E61D828}" type="parTrans" cxnId="{DBA99E36-3F2F-4AA5-9FB5-87A5CD703A23}">
      <dgm:prSet/>
      <dgm:spPr/>
      <dgm:t>
        <a:bodyPr/>
        <a:lstStyle/>
        <a:p>
          <a:endParaRPr lang="en-US"/>
        </a:p>
      </dgm:t>
    </dgm:pt>
    <dgm:pt modelId="{814F1FEB-8867-40E4-B4FC-2F0BA63FBB39}" type="sibTrans" cxnId="{DBA99E36-3F2F-4AA5-9FB5-87A5CD703A23}">
      <dgm:prSet/>
      <dgm:spPr/>
      <dgm:t>
        <a:bodyPr/>
        <a:lstStyle/>
        <a:p>
          <a:endParaRPr lang="en-US"/>
        </a:p>
      </dgm:t>
    </dgm:pt>
    <dgm:pt modelId="{FC29CF03-1620-4FB3-A541-A8CA33ED2679}" type="pres">
      <dgm:prSet presAssocID="{CF3D3841-CDAB-4111-BEA5-5AA50B85BA64}" presName="linear" presStyleCnt="0">
        <dgm:presLayoutVars>
          <dgm:animLvl val="lvl"/>
          <dgm:resizeHandles val="exact"/>
        </dgm:presLayoutVars>
      </dgm:prSet>
      <dgm:spPr/>
    </dgm:pt>
    <dgm:pt modelId="{FBD60355-ACCD-4071-9FE0-523BE3377CB7}" type="pres">
      <dgm:prSet presAssocID="{BC05039B-3EE0-40A1-9A00-79BD4A4A654A}" presName="parentText" presStyleLbl="node1" presStyleIdx="0" presStyleCnt="3" custLinFactNeighborY="1135">
        <dgm:presLayoutVars>
          <dgm:chMax val="0"/>
          <dgm:bulletEnabled val="1"/>
        </dgm:presLayoutVars>
      </dgm:prSet>
      <dgm:spPr/>
    </dgm:pt>
    <dgm:pt modelId="{FDE8C74B-42F1-4B42-9062-346F8D6D10BC}" type="pres">
      <dgm:prSet presAssocID="{BC05039B-3EE0-40A1-9A00-79BD4A4A654A}" presName="childText" presStyleLbl="revTx" presStyleIdx="0" presStyleCnt="3">
        <dgm:presLayoutVars>
          <dgm:bulletEnabled val="1"/>
        </dgm:presLayoutVars>
      </dgm:prSet>
      <dgm:spPr/>
    </dgm:pt>
    <dgm:pt modelId="{3027A269-F755-433C-9BFC-E5319C528D7A}" type="pres">
      <dgm:prSet presAssocID="{CFF3FF65-D849-4D30-B379-AD0D6C35F327}" presName="parentText" presStyleLbl="node1" presStyleIdx="1" presStyleCnt="3">
        <dgm:presLayoutVars>
          <dgm:chMax val="0"/>
          <dgm:bulletEnabled val="1"/>
        </dgm:presLayoutVars>
      </dgm:prSet>
      <dgm:spPr/>
    </dgm:pt>
    <dgm:pt modelId="{70685B63-A05F-4B49-B844-16E47E119341}" type="pres">
      <dgm:prSet presAssocID="{CFF3FF65-D849-4D30-B379-AD0D6C35F327}" presName="childText" presStyleLbl="revTx" presStyleIdx="1" presStyleCnt="3">
        <dgm:presLayoutVars>
          <dgm:bulletEnabled val="1"/>
        </dgm:presLayoutVars>
      </dgm:prSet>
      <dgm:spPr/>
    </dgm:pt>
    <dgm:pt modelId="{A5460C82-16E2-44F8-A505-324629A6DCF9}" type="pres">
      <dgm:prSet presAssocID="{123CACFA-093F-4B59-ABC2-CA72B6CEB028}" presName="parentText" presStyleLbl="node1" presStyleIdx="2" presStyleCnt="3">
        <dgm:presLayoutVars>
          <dgm:chMax val="0"/>
          <dgm:bulletEnabled val="1"/>
        </dgm:presLayoutVars>
      </dgm:prSet>
      <dgm:spPr/>
    </dgm:pt>
    <dgm:pt modelId="{6BF3CFD0-B9F2-423E-B15E-18B88F5D821F}" type="pres">
      <dgm:prSet presAssocID="{123CACFA-093F-4B59-ABC2-CA72B6CEB028}" presName="childText" presStyleLbl="revTx" presStyleIdx="2" presStyleCnt="3">
        <dgm:presLayoutVars>
          <dgm:bulletEnabled val="1"/>
        </dgm:presLayoutVars>
      </dgm:prSet>
      <dgm:spPr/>
    </dgm:pt>
  </dgm:ptLst>
  <dgm:cxnLst>
    <dgm:cxn modelId="{B0AF9502-B043-4603-AA51-83150EF22541}" type="presOf" srcId="{305C066F-D6F7-40C8-8191-CC93DF89BBEE}" destId="{FDE8C74B-42F1-4B42-9062-346F8D6D10BC}" srcOrd="0" destOrd="3" presId="urn:microsoft.com/office/officeart/2005/8/layout/vList2"/>
    <dgm:cxn modelId="{0CA07705-9750-4B34-A14F-187978F435FE}" type="presOf" srcId="{D4B0B416-EDEB-4DB4-8562-D3583F1D8FE4}" destId="{FDE8C74B-42F1-4B42-9062-346F8D6D10BC}" srcOrd="0" destOrd="0" presId="urn:microsoft.com/office/officeart/2005/8/layout/vList2"/>
    <dgm:cxn modelId="{083C1C07-4D14-4792-8DBC-2980EF39B6C8}" type="presOf" srcId="{CF3D3841-CDAB-4111-BEA5-5AA50B85BA64}" destId="{FC29CF03-1620-4FB3-A541-A8CA33ED2679}" srcOrd="0" destOrd="0" presId="urn:microsoft.com/office/officeart/2005/8/layout/vList2"/>
    <dgm:cxn modelId="{E3A3620B-3092-4591-9A27-6B6E32069818}" srcId="{BC05039B-3EE0-40A1-9A00-79BD4A4A654A}" destId="{305C066F-D6F7-40C8-8191-CC93DF89BBEE}" srcOrd="3" destOrd="0" parTransId="{8684B251-A9F0-4FE3-8110-8F75E2E56B9C}" sibTransId="{1A5615F2-CA34-4CF8-B7DA-04952681A5A3}"/>
    <dgm:cxn modelId="{4537F60C-1A9C-4E29-A207-FE96E2E1EC0C}" srcId="{CF3D3841-CDAB-4111-BEA5-5AA50B85BA64}" destId="{CFF3FF65-D849-4D30-B379-AD0D6C35F327}" srcOrd="1" destOrd="0" parTransId="{C5C8C1E4-A245-4E31-934A-1FFFB349A38A}" sibTransId="{CA1FA3C3-84E6-43E0-B960-4A0B960E1651}"/>
    <dgm:cxn modelId="{C0766310-991B-46BF-8AB9-8B3C492E3DA2}" srcId="{CFF3FF65-D849-4D30-B379-AD0D6C35F327}" destId="{75767F13-2D7B-4A97-B550-16AF3A83837F}" srcOrd="2" destOrd="0" parTransId="{09E7D838-015F-4D75-A854-BDE7A33078EE}" sibTransId="{CDBB2BF6-8C8E-483A-B7BD-E0071A924581}"/>
    <dgm:cxn modelId="{8B4A2621-61B0-413D-822E-F78B331F346E}" type="presOf" srcId="{BC05039B-3EE0-40A1-9A00-79BD4A4A654A}" destId="{FBD60355-ACCD-4071-9FE0-523BE3377CB7}" srcOrd="0" destOrd="0" presId="urn:microsoft.com/office/officeart/2005/8/layout/vList2"/>
    <dgm:cxn modelId="{E6A3A524-1484-4FE7-9D78-8BC55E1BA1AF}" type="presOf" srcId="{75767F13-2D7B-4A97-B550-16AF3A83837F}" destId="{70685B63-A05F-4B49-B844-16E47E119341}" srcOrd="0" destOrd="2" presId="urn:microsoft.com/office/officeart/2005/8/layout/vList2"/>
    <dgm:cxn modelId="{DBA99E36-3F2F-4AA5-9FB5-87A5CD703A23}" srcId="{123CACFA-093F-4B59-ABC2-CA72B6CEB028}" destId="{17FA903C-9DC7-4F92-BA08-20E72F8F4090}" srcOrd="2" destOrd="0" parTransId="{1534D85A-DD72-46F0-9F77-D14A8E61D828}" sibTransId="{814F1FEB-8867-40E4-B4FC-2F0BA63FBB39}"/>
    <dgm:cxn modelId="{9899A460-3763-4E9D-A9F7-7F004C0B0C33}" type="presOf" srcId="{5AC3BAEF-95EA-4B7F-B8AE-5C55E0FB97BA}" destId="{FDE8C74B-42F1-4B42-9062-346F8D6D10BC}" srcOrd="0" destOrd="4" presId="urn:microsoft.com/office/officeart/2005/8/layout/vList2"/>
    <dgm:cxn modelId="{757CFB60-0D90-4CAE-9985-122994B6818B}" srcId="{BC05039B-3EE0-40A1-9A00-79BD4A4A654A}" destId="{AC9B7B6F-7683-4859-A85B-173D654E18CC}" srcOrd="2" destOrd="0" parTransId="{43C2AA0F-1B00-400C-A5D0-C1B351738BA7}" sibTransId="{5224C87A-7BA8-479D-AF59-E990A313263F}"/>
    <dgm:cxn modelId="{C0169848-8D16-40A5-862F-161B278B2C84}" srcId="{CF3D3841-CDAB-4111-BEA5-5AA50B85BA64}" destId="{123CACFA-093F-4B59-ABC2-CA72B6CEB028}" srcOrd="2" destOrd="0" parTransId="{0065305E-E334-4AC2-907B-78CD7B66663B}" sibTransId="{4B8A7458-6587-44B8-8C95-00FAE0381381}"/>
    <dgm:cxn modelId="{EA2F644D-FF6F-4E29-A63E-9539220915A4}" srcId="{BC05039B-3EE0-40A1-9A00-79BD4A4A654A}" destId="{5AC3BAEF-95EA-4B7F-B8AE-5C55E0FB97BA}" srcOrd="4" destOrd="0" parTransId="{FFB1ACFF-85F2-4FFB-84AE-02A7C08AD466}" sibTransId="{8CDFCB85-0389-4B3B-9F69-8E34FFF7E547}"/>
    <dgm:cxn modelId="{BF7C724F-3CAA-45C6-9BD7-A112899E55C5}" type="presOf" srcId="{CFF3FF65-D849-4D30-B379-AD0D6C35F327}" destId="{3027A269-F755-433C-9BFC-E5319C528D7A}" srcOrd="0" destOrd="0" presId="urn:microsoft.com/office/officeart/2005/8/layout/vList2"/>
    <dgm:cxn modelId="{58826371-4C3D-411D-89E2-85A7838DC36F}" type="presOf" srcId="{AC9B7B6F-7683-4859-A85B-173D654E18CC}" destId="{FDE8C74B-42F1-4B42-9062-346F8D6D10BC}" srcOrd="0" destOrd="2" presId="urn:microsoft.com/office/officeart/2005/8/layout/vList2"/>
    <dgm:cxn modelId="{0D8B1379-6A2E-44D1-8527-78DEED3137FC}" srcId="{BC05039B-3EE0-40A1-9A00-79BD4A4A654A}" destId="{5A030728-CEB5-417D-BF22-494799336E97}" srcOrd="1" destOrd="0" parTransId="{CCF06BC7-C477-44A3-BE5E-3CA6BFB8C7B4}" sibTransId="{863BF08F-18D4-4801-A267-09E80CDE1B9E}"/>
    <dgm:cxn modelId="{F19E8982-DF5B-4DBF-A59E-E0A5112DCF1C}" srcId="{123CACFA-093F-4B59-ABC2-CA72B6CEB028}" destId="{EF35C14E-9E0E-46D5-BA45-8E1BA9DB3F9B}" srcOrd="1" destOrd="0" parTransId="{ABDFED80-2023-4CEA-8E73-FAAE446E98CE}" sibTransId="{87A24203-ED28-4BBB-A6DE-4D89B328DCC4}"/>
    <dgm:cxn modelId="{575F198F-1237-425F-909F-FCE1E194B2E6}" srcId="{CFF3FF65-D849-4D30-B379-AD0D6C35F327}" destId="{79C6630A-F134-41E9-BA85-38BC0A3A8102}" srcOrd="0" destOrd="0" parTransId="{D5C13FEC-D455-48BB-AA52-B61B6A7E5163}" sibTransId="{454C716F-4408-4548-98AB-79AAE5D8D7EB}"/>
    <dgm:cxn modelId="{3B93B3B2-A5B2-49B4-9914-19F54E88AE90}" type="presOf" srcId="{F5737EE3-79BB-4E6B-A794-63AC7D157595}" destId="{6BF3CFD0-B9F2-423E-B15E-18B88F5D821F}" srcOrd="0" destOrd="0" presId="urn:microsoft.com/office/officeart/2005/8/layout/vList2"/>
    <dgm:cxn modelId="{ED7B1EBA-5191-489B-85B9-6F4D537C0A4D}" type="presOf" srcId="{17FA903C-9DC7-4F92-BA08-20E72F8F4090}" destId="{6BF3CFD0-B9F2-423E-B15E-18B88F5D821F}" srcOrd="0" destOrd="2" presId="urn:microsoft.com/office/officeart/2005/8/layout/vList2"/>
    <dgm:cxn modelId="{AB53EBBB-56D5-472C-9A86-A6F4FBD07B17}" srcId="{CFF3FF65-D849-4D30-B379-AD0D6C35F327}" destId="{3ECA033E-2889-4644-9CA8-F51DF29A838F}" srcOrd="1" destOrd="0" parTransId="{EA74E2B1-0EDB-48DF-8E21-4070B0D49699}" sibTransId="{0980C9C6-0841-4199-877B-97C1FB79260B}"/>
    <dgm:cxn modelId="{567F1ACC-DD36-4110-AFFE-6FA65BBAC731}" type="presOf" srcId="{123CACFA-093F-4B59-ABC2-CA72B6CEB028}" destId="{A5460C82-16E2-44F8-A505-324629A6DCF9}" srcOrd="0" destOrd="0" presId="urn:microsoft.com/office/officeart/2005/8/layout/vList2"/>
    <dgm:cxn modelId="{F3CB0DD2-0532-46BC-B8AF-CB441144D045}" type="presOf" srcId="{5A030728-CEB5-417D-BF22-494799336E97}" destId="{FDE8C74B-42F1-4B42-9062-346F8D6D10BC}" srcOrd="0" destOrd="1" presId="urn:microsoft.com/office/officeart/2005/8/layout/vList2"/>
    <dgm:cxn modelId="{34EE34DA-00CA-4E2D-8423-7B9930F8678A}" srcId="{BC05039B-3EE0-40A1-9A00-79BD4A4A654A}" destId="{D4B0B416-EDEB-4DB4-8562-D3583F1D8FE4}" srcOrd="0" destOrd="0" parTransId="{F3E5283F-F3B3-4FD6-835F-818AA669107A}" sibTransId="{E4EB4D13-B41D-49BE-BBB8-57D14BABDE6D}"/>
    <dgm:cxn modelId="{407566DD-1788-42FA-8D2F-C9758408AD34}" srcId="{123CACFA-093F-4B59-ABC2-CA72B6CEB028}" destId="{F5737EE3-79BB-4E6B-A794-63AC7D157595}" srcOrd="0" destOrd="0" parTransId="{52752521-E301-42EA-844D-A72D961CAC7D}" sibTransId="{D555AEBC-F015-4AFB-95C6-060A6F4F45F3}"/>
    <dgm:cxn modelId="{8F11AFEB-0B24-429A-B3C9-1E8D74ED86AF}" srcId="{CF3D3841-CDAB-4111-BEA5-5AA50B85BA64}" destId="{BC05039B-3EE0-40A1-9A00-79BD4A4A654A}" srcOrd="0" destOrd="0" parTransId="{B6022BDE-9BA9-49B6-8CA0-3011B30C046E}" sibTransId="{3732C173-5523-430C-B4BC-1A2DEE44BD8F}"/>
    <dgm:cxn modelId="{86E489EE-1E45-45F3-B0AC-54FFD908377A}" type="presOf" srcId="{79C6630A-F134-41E9-BA85-38BC0A3A8102}" destId="{70685B63-A05F-4B49-B844-16E47E119341}" srcOrd="0" destOrd="0" presId="urn:microsoft.com/office/officeart/2005/8/layout/vList2"/>
    <dgm:cxn modelId="{3D3403F7-FF1A-42EA-9F5D-0E580E29739B}" type="presOf" srcId="{EF35C14E-9E0E-46D5-BA45-8E1BA9DB3F9B}" destId="{6BF3CFD0-B9F2-423E-B15E-18B88F5D821F}" srcOrd="0" destOrd="1" presId="urn:microsoft.com/office/officeart/2005/8/layout/vList2"/>
    <dgm:cxn modelId="{EB2B23FA-6B41-41FC-AEEB-318CB4CAF5F7}" type="presOf" srcId="{3ECA033E-2889-4644-9CA8-F51DF29A838F}" destId="{70685B63-A05F-4B49-B844-16E47E119341}" srcOrd="0" destOrd="1" presId="urn:microsoft.com/office/officeart/2005/8/layout/vList2"/>
    <dgm:cxn modelId="{31CE5079-7039-4CD6-A560-1B6206BAC392}" type="presParOf" srcId="{FC29CF03-1620-4FB3-A541-A8CA33ED2679}" destId="{FBD60355-ACCD-4071-9FE0-523BE3377CB7}" srcOrd="0" destOrd="0" presId="urn:microsoft.com/office/officeart/2005/8/layout/vList2"/>
    <dgm:cxn modelId="{9BB7250B-E9AD-4D17-9D6B-589F71EB0F4A}" type="presParOf" srcId="{FC29CF03-1620-4FB3-A541-A8CA33ED2679}" destId="{FDE8C74B-42F1-4B42-9062-346F8D6D10BC}" srcOrd="1" destOrd="0" presId="urn:microsoft.com/office/officeart/2005/8/layout/vList2"/>
    <dgm:cxn modelId="{E4CB9DF5-CF96-48E0-8DCD-56882CB9BD02}" type="presParOf" srcId="{FC29CF03-1620-4FB3-A541-A8CA33ED2679}" destId="{3027A269-F755-433C-9BFC-E5319C528D7A}" srcOrd="2" destOrd="0" presId="urn:microsoft.com/office/officeart/2005/8/layout/vList2"/>
    <dgm:cxn modelId="{1D65012E-87C3-49F6-9EDA-643E507C311C}" type="presParOf" srcId="{FC29CF03-1620-4FB3-A541-A8CA33ED2679}" destId="{70685B63-A05F-4B49-B844-16E47E119341}" srcOrd="3" destOrd="0" presId="urn:microsoft.com/office/officeart/2005/8/layout/vList2"/>
    <dgm:cxn modelId="{496283BD-34D1-4F13-BB12-585DEB45B242}" type="presParOf" srcId="{FC29CF03-1620-4FB3-A541-A8CA33ED2679}" destId="{A5460C82-16E2-44F8-A505-324629A6DCF9}" srcOrd="4" destOrd="0" presId="urn:microsoft.com/office/officeart/2005/8/layout/vList2"/>
    <dgm:cxn modelId="{33118998-D985-4151-A9B6-363B605477D8}" type="presParOf" srcId="{FC29CF03-1620-4FB3-A541-A8CA33ED2679}" destId="{6BF3CFD0-B9F2-423E-B15E-18B88F5D821F}"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3D3841-CDAB-4111-BEA5-5AA50B85BA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C05039B-3EE0-40A1-9A00-79BD4A4A654A}">
      <dgm:prSet phldrT="[Text]" custT="1"/>
      <dgm:spPr/>
      <dgm:t>
        <a:bodyPr/>
        <a:lstStyle/>
        <a:p>
          <a:r>
            <a:rPr lang="en-US" sz="2100" dirty="0"/>
            <a:t>Event #4 – 2/12 @ 9:07 AM</a:t>
          </a:r>
        </a:p>
      </dgm:t>
    </dgm:pt>
    <dgm:pt modelId="{B6022BDE-9BA9-49B6-8CA0-3011B30C046E}" type="parTrans" cxnId="{8F11AFEB-0B24-429A-B3C9-1E8D74ED86AF}">
      <dgm:prSet/>
      <dgm:spPr/>
      <dgm:t>
        <a:bodyPr/>
        <a:lstStyle/>
        <a:p>
          <a:endParaRPr lang="en-US"/>
        </a:p>
      </dgm:t>
    </dgm:pt>
    <dgm:pt modelId="{3732C173-5523-430C-B4BC-1A2DEE44BD8F}" type="sibTrans" cxnId="{8F11AFEB-0B24-429A-B3C9-1E8D74ED86AF}">
      <dgm:prSet/>
      <dgm:spPr/>
      <dgm:t>
        <a:bodyPr/>
        <a:lstStyle/>
        <a:p>
          <a:endParaRPr lang="en-US"/>
        </a:p>
      </dgm:t>
    </dgm:pt>
    <dgm:pt modelId="{D4B0B416-EDEB-4DB4-8562-D3583F1D8FE4}">
      <dgm:prSet phldrT="[Text]" custT="1"/>
      <dgm:spPr/>
      <dgm:t>
        <a:bodyPr/>
        <a:lstStyle/>
        <a:p>
          <a:r>
            <a:rPr lang="en-US" sz="1600" dirty="0">
              <a:solidFill>
                <a:schemeClr val="tx1">
                  <a:lumMod val="65000"/>
                  <a:lumOff val="35000"/>
                </a:schemeClr>
              </a:solidFill>
            </a:rPr>
            <a:t>Single unit trip while generating 123 MW; did not generate until next day</a:t>
          </a:r>
        </a:p>
      </dgm:t>
    </dgm:pt>
    <dgm:pt modelId="{F3E5283F-F3B3-4FD6-835F-818AA669107A}" type="parTrans" cxnId="{34EE34DA-00CA-4E2D-8423-7B9930F8678A}">
      <dgm:prSet/>
      <dgm:spPr/>
      <dgm:t>
        <a:bodyPr/>
        <a:lstStyle/>
        <a:p>
          <a:endParaRPr lang="en-US"/>
        </a:p>
      </dgm:t>
    </dgm:pt>
    <dgm:pt modelId="{E4EB4D13-B41D-49BE-BBB8-57D14BABDE6D}" type="sibTrans" cxnId="{34EE34DA-00CA-4E2D-8423-7B9930F8678A}">
      <dgm:prSet/>
      <dgm:spPr/>
      <dgm:t>
        <a:bodyPr/>
        <a:lstStyle/>
        <a:p>
          <a:endParaRPr lang="en-US"/>
        </a:p>
      </dgm:t>
    </dgm:pt>
    <dgm:pt modelId="{CFF3FF65-D849-4D30-B379-AD0D6C35F327}">
      <dgm:prSet phldrT="[Text]" custT="1"/>
      <dgm:spPr/>
      <dgm:t>
        <a:bodyPr/>
        <a:lstStyle/>
        <a:p>
          <a:r>
            <a:rPr lang="en-US" sz="2100" dirty="0"/>
            <a:t>Event #5 – 2/17 @ 4:52 PM</a:t>
          </a:r>
        </a:p>
      </dgm:t>
    </dgm:pt>
    <dgm:pt modelId="{C5C8C1E4-A245-4E31-934A-1FFFB349A38A}" type="parTrans" cxnId="{4537F60C-1A9C-4E29-A207-FE96E2E1EC0C}">
      <dgm:prSet/>
      <dgm:spPr/>
      <dgm:t>
        <a:bodyPr/>
        <a:lstStyle/>
        <a:p>
          <a:endParaRPr lang="en-US"/>
        </a:p>
      </dgm:t>
    </dgm:pt>
    <dgm:pt modelId="{CA1FA3C3-84E6-43E0-B960-4A0B960E1651}" type="sibTrans" cxnId="{4537F60C-1A9C-4E29-A207-FE96E2E1EC0C}">
      <dgm:prSet/>
      <dgm:spPr/>
      <dgm:t>
        <a:bodyPr/>
        <a:lstStyle/>
        <a:p>
          <a:endParaRPr lang="en-US"/>
        </a:p>
      </dgm:t>
    </dgm:pt>
    <dgm:pt modelId="{79C6630A-F134-41E9-BA85-38BC0A3A8102}">
      <dgm:prSet phldrT="[Text]" custT="1"/>
      <dgm:spPr/>
      <dgm:t>
        <a:bodyPr/>
        <a:lstStyle/>
        <a:p>
          <a:r>
            <a:rPr lang="en-US" sz="1600" dirty="0">
              <a:solidFill>
                <a:schemeClr val="tx1">
                  <a:lumMod val="65000"/>
                  <a:lumOff val="35000"/>
                </a:schemeClr>
              </a:solidFill>
            </a:rPr>
            <a:t>3 units at 2 different sites with same POI</a:t>
          </a:r>
        </a:p>
      </dgm:t>
    </dgm:pt>
    <dgm:pt modelId="{D5C13FEC-D455-48BB-AA52-B61B6A7E5163}" type="parTrans" cxnId="{575F198F-1237-425F-909F-FCE1E194B2E6}">
      <dgm:prSet/>
      <dgm:spPr/>
      <dgm:t>
        <a:bodyPr/>
        <a:lstStyle/>
        <a:p>
          <a:endParaRPr lang="en-US"/>
        </a:p>
      </dgm:t>
    </dgm:pt>
    <dgm:pt modelId="{454C716F-4408-4548-98AB-79AAE5D8D7EB}" type="sibTrans" cxnId="{575F198F-1237-425F-909F-FCE1E194B2E6}">
      <dgm:prSet/>
      <dgm:spPr/>
      <dgm:t>
        <a:bodyPr/>
        <a:lstStyle/>
        <a:p>
          <a:endParaRPr lang="en-US"/>
        </a:p>
      </dgm:t>
    </dgm:pt>
    <dgm:pt modelId="{047F8FA3-1D48-4714-9A29-A4E984FB02A4}">
      <dgm:prSet phldrT="[Text]"/>
      <dgm:spPr/>
      <dgm:t>
        <a:bodyPr/>
        <a:lstStyle/>
        <a:p>
          <a:endParaRPr lang="en-US" sz="1900" dirty="0">
            <a:solidFill>
              <a:schemeClr val="tx1">
                <a:lumMod val="65000"/>
                <a:lumOff val="35000"/>
              </a:schemeClr>
            </a:solidFill>
          </a:endParaRPr>
        </a:p>
      </dgm:t>
    </dgm:pt>
    <dgm:pt modelId="{50BCAA6B-12E6-49EF-A1CC-89580F244219}" type="parTrans" cxnId="{DD5058AA-CD46-48EF-9F10-284B7D182572}">
      <dgm:prSet/>
      <dgm:spPr/>
      <dgm:t>
        <a:bodyPr/>
        <a:lstStyle/>
        <a:p>
          <a:endParaRPr lang="en-US"/>
        </a:p>
      </dgm:t>
    </dgm:pt>
    <dgm:pt modelId="{C116FB29-075D-4269-B2ED-D8DD788C2E69}" type="sibTrans" cxnId="{DD5058AA-CD46-48EF-9F10-284B7D182572}">
      <dgm:prSet/>
      <dgm:spPr/>
      <dgm:t>
        <a:bodyPr/>
        <a:lstStyle/>
        <a:p>
          <a:endParaRPr lang="en-US"/>
        </a:p>
      </dgm:t>
    </dgm:pt>
    <dgm:pt modelId="{933C307F-7A16-4032-B05F-D63BC0A271C6}">
      <dgm:prSet phldrT="[Text]" custT="1"/>
      <dgm:spPr/>
      <dgm:t>
        <a:bodyPr/>
        <a:lstStyle/>
        <a:p>
          <a:r>
            <a:rPr lang="en-US" sz="1600" dirty="0">
              <a:solidFill>
                <a:schemeClr val="tx1">
                  <a:lumMod val="65000"/>
                  <a:lumOff val="35000"/>
                </a:schemeClr>
              </a:solidFill>
            </a:rPr>
            <a:t>Plant E from NERC table of 5/9 unit reductions that had feeder breakers trip on underfrequency</a:t>
          </a:r>
        </a:p>
      </dgm:t>
    </dgm:pt>
    <dgm:pt modelId="{F712BD27-A522-4CD1-9D74-45D1A5A50454}" type="parTrans" cxnId="{017B1B78-1D6A-4AD0-BBDE-780B071B8282}">
      <dgm:prSet/>
      <dgm:spPr/>
      <dgm:t>
        <a:bodyPr/>
        <a:lstStyle/>
        <a:p>
          <a:endParaRPr lang="en-US"/>
        </a:p>
      </dgm:t>
    </dgm:pt>
    <dgm:pt modelId="{CBC333E8-2FDE-45AC-BD04-E22C01B5AF89}" type="sibTrans" cxnId="{017B1B78-1D6A-4AD0-BBDE-780B071B8282}">
      <dgm:prSet/>
      <dgm:spPr/>
      <dgm:t>
        <a:bodyPr/>
        <a:lstStyle/>
        <a:p>
          <a:endParaRPr lang="en-US"/>
        </a:p>
      </dgm:t>
    </dgm:pt>
    <dgm:pt modelId="{EC42F92B-3867-4AAD-9DC7-CB13AD91C00E}">
      <dgm:prSet phldrT="[Text]" custT="1"/>
      <dgm:spPr/>
      <dgm:t>
        <a:bodyPr/>
        <a:lstStyle/>
        <a:p>
          <a:pPr>
            <a:buFont typeface="Wingdings" panose="05000000000000000000" pitchFamily="2" charset="2"/>
            <a:buChar char="Ø"/>
          </a:pPr>
          <a:r>
            <a:rPr lang="en-US" sz="1600" dirty="0">
              <a:solidFill>
                <a:schemeClr val="tx1">
                  <a:lumMod val="65000"/>
                  <a:lumOff val="35000"/>
                </a:schemeClr>
              </a:solidFill>
            </a:rPr>
            <a:t>Single unit in 1</a:t>
          </a:r>
          <a:r>
            <a:rPr lang="en-US" sz="1600" baseline="30000" dirty="0">
              <a:solidFill>
                <a:schemeClr val="tx1">
                  <a:lumMod val="65000"/>
                  <a:lumOff val="35000"/>
                </a:schemeClr>
              </a:solidFill>
            </a:rPr>
            <a:t>st</a:t>
          </a:r>
          <a:r>
            <a:rPr lang="en-US" sz="1600" dirty="0">
              <a:solidFill>
                <a:schemeClr val="tx1">
                  <a:lumMod val="65000"/>
                  <a:lumOff val="35000"/>
                </a:schemeClr>
              </a:solidFill>
            </a:rPr>
            <a:t> site tripped while generating 180.5 MW. Began ramping 10 sec. later and reached 78% output 1.5 min. after trip.</a:t>
          </a:r>
        </a:p>
      </dgm:t>
    </dgm:pt>
    <dgm:pt modelId="{42F836AF-D5C6-491E-B7F8-F0DD776E6C6C}" type="parTrans" cxnId="{07F422E7-B7F2-4916-8E7C-9D6F99FAFD6C}">
      <dgm:prSet/>
      <dgm:spPr/>
      <dgm:t>
        <a:bodyPr/>
        <a:lstStyle/>
        <a:p>
          <a:endParaRPr lang="en-US"/>
        </a:p>
      </dgm:t>
    </dgm:pt>
    <dgm:pt modelId="{045F7A37-8D9F-4FC0-A052-6B6BC8CE6B32}" type="sibTrans" cxnId="{07F422E7-B7F2-4916-8E7C-9D6F99FAFD6C}">
      <dgm:prSet/>
      <dgm:spPr/>
      <dgm:t>
        <a:bodyPr/>
        <a:lstStyle/>
        <a:p>
          <a:endParaRPr lang="en-US"/>
        </a:p>
      </dgm:t>
    </dgm:pt>
    <dgm:pt modelId="{2A5781DD-CCFA-429C-82E1-369192A8D962}">
      <dgm:prSet phldrT="[Text]" custT="1"/>
      <dgm:spPr/>
      <dgm:t>
        <a:bodyPr/>
        <a:lstStyle/>
        <a:p>
          <a:pPr>
            <a:buFont typeface="Wingdings" panose="05000000000000000000" pitchFamily="2" charset="2"/>
            <a:buChar char="Ø"/>
          </a:pPr>
          <a:r>
            <a:rPr lang="en-US" sz="1600" dirty="0">
              <a:solidFill>
                <a:schemeClr val="tx1">
                  <a:lumMod val="65000"/>
                  <a:lumOff val="35000"/>
                </a:schemeClr>
              </a:solidFill>
            </a:rPr>
            <a:t>Unit 1 at 2</a:t>
          </a:r>
          <a:r>
            <a:rPr lang="en-US" sz="1600" baseline="30000" dirty="0">
              <a:solidFill>
                <a:schemeClr val="tx1">
                  <a:lumMod val="65000"/>
                  <a:lumOff val="35000"/>
                </a:schemeClr>
              </a:solidFill>
            </a:rPr>
            <a:t>nd</a:t>
          </a:r>
          <a:r>
            <a:rPr lang="en-US" sz="1600" dirty="0">
              <a:solidFill>
                <a:schemeClr val="tx1">
                  <a:lumMod val="65000"/>
                  <a:lumOff val="35000"/>
                </a:schemeClr>
              </a:solidFill>
            </a:rPr>
            <a:t> site reduced from 132 MW to 116 MW and returned to full output ~10 sec. later</a:t>
          </a:r>
        </a:p>
      </dgm:t>
    </dgm:pt>
    <dgm:pt modelId="{590274D0-9C4B-4123-9559-07A8AC631509}" type="parTrans" cxnId="{C9B8407E-0DD5-412C-A972-7752430BD944}">
      <dgm:prSet/>
      <dgm:spPr/>
      <dgm:t>
        <a:bodyPr/>
        <a:lstStyle/>
        <a:p>
          <a:endParaRPr lang="en-US"/>
        </a:p>
      </dgm:t>
    </dgm:pt>
    <dgm:pt modelId="{CFCB7DC7-DC00-4F1A-8CB7-BC67B4456742}" type="sibTrans" cxnId="{C9B8407E-0DD5-412C-A972-7752430BD944}">
      <dgm:prSet/>
      <dgm:spPr/>
      <dgm:t>
        <a:bodyPr/>
        <a:lstStyle/>
        <a:p>
          <a:endParaRPr lang="en-US"/>
        </a:p>
      </dgm:t>
    </dgm:pt>
    <dgm:pt modelId="{8231A8BB-6DA7-46DA-915B-489641A1332D}">
      <dgm:prSet phldrT="[Text]" custT="1"/>
      <dgm:spPr/>
      <dgm:t>
        <a:bodyPr/>
        <a:lstStyle/>
        <a:p>
          <a:pPr>
            <a:buFont typeface="Wingdings" panose="05000000000000000000" pitchFamily="2" charset="2"/>
            <a:buChar char="Ø"/>
          </a:pPr>
          <a:r>
            <a:rPr lang="en-US" sz="1600" dirty="0">
              <a:solidFill>
                <a:schemeClr val="tx1">
                  <a:lumMod val="65000"/>
                  <a:lumOff val="35000"/>
                </a:schemeClr>
              </a:solidFill>
            </a:rPr>
            <a:t>Unit 2 at 2</a:t>
          </a:r>
          <a:r>
            <a:rPr lang="en-US" sz="1600" baseline="30000" dirty="0">
              <a:solidFill>
                <a:schemeClr val="tx1">
                  <a:lumMod val="65000"/>
                  <a:lumOff val="35000"/>
                </a:schemeClr>
              </a:solidFill>
            </a:rPr>
            <a:t>nd</a:t>
          </a:r>
          <a:r>
            <a:rPr lang="en-US" sz="1600" dirty="0">
              <a:solidFill>
                <a:schemeClr val="tx1">
                  <a:lumMod val="65000"/>
                  <a:lumOff val="35000"/>
                </a:schemeClr>
              </a:solidFill>
            </a:rPr>
            <a:t> site reduced from 124 MW to 111.5 MW and returned to full output ~10 sec. later</a:t>
          </a:r>
        </a:p>
      </dgm:t>
    </dgm:pt>
    <dgm:pt modelId="{E2CB24CF-51A4-4B08-ABC1-33C56C9FF877}" type="parTrans" cxnId="{9D5A9723-5B09-499A-A90A-6AF19356ED6A}">
      <dgm:prSet/>
      <dgm:spPr/>
      <dgm:t>
        <a:bodyPr/>
        <a:lstStyle/>
        <a:p>
          <a:endParaRPr lang="en-US"/>
        </a:p>
      </dgm:t>
    </dgm:pt>
    <dgm:pt modelId="{E3929E73-6D50-461C-B9BF-5E1042E59802}" type="sibTrans" cxnId="{9D5A9723-5B09-499A-A90A-6AF19356ED6A}">
      <dgm:prSet/>
      <dgm:spPr/>
      <dgm:t>
        <a:bodyPr/>
        <a:lstStyle/>
        <a:p>
          <a:endParaRPr lang="en-US"/>
        </a:p>
      </dgm:t>
    </dgm:pt>
    <dgm:pt modelId="{B1A4FEE0-6D55-4411-9B53-C82E5EC3B078}">
      <dgm:prSet phldrT="[Text]" custT="1"/>
      <dgm:spPr/>
      <dgm:t>
        <a:bodyPr/>
        <a:lstStyle/>
        <a:p>
          <a:pPr>
            <a:buFont typeface="Arial" panose="020B0604020202020204" pitchFamily="34" charset="0"/>
            <a:buChar char="•"/>
          </a:pPr>
          <a:r>
            <a:rPr lang="en-US" sz="1600" dirty="0">
              <a:solidFill>
                <a:schemeClr val="tx1">
                  <a:lumMod val="65000"/>
                  <a:lumOff val="35000"/>
                </a:schemeClr>
              </a:solidFill>
            </a:rPr>
            <a:t>2</a:t>
          </a:r>
          <a:r>
            <a:rPr lang="en-US" sz="1600" baseline="30000" dirty="0">
              <a:solidFill>
                <a:schemeClr val="tx1">
                  <a:lumMod val="65000"/>
                  <a:lumOff val="35000"/>
                </a:schemeClr>
              </a:solidFill>
            </a:rPr>
            <a:t>nd</a:t>
          </a:r>
          <a:r>
            <a:rPr lang="en-US" sz="1600" dirty="0">
              <a:solidFill>
                <a:schemeClr val="tx1">
                  <a:lumMod val="65000"/>
                  <a:lumOff val="35000"/>
                </a:schemeClr>
              </a:solidFill>
            </a:rPr>
            <a:t> site same as Event # 1</a:t>
          </a:r>
        </a:p>
      </dgm:t>
    </dgm:pt>
    <dgm:pt modelId="{98F694A2-DD89-4344-8971-865A9E5E2E40}" type="parTrans" cxnId="{2C7B83D4-F24F-4D65-9AFE-D5AB63BC4275}">
      <dgm:prSet/>
      <dgm:spPr/>
      <dgm:t>
        <a:bodyPr/>
        <a:lstStyle/>
        <a:p>
          <a:endParaRPr lang="en-US"/>
        </a:p>
      </dgm:t>
    </dgm:pt>
    <dgm:pt modelId="{E61864D5-478B-46DC-9C5F-A99CED043BA5}" type="sibTrans" cxnId="{2C7B83D4-F24F-4D65-9AFE-D5AB63BC4275}">
      <dgm:prSet/>
      <dgm:spPr/>
      <dgm:t>
        <a:bodyPr/>
        <a:lstStyle/>
        <a:p>
          <a:endParaRPr lang="en-US"/>
        </a:p>
      </dgm:t>
    </dgm:pt>
    <dgm:pt modelId="{5392B192-CEA8-417E-8BFC-C0EF7534FD86}">
      <dgm:prSet phldrT="[Text]" custT="1"/>
      <dgm:spPr/>
      <dgm:t>
        <a:bodyPr/>
        <a:lstStyle/>
        <a:p>
          <a:pPr>
            <a:buFont typeface="Arial" panose="020B0604020202020204" pitchFamily="34" charset="0"/>
            <a:buChar char="•"/>
          </a:pPr>
          <a:r>
            <a:rPr lang="en-US" sz="1600" dirty="0">
              <a:solidFill>
                <a:schemeClr val="tx1">
                  <a:lumMod val="65000"/>
                  <a:lumOff val="35000"/>
                </a:schemeClr>
              </a:solidFill>
            </a:rPr>
            <a:t>All three units same inverter type as other plants tripping on AC overvoltage</a:t>
          </a:r>
        </a:p>
      </dgm:t>
    </dgm:pt>
    <dgm:pt modelId="{9FA197CB-26C3-4BA4-B966-556FE647444B}" type="parTrans" cxnId="{44240A90-5319-4620-BA64-8F0CD4937335}">
      <dgm:prSet/>
      <dgm:spPr/>
      <dgm:t>
        <a:bodyPr/>
        <a:lstStyle/>
        <a:p>
          <a:endParaRPr lang="en-US"/>
        </a:p>
      </dgm:t>
    </dgm:pt>
    <dgm:pt modelId="{B2C705FF-C93D-4F14-A165-806BDEE87EB8}" type="sibTrans" cxnId="{44240A90-5319-4620-BA64-8F0CD4937335}">
      <dgm:prSet/>
      <dgm:spPr/>
      <dgm:t>
        <a:bodyPr/>
        <a:lstStyle/>
        <a:p>
          <a:endParaRPr lang="en-US"/>
        </a:p>
      </dgm:t>
    </dgm:pt>
    <dgm:pt modelId="{A2013360-371B-47A4-A1AF-F2B905105DB5}">
      <dgm:prSet phldrT="[Text]" custT="1"/>
      <dgm:spPr/>
      <dgm:t>
        <a:bodyPr/>
        <a:lstStyle/>
        <a:p>
          <a:r>
            <a:rPr lang="en-US" sz="1600" dirty="0">
              <a:solidFill>
                <a:schemeClr val="tx1">
                  <a:lumMod val="65000"/>
                  <a:lumOff val="35000"/>
                </a:schemeClr>
              </a:solidFill>
            </a:rPr>
            <a:t>Same inverter as other plants tripping on AC overvoltage</a:t>
          </a:r>
        </a:p>
      </dgm:t>
    </dgm:pt>
    <dgm:pt modelId="{8A31E988-2361-44E5-B303-0F3141F0E5A6}" type="parTrans" cxnId="{FBE639D9-592E-4EC5-A6B8-131720B27CAC}">
      <dgm:prSet/>
      <dgm:spPr/>
      <dgm:t>
        <a:bodyPr/>
        <a:lstStyle/>
        <a:p>
          <a:endParaRPr lang="en-US"/>
        </a:p>
      </dgm:t>
    </dgm:pt>
    <dgm:pt modelId="{AAE78C70-0D8E-4587-8469-E925E7A8A882}" type="sibTrans" cxnId="{FBE639D9-592E-4EC5-A6B8-131720B27CAC}">
      <dgm:prSet/>
      <dgm:spPr/>
      <dgm:t>
        <a:bodyPr/>
        <a:lstStyle/>
        <a:p>
          <a:endParaRPr lang="en-US"/>
        </a:p>
      </dgm:t>
    </dgm:pt>
    <dgm:pt modelId="{FC29CF03-1620-4FB3-A541-A8CA33ED2679}" type="pres">
      <dgm:prSet presAssocID="{CF3D3841-CDAB-4111-BEA5-5AA50B85BA64}" presName="linear" presStyleCnt="0">
        <dgm:presLayoutVars>
          <dgm:animLvl val="lvl"/>
          <dgm:resizeHandles val="exact"/>
        </dgm:presLayoutVars>
      </dgm:prSet>
      <dgm:spPr/>
    </dgm:pt>
    <dgm:pt modelId="{FBD60355-ACCD-4071-9FE0-523BE3377CB7}" type="pres">
      <dgm:prSet presAssocID="{BC05039B-3EE0-40A1-9A00-79BD4A4A654A}" presName="parentText" presStyleLbl="node1" presStyleIdx="0" presStyleCnt="2" custLinFactNeighborY="-912">
        <dgm:presLayoutVars>
          <dgm:chMax val="0"/>
          <dgm:bulletEnabled val="1"/>
        </dgm:presLayoutVars>
      </dgm:prSet>
      <dgm:spPr/>
    </dgm:pt>
    <dgm:pt modelId="{FDE8C74B-42F1-4B42-9062-346F8D6D10BC}" type="pres">
      <dgm:prSet presAssocID="{BC05039B-3EE0-40A1-9A00-79BD4A4A654A}" presName="childText" presStyleLbl="revTx" presStyleIdx="0" presStyleCnt="2">
        <dgm:presLayoutVars>
          <dgm:bulletEnabled val="1"/>
        </dgm:presLayoutVars>
      </dgm:prSet>
      <dgm:spPr/>
    </dgm:pt>
    <dgm:pt modelId="{3027A269-F755-433C-9BFC-E5319C528D7A}" type="pres">
      <dgm:prSet presAssocID="{CFF3FF65-D849-4D30-B379-AD0D6C35F327}" presName="parentText" presStyleLbl="node1" presStyleIdx="1" presStyleCnt="2">
        <dgm:presLayoutVars>
          <dgm:chMax val="0"/>
          <dgm:bulletEnabled val="1"/>
        </dgm:presLayoutVars>
      </dgm:prSet>
      <dgm:spPr/>
    </dgm:pt>
    <dgm:pt modelId="{70685B63-A05F-4B49-B844-16E47E119341}" type="pres">
      <dgm:prSet presAssocID="{CFF3FF65-D849-4D30-B379-AD0D6C35F327}" presName="childText" presStyleLbl="revTx" presStyleIdx="1" presStyleCnt="2">
        <dgm:presLayoutVars>
          <dgm:bulletEnabled val="1"/>
        </dgm:presLayoutVars>
      </dgm:prSet>
      <dgm:spPr/>
    </dgm:pt>
  </dgm:ptLst>
  <dgm:cxnLst>
    <dgm:cxn modelId="{0CA07705-9750-4B34-A14F-187978F435FE}" type="presOf" srcId="{D4B0B416-EDEB-4DB4-8562-D3583F1D8FE4}" destId="{FDE8C74B-42F1-4B42-9062-346F8D6D10BC}" srcOrd="0" destOrd="0" presId="urn:microsoft.com/office/officeart/2005/8/layout/vList2"/>
    <dgm:cxn modelId="{083C1C07-4D14-4792-8DBC-2980EF39B6C8}" type="presOf" srcId="{CF3D3841-CDAB-4111-BEA5-5AA50B85BA64}" destId="{FC29CF03-1620-4FB3-A541-A8CA33ED2679}" srcOrd="0" destOrd="0" presId="urn:microsoft.com/office/officeart/2005/8/layout/vList2"/>
    <dgm:cxn modelId="{4537F60C-1A9C-4E29-A207-FE96E2E1EC0C}" srcId="{CF3D3841-CDAB-4111-BEA5-5AA50B85BA64}" destId="{CFF3FF65-D849-4D30-B379-AD0D6C35F327}" srcOrd="1" destOrd="0" parTransId="{C5C8C1E4-A245-4E31-934A-1FFFB349A38A}" sibTransId="{CA1FA3C3-84E6-43E0-B960-4A0B960E1651}"/>
    <dgm:cxn modelId="{8B4A2621-61B0-413D-822E-F78B331F346E}" type="presOf" srcId="{BC05039B-3EE0-40A1-9A00-79BD4A4A654A}" destId="{FBD60355-ACCD-4071-9FE0-523BE3377CB7}" srcOrd="0" destOrd="0" presId="urn:microsoft.com/office/officeart/2005/8/layout/vList2"/>
    <dgm:cxn modelId="{9D5A9723-5B09-499A-A90A-6AF19356ED6A}" srcId="{79C6630A-F134-41E9-BA85-38BC0A3A8102}" destId="{8231A8BB-6DA7-46DA-915B-489641A1332D}" srcOrd="2" destOrd="0" parTransId="{E2CB24CF-51A4-4B08-ABC1-33C56C9FF877}" sibTransId="{E3929E73-6D50-461C-B9BF-5E1042E59802}"/>
    <dgm:cxn modelId="{F9AEF028-3BB8-4C74-B70D-2738A66966FC}" type="presOf" srcId="{A2013360-371B-47A4-A1AF-F2B905105DB5}" destId="{FDE8C74B-42F1-4B42-9062-346F8D6D10BC}" srcOrd="0" destOrd="2" presId="urn:microsoft.com/office/officeart/2005/8/layout/vList2"/>
    <dgm:cxn modelId="{AA45936D-7ED8-44CD-BB63-15AB16164463}" type="presOf" srcId="{5392B192-CEA8-417E-8BFC-C0EF7534FD86}" destId="{70685B63-A05F-4B49-B844-16E47E119341}" srcOrd="0" destOrd="5" presId="urn:microsoft.com/office/officeart/2005/8/layout/vList2"/>
    <dgm:cxn modelId="{BF7C724F-3CAA-45C6-9BD7-A112899E55C5}" type="presOf" srcId="{CFF3FF65-D849-4D30-B379-AD0D6C35F327}" destId="{3027A269-F755-433C-9BFC-E5319C528D7A}" srcOrd="0" destOrd="0" presId="urn:microsoft.com/office/officeart/2005/8/layout/vList2"/>
    <dgm:cxn modelId="{EAB76853-986D-4993-8FAA-17500544A629}" type="presOf" srcId="{8231A8BB-6DA7-46DA-915B-489641A1332D}" destId="{70685B63-A05F-4B49-B844-16E47E119341}" srcOrd="0" destOrd="3" presId="urn:microsoft.com/office/officeart/2005/8/layout/vList2"/>
    <dgm:cxn modelId="{57CD6A54-A3AD-40E5-8790-B03B17477124}" type="presOf" srcId="{047F8FA3-1D48-4714-9A29-A4E984FB02A4}" destId="{FDE8C74B-42F1-4B42-9062-346F8D6D10BC}" srcOrd="0" destOrd="3" presId="urn:microsoft.com/office/officeart/2005/8/layout/vList2"/>
    <dgm:cxn modelId="{017B1B78-1D6A-4AD0-BBDE-780B071B8282}" srcId="{BC05039B-3EE0-40A1-9A00-79BD4A4A654A}" destId="{933C307F-7A16-4032-B05F-D63BC0A271C6}" srcOrd="1" destOrd="0" parTransId="{F712BD27-A522-4CD1-9D74-45D1A5A50454}" sibTransId="{CBC333E8-2FDE-45AC-BD04-E22C01B5AF89}"/>
    <dgm:cxn modelId="{C9B8407E-0DD5-412C-A972-7752430BD944}" srcId="{79C6630A-F134-41E9-BA85-38BC0A3A8102}" destId="{2A5781DD-CCFA-429C-82E1-369192A8D962}" srcOrd="1" destOrd="0" parTransId="{590274D0-9C4B-4123-9559-07A8AC631509}" sibTransId="{CFCB7DC7-DC00-4F1A-8CB7-BC67B4456742}"/>
    <dgm:cxn modelId="{575F198F-1237-425F-909F-FCE1E194B2E6}" srcId="{CFF3FF65-D849-4D30-B379-AD0D6C35F327}" destId="{79C6630A-F134-41E9-BA85-38BC0A3A8102}" srcOrd="0" destOrd="0" parTransId="{D5C13FEC-D455-48BB-AA52-B61B6A7E5163}" sibTransId="{454C716F-4408-4548-98AB-79AAE5D8D7EB}"/>
    <dgm:cxn modelId="{44240A90-5319-4620-BA64-8F0CD4937335}" srcId="{CFF3FF65-D849-4D30-B379-AD0D6C35F327}" destId="{5392B192-CEA8-417E-8BFC-C0EF7534FD86}" srcOrd="2" destOrd="0" parTransId="{9FA197CB-26C3-4BA4-B966-556FE647444B}" sibTransId="{B2C705FF-C93D-4F14-A165-806BDEE87EB8}"/>
    <dgm:cxn modelId="{EE04AC91-F047-4F76-8C67-B36ADA931318}" type="presOf" srcId="{B1A4FEE0-6D55-4411-9B53-C82E5EC3B078}" destId="{70685B63-A05F-4B49-B844-16E47E119341}" srcOrd="0" destOrd="4" presId="urn:microsoft.com/office/officeart/2005/8/layout/vList2"/>
    <dgm:cxn modelId="{8BA74193-9A8F-4545-9734-F68E8F89C22F}" type="presOf" srcId="{933C307F-7A16-4032-B05F-D63BC0A271C6}" destId="{FDE8C74B-42F1-4B42-9062-346F8D6D10BC}" srcOrd="0" destOrd="1" presId="urn:microsoft.com/office/officeart/2005/8/layout/vList2"/>
    <dgm:cxn modelId="{DD5058AA-CD46-48EF-9F10-284B7D182572}" srcId="{BC05039B-3EE0-40A1-9A00-79BD4A4A654A}" destId="{047F8FA3-1D48-4714-9A29-A4E984FB02A4}" srcOrd="3" destOrd="0" parTransId="{50BCAA6B-12E6-49EF-A1CC-89580F244219}" sibTransId="{C116FB29-075D-4269-B2ED-D8DD788C2E69}"/>
    <dgm:cxn modelId="{2C7B83D4-F24F-4D65-9AFE-D5AB63BC4275}" srcId="{CFF3FF65-D849-4D30-B379-AD0D6C35F327}" destId="{B1A4FEE0-6D55-4411-9B53-C82E5EC3B078}" srcOrd="1" destOrd="0" parTransId="{98F694A2-DD89-4344-8971-865A9E5E2E40}" sibTransId="{E61864D5-478B-46DC-9C5F-A99CED043BA5}"/>
    <dgm:cxn modelId="{9EFDE5D8-2BD4-40F9-AE03-4C1D4BDB2ACC}" type="presOf" srcId="{EC42F92B-3867-4AAD-9DC7-CB13AD91C00E}" destId="{70685B63-A05F-4B49-B844-16E47E119341}" srcOrd="0" destOrd="1" presId="urn:microsoft.com/office/officeart/2005/8/layout/vList2"/>
    <dgm:cxn modelId="{FBE639D9-592E-4EC5-A6B8-131720B27CAC}" srcId="{BC05039B-3EE0-40A1-9A00-79BD4A4A654A}" destId="{A2013360-371B-47A4-A1AF-F2B905105DB5}" srcOrd="2" destOrd="0" parTransId="{8A31E988-2361-44E5-B303-0F3141F0E5A6}" sibTransId="{AAE78C70-0D8E-4587-8469-E925E7A8A882}"/>
    <dgm:cxn modelId="{34EE34DA-00CA-4E2D-8423-7B9930F8678A}" srcId="{BC05039B-3EE0-40A1-9A00-79BD4A4A654A}" destId="{D4B0B416-EDEB-4DB4-8562-D3583F1D8FE4}" srcOrd="0" destOrd="0" parTransId="{F3E5283F-F3B3-4FD6-835F-818AA669107A}" sibTransId="{E4EB4D13-B41D-49BE-BBB8-57D14BABDE6D}"/>
    <dgm:cxn modelId="{07F422E7-B7F2-4916-8E7C-9D6F99FAFD6C}" srcId="{79C6630A-F134-41E9-BA85-38BC0A3A8102}" destId="{EC42F92B-3867-4AAD-9DC7-CB13AD91C00E}" srcOrd="0" destOrd="0" parTransId="{42F836AF-D5C6-491E-B7F8-F0DD776E6C6C}" sibTransId="{045F7A37-8D9F-4FC0-A052-6B6BC8CE6B32}"/>
    <dgm:cxn modelId="{60E341E7-AF06-4D71-8E61-F7D3CAF57007}" type="presOf" srcId="{2A5781DD-CCFA-429C-82E1-369192A8D962}" destId="{70685B63-A05F-4B49-B844-16E47E119341}" srcOrd="0" destOrd="2" presId="urn:microsoft.com/office/officeart/2005/8/layout/vList2"/>
    <dgm:cxn modelId="{8F11AFEB-0B24-429A-B3C9-1E8D74ED86AF}" srcId="{CF3D3841-CDAB-4111-BEA5-5AA50B85BA64}" destId="{BC05039B-3EE0-40A1-9A00-79BD4A4A654A}" srcOrd="0" destOrd="0" parTransId="{B6022BDE-9BA9-49B6-8CA0-3011B30C046E}" sibTransId="{3732C173-5523-430C-B4BC-1A2DEE44BD8F}"/>
    <dgm:cxn modelId="{86E489EE-1E45-45F3-B0AC-54FFD908377A}" type="presOf" srcId="{79C6630A-F134-41E9-BA85-38BC0A3A8102}" destId="{70685B63-A05F-4B49-B844-16E47E119341}" srcOrd="0" destOrd="0" presId="urn:microsoft.com/office/officeart/2005/8/layout/vList2"/>
    <dgm:cxn modelId="{31CE5079-7039-4CD6-A560-1B6206BAC392}" type="presParOf" srcId="{FC29CF03-1620-4FB3-A541-A8CA33ED2679}" destId="{FBD60355-ACCD-4071-9FE0-523BE3377CB7}" srcOrd="0" destOrd="0" presId="urn:microsoft.com/office/officeart/2005/8/layout/vList2"/>
    <dgm:cxn modelId="{9BB7250B-E9AD-4D17-9D6B-589F71EB0F4A}" type="presParOf" srcId="{FC29CF03-1620-4FB3-A541-A8CA33ED2679}" destId="{FDE8C74B-42F1-4B42-9062-346F8D6D10BC}" srcOrd="1" destOrd="0" presId="urn:microsoft.com/office/officeart/2005/8/layout/vList2"/>
    <dgm:cxn modelId="{E4CB9DF5-CF96-48E0-8DCD-56882CB9BD02}" type="presParOf" srcId="{FC29CF03-1620-4FB3-A541-A8CA33ED2679}" destId="{3027A269-F755-433C-9BFC-E5319C528D7A}" srcOrd="2" destOrd="0" presId="urn:microsoft.com/office/officeart/2005/8/layout/vList2"/>
    <dgm:cxn modelId="{1D65012E-87C3-49F6-9EDA-643E507C311C}" type="presParOf" srcId="{FC29CF03-1620-4FB3-A541-A8CA33ED2679}" destId="{70685B63-A05F-4B49-B844-16E47E11934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60355-ACCD-4071-9FE0-523BE3377CB7}">
      <dsp:nvSpPr>
        <dsp:cNvPr id="0" name=""/>
        <dsp:cNvSpPr/>
      </dsp:nvSpPr>
      <dsp:spPr>
        <a:xfrm>
          <a:off x="0" y="93541"/>
          <a:ext cx="8515350" cy="491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Event #1 – 1/20 @ 9:40 AM</a:t>
          </a:r>
        </a:p>
      </dsp:txBody>
      <dsp:txXfrm>
        <a:off x="23988" y="117529"/>
        <a:ext cx="8467374" cy="443423"/>
      </dsp:txXfrm>
    </dsp:sp>
    <dsp:sp modelId="{FDE8C74B-42F1-4B42-9062-346F8D6D10BC}">
      <dsp:nvSpPr>
        <dsp:cNvPr id="0" name=""/>
        <dsp:cNvSpPr/>
      </dsp:nvSpPr>
      <dsp:spPr>
        <a:xfrm>
          <a:off x="0" y="570140"/>
          <a:ext cx="8515350"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2 units at same plant lost a combined 123 MW (Unit 1 – 110 MW; Unit 2 – 13 MW) </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Unit 1 fell to 0MW and began ramp up in 15 sec. and reached ½ output in 1.5 min.</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Unit 2 reduced 15% output and came back to full in 15 sec.</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Same inverters as other plants tripping on AC overvoltage</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No identified forced outages in FOD during event (Same for events #1-5)</a:t>
          </a:r>
        </a:p>
      </dsp:txBody>
      <dsp:txXfrm>
        <a:off x="0" y="570140"/>
        <a:ext cx="8515350" cy="1304100"/>
      </dsp:txXfrm>
    </dsp:sp>
    <dsp:sp modelId="{3027A269-F755-433C-9BFC-E5319C528D7A}">
      <dsp:nvSpPr>
        <dsp:cNvPr id="0" name=""/>
        <dsp:cNvSpPr/>
      </dsp:nvSpPr>
      <dsp:spPr>
        <a:xfrm>
          <a:off x="0" y="1874240"/>
          <a:ext cx="8515350" cy="491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Event #2 – 2/9 @ 2:14 PM</a:t>
          </a:r>
        </a:p>
      </dsp:txBody>
      <dsp:txXfrm>
        <a:off x="23988" y="1898228"/>
        <a:ext cx="8467374" cy="443423"/>
      </dsp:txXfrm>
    </dsp:sp>
    <dsp:sp modelId="{70685B63-A05F-4B49-B844-16E47E119341}">
      <dsp:nvSpPr>
        <dsp:cNvPr id="0" name=""/>
        <dsp:cNvSpPr/>
      </dsp:nvSpPr>
      <dsp:spPr>
        <a:xfrm>
          <a:off x="0" y="2365640"/>
          <a:ext cx="8515350" cy="99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Single unit trip while generating 116 MW </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Began ramping up 3 min. later but only reached 35% output. Full output following day.</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Unit tripped during 6/26/2021 event while in commissioning process. Inverter type not found in any other events.</a:t>
          </a:r>
        </a:p>
      </dsp:txBody>
      <dsp:txXfrm>
        <a:off x="0" y="2365640"/>
        <a:ext cx="8515350" cy="999809"/>
      </dsp:txXfrm>
    </dsp:sp>
    <dsp:sp modelId="{A5460C82-16E2-44F8-A505-324629A6DCF9}">
      <dsp:nvSpPr>
        <dsp:cNvPr id="0" name=""/>
        <dsp:cNvSpPr/>
      </dsp:nvSpPr>
      <dsp:spPr>
        <a:xfrm>
          <a:off x="0" y="3365450"/>
          <a:ext cx="8515350" cy="491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Event #3 – 2/11 @ 2:33 PM</a:t>
          </a:r>
        </a:p>
      </dsp:txBody>
      <dsp:txXfrm>
        <a:off x="23988" y="3389438"/>
        <a:ext cx="8467374" cy="443423"/>
      </dsp:txXfrm>
    </dsp:sp>
    <dsp:sp modelId="{6BF3CFD0-B9F2-423E-B15E-18B88F5D821F}">
      <dsp:nvSpPr>
        <dsp:cNvPr id="0" name=""/>
        <dsp:cNvSpPr/>
      </dsp:nvSpPr>
      <dsp:spPr>
        <a:xfrm>
          <a:off x="0" y="3856850"/>
          <a:ext cx="8515350" cy="782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Single unit run back and trip over ~25 sec. while generating 98.6 MW</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Unit began ramping 3 min. later and full output reached &lt; 4 min. after fault</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Unit came online in Jan. 2022 and inverter type not seen in other events</a:t>
          </a:r>
        </a:p>
      </dsp:txBody>
      <dsp:txXfrm>
        <a:off x="0" y="3856850"/>
        <a:ext cx="8515350" cy="782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60355-ACCD-4071-9FE0-523BE3377CB7}">
      <dsp:nvSpPr>
        <dsp:cNvPr id="0" name=""/>
        <dsp:cNvSpPr/>
      </dsp:nvSpPr>
      <dsp:spPr>
        <a:xfrm>
          <a:off x="0" y="0"/>
          <a:ext cx="8515350" cy="4367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Event #4 – 2/12 @ 9:07 AM</a:t>
          </a:r>
        </a:p>
      </dsp:txBody>
      <dsp:txXfrm>
        <a:off x="21320" y="21320"/>
        <a:ext cx="8472710" cy="394106"/>
      </dsp:txXfrm>
    </dsp:sp>
    <dsp:sp modelId="{FDE8C74B-42F1-4B42-9062-346F8D6D10BC}">
      <dsp:nvSpPr>
        <dsp:cNvPr id="0" name=""/>
        <dsp:cNvSpPr/>
      </dsp:nvSpPr>
      <dsp:spPr>
        <a:xfrm>
          <a:off x="0" y="440718"/>
          <a:ext cx="8515350" cy="1140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Single unit trip while generating 123 MW; did not generate until next day</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Plant E from NERC table of 5/9 unit reductions that had feeder breakers trip on underfrequency</a:t>
          </a:r>
        </a:p>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Same inverter as other plants tripping on AC overvoltage</a:t>
          </a:r>
        </a:p>
        <a:p>
          <a:pPr marL="171450" lvl="1" indent="-171450" algn="l" defTabSz="844550">
            <a:lnSpc>
              <a:spcPct val="90000"/>
            </a:lnSpc>
            <a:spcBef>
              <a:spcPct val="0"/>
            </a:spcBef>
            <a:spcAft>
              <a:spcPct val="20000"/>
            </a:spcAft>
            <a:buChar char="•"/>
          </a:pPr>
          <a:endParaRPr lang="en-US" sz="1900" kern="1200" dirty="0">
            <a:solidFill>
              <a:schemeClr val="tx1">
                <a:lumMod val="65000"/>
                <a:lumOff val="35000"/>
              </a:schemeClr>
            </a:solidFill>
          </a:endParaRPr>
        </a:p>
      </dsp:txBody>
      <dsp:txXfrm>
        <a:off x="0" y="440718"/>
        <a:ext cx="8515350" cy="1140659"/>
      </dsp:txXfrm>
    </dsp:sp>
    <dsp:sp modelId="{3027A269-F755-433C-9BFC-E5319C528D7A}">
      <dsp:nvSpPr>
        <dsp:cNvPr id="0" name=""/>
        <dsp:cNvSpPr/>
      </dsp:nvSpPr>
      <dsp:spPr>
        <a:xfrm>
          <a:off x="0" y="1581378"/>
          <a:ext cx="8515350" cy="4367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Event #5 – 2/17 @ 4:52 PM</a:t>
          </a:r>
        </a:p>
      </dsp:txBody>
      <dsp:txXfrm>
        <a:off x="21320" y="1602698"/>
        <a:ext cx="8472710" cy="394106"/>
      </dsp:txXfrm>
    </dsp:sp>
    <dsp:sp modelId="{70685B63-A05F-4B49-B844-16E47E119341}">
      <dsp:nvSpPr>
        <dsp:cNvPr id="0" name=""/>
        <dsp:cNvSpPr/>
      </dsp:nvSpPr>
      <dsp:spPr>
        <a:xfrm>
          <a:off x="0" y="2018124"/>
          <a:ext cx="8515350" cy="195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362"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solidFill>
                <a:schemeClr val="tx1">
                  <a:lumMod val="65000"/>
                  <a:lumOff val="35000"/>
                </a:schemeClr>
              </a:solidFill>
            </a:rPr>
            <a:t>3 units at 2 different sites with same POI</a:t>
          </a:r>
        </a:p>
        <a:p>
          <a:pPr marL="342900" lvl="2" indent="-171450" algn="l" defTabSz="711200">
            <a:lnSpc>
              <a:spcPct val="90000"/>
            </a:lnSpc>
            <a:spcBef>
              <a:spcPct val="0"/>
            </a:spcBef>
            <a:spcAft>
              <a:spcPct val="20000"/>
            </a:spcAft>
            <a:buFont typeface="Wingdings" panose="05000000000000000000" pitchFamily="2" charset="2"/>
            <a:buChar char="Ø"/>
          </a:pPr>
          <a:r>
            <a:rPr lang="en-US" sz="1600" kern="1200" dirty="0">
              <a:solidFill>
                <a:schemeClr val="tx1">
                  <a:lumMod val="65000"/>
                  <a:lumOff val="35000"/>
                </a:schemeClr>
              </a:solidFill>
            </a:rPr>
            <a:t>Single unit in 1</a:t>
          </a:r>
          <a:r>
            <a:rPr lang="en-US" sz="1600" kern="1200" baseline="30000" dirty="0">
              <a:solidFill>
                <a:schemeClr val="tx1">
                  <a:lumMod val="65000"/>
                  <a:lumOff val="35000"/>
                </a:schemeClr>
              </a:solidFill>
            </a:rPr>
            <a:t>st</a:t>
          </a:r>
          <a:r>
            <a:rPr lang="en-US" sz="1600" kern="1200" dirty="0">
              <a:solidFill>
                <a:schemeClr val="tx1">
                  <a:lumMod val="65000"/>
                  <a:lumOff val="35000"/>
                </a:schemeClr>
              </a:solidFill>
            </a:rPr>
            <a:t> site tripped while generating 180.5 MW. Began ramping 10 sec. later and reached 78% output 1.5 min. after trip.</a:t>
          </a:r>
        </a:p>
        <a:p>
          <a:pPr marL="342900" lvl="2" indent="-171450" algn="l" defTabSz="711200">
            <a:lnSpc>
              <a:spcPct val="90000"/>
            </a:lnSpc>
            <a:spcBef>
              <a:spcPct val="0"/>
            </a:spcBef>
            <a:spcAft>
              <a:spcPct val="20000"/>
            </a:spcAft>
            <a:buFont typeface="Wingdings" panose="05000000000000000000" pitchFamily="2" charset="2"/>
            <a:buChar char="Ø"/>
          </a:pPr>
          <a:r>
            <a:rPr lang="en-US" sz="1600" kern="1200" dirty="0">
              <a:solidFill>
                <a:schemeClr val="tx1">
                  <a:lumMod val="65000"/>
                  <a:lumOff val="35000"/>
                </a:schemeClr>
              </a:solidFill>
            </a:rPr>
            <a:t>Unit 1 at 2</a:t>
          </a:r>
          <a:r>
            <a:rPr lang="en-US" sz="1600" kern="1200" baseline="30000" dirty="0">
              <a:solidFill>
                <a:schemeClr val="tx1">
                  <a:lumMod val="65000"/>
                  <a:lumOff val="35000"/>
                </a:schemeClr>
              </a:solidFill>
            </a:rPr>
            <a:t>nd</a:t>
          </a:r>
          <a:r>
            <a:rPr lang="en-US" sz="1600" kern="1200" dirty="0">
              <a:solidFill>
                <a:schemeClr val="tx1">
                  <a:lumMod val="65000"/>
                  <a:lumOff val="35000"/>
                </a:schemeClr>
              </a:solidFill>
            </a:rPr>
            <a:t> site reduced from 132 MW to 116 MW and returned to full output ~10 sec. later</a:t>
          </a:r>
        </a:p>
        <a:p>
          <a:pPr marL="342900" lvl="2" indent="-171450" algn="l" defTabSz="711200">
            <a:lnSpc>
              <a:spcPct val="90000"/>
            </a:lnSpc>
            <a:spcBef>
              <a:spcPct val="0"/>
            </a:spcBef>
            <a:spcAft>
              <a:spcPct val="20000"/>
            </a:spcAft>
            <a:buFont typeface="Wingdings" panose="05000000000000000000" pitchFamily="2" charset="2"/>
            <a:buChar char="Ø"/>
          </a:pPr>
          <a:r>
            <a:rPr lang="en-US" sz="1600" kern="1200" dirty="0">
              <a:solidFill>
                <a:schemeClr val="tx1">
                  <a:lumMod val="65000"/>
                  <a:lumOff val="35000"/>
                </a:schemeClr>
              </a:solidFill>
            </a:rPr>
            <a:t>Unit 2 at 2</a:t>
          </a:r>
          <a:r>
            <a:rPr lang="en-US" sz="1600" kern="1200" baseline="30000" dirty="0">
              <a:solidFill>
                <a:schemeClr val="tx1">
                  <a:lumMod val="65000"/>
                  <a:lumOff val="35000"/>
                </a:schemeClr>
              </a:solidFill>
            </a:rPr>
            <a:t>nd</a:t>
          </a:r>
          <a:r>
            <a:rPr lang="en-US" sz="1600" kern="1200" dirty="0">
              <a:solidFill>
                <a:schemeClr val="tx1">
                  <a:lumMod val="65000"/>
                  <a:lumOff val="35000"/>
                </a:schemeClr>
              </a:solidFill>
            </a:rPr>
            <a:t> site reduced from 124 MW to 111.5 MW and returned to full output ~10 sec. later</a:t>
          </a:r>
        </a:p>
        <a:p>
          <a:pPr marL="171450" lvl="1" indent="-171450" algn="l" defTabSz="711200">
            <a:lnSpc>
              <a:spcPct val="90000"/>
            </a:lnSpc>
            <a:spcBef>
              <a:spcPct val="0"/>
            </a:spcBef>
            <a:spcAft>
              <a:spcPct val="20000"/>
            </a:spcAft>
            <a:buFont typeface="Arial" panose="020B0604020202020204" pitchFamily="34" charset="0"/>
            <a:buChar char="•"/>
          </a:pPr>
          <a:r>
            <a:rPr lang="en-US" sz="1600" kern="1200" dirty="0">
              <a:solidFill>
                <a:schemeClr val="tx1">
                  <a:lumMod val="65000"/>
                  <a:lumOff val="35000"/>
                </a:schemeClr>
              </a:solidFill>
            </a:rPr>
            <a:t>2</a:t>
          </a:r>
          <a:r>
            <a:rPr lang="en-US" sz="1600" kern="1200" baseline="30000" dirty="0">
              <a:solidFill>
                <a:schemeClr val="tx1">
                  <a:lumMod val="65000"/>
                  <a:lumOff val="35000"/>
                </a:schemeClr>
              </a:solidFill>
            </a:rPr>
            <a:t>nd</a:t>
          </a:r>
          <a:r>
            <a:rPr lang="en-US" sz="1600" kern="1200" dirty="0">
              <a:solidFill>
                <a:schemeClr val="tx1">
                  <a:lumMod val="65000"/>
                  <a:lumOff val="35000"/>
                </a:schemeClr>
              </a:solidFill>
            </a:rPr>
            <a:t> site same as Event # 1</a:t>
          </a:r>
        </a:p>
        <a:p>
          <a:pPr marL="171450" lvl="1" indent="-171450" algn="l" defTabSz="711200">
            <a:lnSpc>
              <a:spcPct val="90000"/>
            </a:lnSpc>
            <a:spcBef>
              <a:spcPct val="0"/>
            </a:spcBef>
            <a:spcAft>
              <a:spcPct val="20000"/>
            </a:spcAft>
            <a:buFont typeface="Arial" panose="020B0604020202020204" pitchFamily="34" charset="0"/>
            <a:buChar char="•"/>
          </a:pPr>
          <a:r>
            <a:rPr lang="en-US" sz="1600" kern="1200" dirty="0">
              <a:solidFill>
                <a:schemeClr val="tx1">
                  <a:lumMod val="65000"/>
                  <a:lumOff val="35000"/>
                </a:schemeClr>
              </a:solidFill>
            </a:rPr>
            <a:t>All three units same inverter type as other plants tripping on AC overvoltage</a:t>
          </a:r>
        </a:p>
      </dsp:txBody>
      <dsp:txXfrm>
        <a:off x="0" y="2018124"/>
        <a:ext cx="8515350" cy="19501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774260" cy="588825"/>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3625092" y="4"/>
            <a:ext cx="2774260" cy="588825"/>
          </a:xfrm>
          <a:prstGeom prst="rect">
            <a:avLst/>
          </a:prstGeom>
        </p:spPr>
        <p:txBody>
          <a:bodyPr vert="horz" lIns="94851" tIns="47425" rIns="94851" bIns="47425" rtlCol="0"/>
          <a:lstStyle>
            <a:lvl1pPr algn="r">
              <a:defRPr sz="1200"/>
            </a:lvl1pPr>
          </a:lstStyle>
          <a:p>
            <a:fld id="{F750BF31-E9A8-4E88-81E7-44C5092290FC}" type="datetimeFigureOut">
              <a:rPr lang="en-US" smtClean="0"/>
              <a:t>3/18/2022</a:t>
            </a:fld>
            <a:endParaRPr lang="en-US" dirty="0"/>
          </a:p>
        </p:txBody>
      </p:sp>
      <p:sp>
        <p:nvSpPr>
          <p:cNvPr id="4" name="Footer Placeholder 3"/>
          <p:cNvSpPr>
            <a:spLocks noGrp="1"/>
          </p:cNvSpPr>
          <p:nvPr>
            <p:ph type="ftr" sz="quarter" idx="2"/>
          </p:nvPr>
        </p:nvSpPr>
        <p:spPr>
          <a:xfrm>
            <a:off x="1" y="11139628"/>
            <a:ext cx="2774260" cy="588825"/>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625092" y="11139628"/>
            <a:ext cx="2774260" cy="588825"/>
          </a:xfrm>
          <a:prstGeom prst="rect">
            <a:avLst/>
          </a:prstGeom>
        </p:spPr>
        <p:txBody>
          <a:bodyPr vert="horz" lIns="94851" tIns="47425" rIns="94851" bIns="4742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773680" cy="586423"/>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3625639" y="1"/>
            <a:ext cx="2773680" cy="586423"/>
          </a:xfrm>
          <a:prstGeom prst="rect">
            <a:avLst/>
          </a:prstGeom>
        </p:spPr>
        <p:txBody>
          <a:bodyPr vert="horz" lIns="96653" tIns="48327" rIns="96653" bIns="48327" rtlCol="0"/>
          <a:lstStyle>
            <a:lvl1pPr algn="r">
              <a:defRPr sz="1200"/>
            </a:lvl1pPr>
          </a:lstStyle>
          <a:p>
            <a:fld id="{67EFB637-CCC9-4803-8851-F6915048CBB4}" type="datetimeFigureOut">
              <a:rPr lang="en-US" smtClean="0"/>
              <a:t>3/18/2022</a:t>
            </a:fld>
            <a:endParaRPr lang="en-US" dirty="0"/>
          </a:p>
        </p:txBody>
      </p:sp>
      <p:sp>
        <p:nvSpPr>
          <p:cNvPr id="4" name="Slide Image Placeholder 3"/>
          <p:cNvSpPr>
            <a:spLocks noGrp="1" noRot="1" noChangeAspect="1"/>
          </p:cNvSpPr>
          <p:nvPr>
            <p:ph type="sldImg" idx="2"/>
          </p:nvPr>
        </p:nvSpPr>
        <p:spPr>
          <a:xfrm>
            <a:off x="268288" y="877888"/>
            <a:ext cx="5864225" cy="4398962"/>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640080" y="5571013"/>
            <a:ext cx="5120640" cy="527780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139992"/>
            <a:ext cx="2773680" cy="586423"/>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625639" y="11139992"/>
            <a:ext cx="2773680" cy="586423"/>
          </a:xfrm>
          <a:prstGeom prst="rect">
            <a:avLst/>
          </a:prstGeom>
        </p:spPr>
        <p:txBody>
          <a:bodyPr vert="horz" lIns="96653" tIns="48327" rIns="96653" bIns="4832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288" y="877888"/>
            <a:ext cx="5864225" cy="43989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1417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479660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188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865038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36726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6428907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682443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13919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9435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16662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68565646"/>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988575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930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9100959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4696572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640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56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13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7173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790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726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7012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012" y="2876281"/>
            <a:ext cx="2143190"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438913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32559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000250" y="6477006"/>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userDrawn="1"/>
        </p:nvSpPr>
        <p:spPr>
          <a:xfrm>
            <a:off x="54677" y="6553203"/>
            <a:ext cx="707325"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175982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3/18/2022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DDBBF5D5-5212-437C-8564-01E4B6344FA1}"/>
              </a:ext>
            </a:extLst>
          </p:cNvPr>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649C18DD-0D3C-4598-A340-986A0A9A0E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0012" y="2876281"/>
            <a:ext cx="2143190" cy="1105445"/>
          </a:xfrm>
          <a:prstGeom prst="rect">
            <a:avLst/>
          </a:prstGeom>
        </p:spPr>
      </p:pic>
    </p:spTree>
    <p:extLst>
      <p:ext uri="{BB962C8B-B14F-4D97-AF65-F5344CB8AC3E}">
        <p14:creationId xmlns:p14="http://schemas.microsoft.com/office/powerpoint/2010/main" val="24421517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30338" y="2370747"/>
            <a:ext cx="5553740"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srgbClr val="44546A"/>
                </a:solidFill>
                <a:effectLst/>
                <a:uLnTx/>
                <a:uFillTx/>
                <a:latin typeface="Calibri" panose="020F0502020204030204"/>
                <a:ea typeface="+mn-ea"/>
                <a:cs typeface="+mn-cs"/>
              </a:rPr>
              <a:t>IBR Ride through failure Event Reporting Process Draft and Update &gt;100 MW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rPr>
              <a:t>ERCOT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rPr>
              <a:t>Stephen Solis – Principal, System Operations Improvement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srgbClr val="44546A"/>
                </a:solidFill>
                <a:effectLst/>
                <a:uLnTx/>
                <a:uFillTx/>
                <a:latin typeface="Calibri" panose="020F0502020204030204"/>
                <a:ea typeface="+mn-ea"/>
                <a:cs typeface="+mn-cs"/>
              </a:rPr>
              <a:t>March 18, 2021</a:t>
            </a:r>
          </a:p>
        </p:txBody>
      </p:sp>
    </p:spTree>
    <p:extLst>
      <p:ext uri="{BB962C8B-B14F-4D97-AF65-F5344CB8AC3E}">
        <p14:creationId xmlns:p14="http://schemas.microsoft.com/office/powerpoint/2010/main" val="308247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13F7610-5AE2-4E2A-AC89-A90B3EFAF73C}"/>
              </a:ext>
            </a:extLst>
          </p:cNvPr>
          <p:cNvSpPr>
            <a:spLocks noGrp="1" noChangeArrowheads="1"/>
          </p:cNvSpPr>
          <p:nvPr>
            <p:ph type="title"/>
          </p:nvPr>
        </p:nvSpPr>
        <p:spPr bwMode="auto">
          <a:xfrm>
            <a:off x="381000" y="244477"/>
            <a:ext cx="8458200" cy="51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Draft Process</a:t>
            </a:r>
          </a:p>
        </p:txBody>
      </p:sp>
      <p:sp>
        <p:nvSpPr>
          <p:cNvPr id="13316" name="Slide Number Placeholder 3">
            <a:extLst>
              <a:ext uri="{FF2B5EF4-FFF2-40B4-BE49-F238E27FC236}">
                <a16:creationId xmlns:a16="http://schemas.microsoft.com/office/drawing/2014/main" id="{58FB98CB-10BE-4066-84C2-F15F44D959F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32" indent="-285744">
              <a:defRPr>
                <a:solidFill>
                  <a:schemeClr val="tx1"/>
                </a:solidFill>
                <a:latin typeface="Arial" panose="020B0604020202020204" pitchFamily="34" charset="0"/>
              </a:defRPr>
            </a:lvl2pPr>
            <a:lvl3pPr marL="1142971" indent="-228594">
              <a:defRPr>
                <a:solidFill>
                  <a:schemeClr val="tx1"/>
                </a:solidFill>
                <a:latin typeface="Arial" panose="020B0604020202020204" pitchFamily="34" charset="0"/>
              </a:defRPr>
            </a:lvl3pPr>
            <a:lvl4pPr marL="1600160" indent="-228594">
              <a:defRPr>
                <a:solidFill>
                  <a:schemeClr val="tx1"/>
                </a:solidFill>
                <a:latin typeface="Arial" panose="020B0604020202020204" pitchFamily="34" charset="0"/>
              </a:defRPr>
            </a:lvl4pPr>
            <a:lvl5pPr marL="2057349" indent="-228594">
              <a:defRPr>
                <a:solidFill>
                  <a:schemeClr val="tx1"/>
                </a:solidFill>
                <a:latin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defRPr>
            </a:lvl9pPr>
          </a:lstStyle>
          <a:p>
            <a:fld id="{AD8DF636-BD2B-4C73-96C8-E442144581FB}" type="slidenum">
              <a:rPr lang="en-US" altLang="en-US" smtClean="0">
                <a:solidFill>
                  <a:srgbClr val="898989"/>
                </a:solidFill>
              </a:rPr>
              <a:pPr/>
              <a:t>2</a:t>
            </a:fld>
            <a:endParaRPr lang="en-US" altLang="en-US" dirty="0">
              <a:solidFill>
                <a:srgbClr val="898989"/>
              </a:solidFill>
            </a:endParaRPr>
          </a:p>
        </p:txBody>
      </p:sp>
      <p:pic>
        <p:nvPicPr>
          <p:cNvPr id="9" name="Picture 8">
            <a:extLst>
              <a:ext uri="{FF2B5EF4-FFF2-40B4-BE49-F238E27FC236}">
                <a16:creationId xmlns:a16="http://schemas.microsoft.com/office/drawing/2014/main" id="{8472E87C-14C0-4047-B568-6098BB5C4695}"/>
              </a:ext>
            </a:extLst>
          </p:cNvPr>
          <p:cNvPicPr>
            <a:picLocks noChangeAspect="1"/>
          </p:cNvPicPr>
          <p:nvPr/>
        </p:nvPicPr>
        <p:blipFill>
          <a:blip r:embed="rId3"/>
          <a:stretch>
            <a:fillRect/>
          </a:stretch>
        </p:blipFill>
        <p:spPr>
          <a:xfrm>
            <a:off x="0" y="1592955"/>
            <a:ext cx="9144000" cy="3672090"/>
          </a:xfrm>
          <a:prstGeom prst="rect">
            <a:avLst/>
          </a:prstGeom>
        </p:spPr>
      </p:pic>
    </p:spTree>
    <p:extLst>
      <p:ext uri="{BB962C8B-B14F-4D97-AF65-F5344CB8AC3E}">
        <p14:creationId xmlns:p14="http://schemas.microsoft.com/office/powerpoint/2010/main" val="235057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13F7610-5AE2-4E2A-AC89-A90B3EFAF73C}"/>
              </a:ext>
            </a:extLst>
          </p:cNvPr>
          <p:cNvSpPr>
            <a:spLocks noGrp="1" noChangeArrowheads="1"/>
          </p:cNvSpPr>
          <p:nvPr>
            <p:ph type="title"/>
          </p:nvPr>
        </p:nvSpPr>
        <p:spPr bwMode="auto">
          <a:xfrm>
            <a:off x="381000" y="244477"/>
            <a:ext cx="8458200" cy="51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Key Events of 2022  </a:t>
            </a:r>
          </a:p>
        </p:txBody>
      </p:sp>
      <p:sp>
        <p:nvSpPr>
          <p:cNvPr id="13316" name="Slide Number Placeholder 3">
            <a:extLst>
              <a:ext uri="{FF2B5EF4-FFF2-40B4-BE49-F238E27FC236}">
                <a16:creationId xmlns:a16="http://schemas.microsoft.com/office/drawing/2014/main" id="{58FB98CB-10BE-4066-84C2-F15F44D959F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32" indent="-285744">
              <a:defRPr>
                <a:solidFill>
                  <a:schemeClr val="tx1"/>
                </a:solidFill>
                <a:latin typeface="Arial" panose="020B0604020202020204" pitchFamily="34" charset="0"/>
              </a:defRPr>
            </a:lvl2pPr>
            <a:lvl3pPr marL="1142971" indent="-228594">
              <a:defRPr>
                <a:solidFill>
                  <a:schemeClr val="tx1"/>
                </a:solidFill>
                <a:latin typeface="Arial" panose="020B0604020202020204" pitchFamily="34" charset="0"/>
              </a:defRPr>
            </a:lvl3pPr>
            <a:lvl4pPr marL="1600160" indent="-228594">
              <a:defRPr>
                <a:solidFill>
                  <a:schemeClr val="tx1"/>
                </a:solidFill>
                <a:latin typeface="Arial" panose="020B0604020202020204" pitchFamily="34" charset="0"/>
              </a:defRPr>
            </a:lvl4pPr>
            <a:lvl5pPr marL="2057349" indent="-228594">
              <a:defRPr>
                <a:solidFill>
                  <a:schemeClr val="tx1"/>
                </a:solidFill>
                <a:latin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defRPr>
            </a:lvl9pPr>
          </a:lstStyle>
          <a:p>
            <a:fld id="{AD8DF636-BD2B-4C73-96C8-E442144581FB}" type="slidenum">
              <a:rPr lang="en-US" altLang="en-US" smtClean="0">
                <a:solidFill>
                  <a:srgbClr val="898989"/>
                </a:solidFill>
              </a:rPr>
              <a:pPr/>
              <a:t>3</a:t>
            </a:fld>
            <a:endParaRPr lang="en-US" altLang="en-US" dirty="0">
              <a:solidFill>
                <a:srgbClr val="898989"/>
              </a:solidFill>
            </a:endParaRPr>
          </a:p>
        </p:txBody>
      </p:sp>
      <p:graphicFrame>
        <p:nvGraphicFramePr>
          <p:cNvPr id="5" name="Diagram 4">
            <a:extLst>
              <a:ext uri="{FF2B5EF4-FFF2-40B4-BE49-F238E27FC236}">
                <a16:creationId xmlns:a16="http://schemas.microsoft.com/office/drawing/2014/main" id="{33D2C58A-668C-4F15-A7C0-3D328000D113}"/>
              </a:ext>
            </a:extLst>
          </p:cNvPr>
          <p:cNvGraphicFramePr/>
          <p:nvPr/>
        </p:nvGraphicFramePr>
        <p:xfrm>
          <a:off x="504825" y="1255427"/>
          <a:ext cx="8515350" cy="4718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DF9DA729-0766-4BD6-A455-EA272DE8F2C9}"/>
              </a:ext>
            </a:extLst>
          </p:cNvPr>
          <p:cNvSpPr txBox="1"/>
          <p:nvPr/>
        </p:nvSpPr>
        <p:spPr>
          <a:xfrm>
            <a:off x="504825" y="737902"/>
            <a:ext cx="8134350" cy="584775"/>
          </a:xfrm>
          <a:prstGeom prst="rect">
            <a:avLst/>
          </a:prstGeom>
          <a:noFill/>
        </p:spPr>
        <p:txBody>
          <a:bodyPr wrap="square" rtlCol="0">
            <a:spAutoFit/>
          </a:bodyPr>
          <a:lstStyle/>
          <a:p>
            <a:r>
              <a:rPr lang="en-US" sz="1600" dirty="0">
                <a:solidFill>
                  <a:prstClr val="black">
                    <a:lumMod val="65000"/>
                    <a:lumOff val="35000"/>
                  </a:prstClr>
                </a:solidFill>
                <a:latin typeface="Arial" panose="020B0604020202020204"/>
              </a:rPr>
              <a:t>The following events were identified as loss of solar generation after a system fault or voltage disturbance seen in RT PMU data. RFIs were sent on 3/10 with due date of 4/1.</a:t>
            </a:r>
          </a:p>
        </p:txBody>
      </p:sp>
    </p:spTree>
    <p:extLst>
      <p:ext uri="{BB962C8B-B14F-4D97-AF65-F5344CB8AC3E}">
        <p14:creationId xmlns:p14="http://schemas.microsoft.com/office/powerpoint/2010/main" val="456211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13F7610-5AE2-4E2A-AC89-A90B3EFAF73C}"/>
              </a:ext>
            </a:extLst>
          </p:cNvPr>
          <p:cNvSpPr>
            <a:spLocks noGrp="1" noChangeArrowheads="1"/>
          </p:cNvSpPr>
          <p:nvPr>
            <p:ph type="title"/>
          </p:nvPr>
        </p:nvSpPr>
        <p:spPr bwMode="auto">
          <a:xfrm>
            <a:off x="381000" y="244477"/>
            <a:ext cx="8458200" cy="51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Key Events of 2022 </a:t>
            </a:r>
          </a:p>
        </p:txBody>
      </p:sp>
      <p:sp>
        <p:nvSpPr>
          <p:cNvPr id="13316" name="Slide Number Placeholder 3">
            <a:extLst>
              <a:ext uri="{FF2B5EF4-FFF2-40B4-BE49-F238E27FC236}">
                <a16:creationId xmlns:a16="http://schemas.microsoft.com/office/drawing/2014/main" id="{58FB98CB-10BE-4066-84C2-F15F44D959F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32" indent="-285744">
              <a:defRPr>
                <a:solidFill>
                  <a:schemeClr val="tx1"/>
                </a:solidFill>
                <a:latin typeface="Arial" panose="020B0604020202020204" pitchFamily="34" charset="0"/>
              </a:defRPr>
            </a:lvl2pPr>
            <a:lvl3pPr marL="1142971" indent="-228594">
              <a:defRPr>
                <a:solidFill>
                  <a:schemeClr val="tx1"/>
                </a:solidFill>
                <a:latin typeface="Arial" panose="020B0604020202020204" pitchFamily="34" charset="0"/>
              </a:defRPr>
            </a:lvl3pPr>
            <a:lvl4pPr marL="1600160" indent="-228594">
              <a:defRPr>
                <a:solidFill>
                  <a:schemeClr val="tx1"/>
                </a:solidFill>
                <a:latin typeface="Arial" panose="020B0604020202020204" pitchFamily="34" charset="0"/>
              </a:defRPr>
            </a:lvl4pPr>
            <a:lvl5pPr marL="2057349" indent="-228594">
              <a:defRPr>
                <a:solidFill>
                  <a:schemeClr val="tx1"/>
                </a:solidFill>
                <a:latin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defRPr>
            </a:lvl9pPr>
          </a:lstStyle>
          <a:p>
            <a:fld id="{AD8DF636-BD2B-4C73-96C8-E442144581FB}" type="slidenum">
              <a:rPr lang="en-US" altLang="en-US" smtClean="0">
                <a:solidFill>
                  <a:srgbClr val="898989"/>
                </a:solidFill>
              </a:rPr>
              <a:pPr/>
              <a:t>4</a:t>
            </a:fld>
            <a:endParaRPr lang="en-US" altLang="en-US" dirty="0">
              <a:solidFill>
                <a:srgbClr val="898989"/>
              </a:solidFill>
            </a:endParaRPr>
          </a:p>
        </p:txBody>
      </p:sp>
      <p:graphicFrame>
        <p:nvGraphicFramePr>
          <p:cNvPr id="5" name="Diagram 4">
            <a:extLst>
              <a:ext uri="{FF2B5EF4-FFF2-40B4-BE49-F238E27FC236}">
                <a16:creationId xmlns:a16="http://schemas.microsoft.com/office/drawing/2014/main" id="{33D2C58A-668C-4F15-A7C0-3D328000D113}"/>
              </a:ext>
            </a:extLst>
          </p:cNvPr>
          <p:cNvGraphicFramePr/>
          <p:nvPr>
            <p:extLst>
              <p:ext uri="{D42A27DB-BD31-4B8C-83A1-F6EECF244321}">
                <p14:modId xmlns:p14="http://schemas.microsoft.com/office/powerpoint/2010/main" val="3585929962"/>
              </p:ext>
            </p:extLst>
          </p:nvPr>
        </p:nvGraphicFramePr>
        <p:xfrm>
          <a:off x="504825" y="1389855"/>
          <a:ext cx="8515350" cy="3972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579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0075-98E9-443B-8906-E23DE9706F09}"/>
              </a:ext>
            </a:extLst>
          </p:cNvPr>
          <p:cNvSpPr>
            <a:spLocks noGrp="1"/>
          </p:cNvSpPr>
          <p:nvPr>
            <p:ph type="title"/>
          </p:nvPr>
        </p:nvSpPr>
        <p:spPr/>
        <p:txBody>
          <a:bodyPr/>
          <a:lstStyle/>
          <a:p>
            <a:r>
              <a:rPr lang="en-US" dirty="0"/>
              <a:t>Events of Interest Since August 2021</a:t>
            </a:r>
          </a:p>
        </p:txBody>
      </p:sp>
      <p:sp>
        <p:nvSpPr>
          <p:cNvPr id="3" name="Content Placeholder 2">
            <a:extLst>
              <a:ext uri="{FF2B5EF4-FFF2-40B4-BE49-F238E27FC236}">
                <a16:creationId xmlns:a16="http://schemas.microsoft.com/office/drawing/2014/main" id="{45470FEA-6EDA-45F2-BE2D-B6C10FDB6993}"/>
              </a:ext>
            </a:extLst>
          </p:cNvPr>
          <p:cNvSpPr>
            <a:spLocks noGrp="1"/>
          </p:cNvSpPr>
          <p:nvPr>
            <p:ph idx="1"/>
          </p:nvPr>
        </p:nvSpPr>
        <p:spPr>
          <a:xfrm>
            <a:off x="304800" y="762000"/>
            <a:ext cx="8534400" cy="5052221"/>
          </a:xfrm>
        </p:spPr>
        <p:txBody>
          <a:bodyPr/>
          <a:lstStyle/>
          <a:p>
            <a:r>
              <a:rPr lang="en-US" sz="1400" dirty="0"/>
              <a:t>The following chart shows events with significant loss of solar generation accompanied by a system fault shown in PMU data. Events known to have tripped off the line from POI to the plant were excluded. Similar events will have RFIs sent to REs to analyze inverter performance moving forward.</a:t>
            </a:r>
          </a:p>
        </p:txBody>
      </p:sp>
      <p:sp>
        <p:nvSpPr>
          <p:cNvPr id="4" name="Slide Number Placeholder 3">
            <a:extLst>
              <a:ext uri="{FF2B5EF4-FFF2-40B4-BE49-F238E27FC236}">
                <a16:creationId xmlns:a16="http://schemas.microsoft.com/office/drawing/2014/main" id="{A514992E-7A6C-4B92-86AD-7CEBAED4A270}"/>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7B073F02-537F-417A-8F5E-DA222C2E8A5D}"/>
              </a:ext>
            </a:extLst>
          </p:cNvPr>
          <p:cNvPicPr>
            <a:picLocks noChangeAspect="1"/>
          </p:cNvPicPr>
          <p:nvPr/>
        </p:nvPicPr>
        <p:blipFill>
          <a:blip r:embed="rId2"/>
          <a:stretch>
            <a:fillRect/>
          </a:stretch>
        </p:blipFill>
        <p:spPr>
          <a:xfrm>
            <a:off x="832817" y="1624626"/>
            <a:ext cx="7554565" cy="4563053"/>
          </a:xfrm>
          <a:prstGeom prst="rect">
            <a:avLst/>
          </a:prstGeom>
        </p:spPr>
      </p:pic>
    </p:spTree>
    <p:extLst>
      <p:ext uri="{BB962C8B-B14F-4D97-AF65-F5344CB8AC3E}">
        <p14:creationId xmlns:p14="http://schemas.microsoft.com/office/powerpoint/2010/main" val="204255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4F301-2A68-47A3-A144-A9EAACC81B37}"/>
              </a:ext>
            </a:extLst>
          </p:cNvPr>
          <p:cNvSpPr>
            <a:spLocks noGrp="1"/>
          </p:cNvSpPr>
          <p:nvPr>
            <p:ph type="title"/>
          </p:nvPr>
        </p:nvSpPr>
        <p:spPr/>
        <p:txBody>
          <a:bodyPr/>
          <a:lstStyle/>
          <a:p>
            <a:r>
              <a:rPr lang="en-US" dirty="0"/>
              <a:t>Other Events</a:t>
            </a:r>
          </a:p>
        </p:txBody>
      </p:sp>
      <p:sp>
        <p:nvSpPr>
          <p:cNvPr id="3" name="Content Placeholder 2">
            <a:extLst>
              <a:ext uri="{FF2B5EF4-FFF2-40B4-BE49-F238E27FC236}">
                <a16:creationId xmlns:a16="http://schemas.microsoft.com/office/drawing/2014/main" id="{4549BB3C-9750-430D-88BE-65B8661D881D}"/>
              </a:ext>
            </a:extLst>
          </p:cNvPr>
          <p:cNvSpPr>
            <a:spLocks noGrp="1"/>
          </p:cNvSpPr>
          <p:nvPr>
            <p:ph idx="1"/>
          </p:nvPr>
        </p:nvSpPr>
        <p:spPr/>
        <p:txBody>
          <a:bodyPr/>
          <a:lstStyle/>
          <a:p>
            <a:r>
              <a:rPr lang="en-US" dirty="0"/>
              <a:t>Two events with loss of solar generation and associated fault in which lines to POI tripped offline</a:t>
            </a:r>
          </a:p>
          <a:p>
            <a:pPr lvl="1"/>
            <a:r>
              <a:rPr lang="en-US" dirty="0"/>
              <a:t>One event involved two sites sharing same POI; lines to both farms tripped offline</a:t>
            </a:r>
          </a:p>
          <a:p>
            <a:pPr lvl="1"/>
            <a:r>
              <a:rPr lang="en-US" dirty="0"/>
              <a:t>Did not send RFIs for these two events</a:t>
            </a:r>
          </a:p>
          <a:p>
            <a:r>
              <a:rPr lang="en-US" dirty="0"/>
              <a:t>One solar farm had several events from November 2021 – present which included loss of generation for all 4 units at site and often involved multiple large active power swings</a:t>
            </a:r>
          </a:p>
          <a:p>
            <a:pPr lvl="1"/>
            <a:r>
              <a:rPr lang="en-US" dirty="0"/>
              <a:t>Not associated with system faults and have not identified common system conditions between events</a:t>
            </a:r>
          </a:p>
          <a:p>
            <a:pPr lvl="1"/>
            <a:r>
              <a:rPr lang="en-US" dirty="0"/>
              <a:t>Sent an RFI on 3/9</a:t>
            </a:r>
          </a:p>
        </p:txBody>
      </p:sp>
      <p:sp>
        <p:nvSpPr>
          <p:cNvPr id="4" name="Slide Number Placeholder 3">
            <a:extLst>
              <a:ext uri="{FF2B5EF4-FFF2-40B4-BE49-F238E27FC236}">
                <a16:creationId xmlns:a16="http://schemas.microsoft.com/office/drawing/2014/main" id="{9561BD55-EE3E-44EC-B77E-9F6170C3ED1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125231512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F82F0925-3B0A-418E-B0C8-FF9AE02BB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21395</TotalTime>
  <Words>581</Words>
  <Application>Microsoft Office PowerPoint</Application>
  <PresentationFormat>On-screen Show (4:3)</PresentationFormat>
  <Paragraphs>52</Paragraphs>
  <Slides>6</Slides>
  <Notes>2</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6</vt:i4>
      </vt:variant>
    </vt:vector>
  </HeadingPairs>
  <TitlesOfParts>
    <vt:vector size="15" baseType="lpstr">
      <vt:lpstr>Arial</vt:lpstr>
      <vt:lpstr>Calibri</vt:lpstr>
      <vt:lpstr>Calibri Light</vt:lpstr>
      <vt:lpstr>Wingdings</vt:lpstr>
      <vt:lpstr>1_Custom Design</vt:lpstr>
      <vt:lpstr>1_Office Theme</vt:lpstr>
      <vt:lpstr>2_Office Theme</vt:lpstr>
      <vt:lpstr>3_Office Theme</vt:lpstr>
      <vt:lpstr>2_Custom Design</vt:lpstr>
      <vt:lpstr>PowerPoint Presentation</vt:lpstr>
      <vt:lpstr>Draft Process</vt:lpstr>
      <vt:lpstr>Key Events of 2022  </vt:lpstr>
      <vt:lpstr>Key Events of 2022 </vt:lpstr>
      <vt:lpstr>Events of Interest Since August 2021</vt:lpstr>
      <vt:lpstr>Other Events</vt:lpstr>
    </vt:vector>
  </TitlesOfParts>
  <Manager/>
  <Company>The Electric Reliability Council of Texas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Pysh, Danya</dc:creator>
  <cp:keywords/>
  <dc:description/>
  <cp:lastModifiedBy>Lofton, Amy</cp:lastModifiedBy>
  <cp:revision>698</cp:revision>
  <cp:lastPrinted>2021-11-22T18:26:12Z</cp:lastPrinted>
  <dcterms:created xsi:type="dcterms:W3CDTF">2016-01-21T15:20:31Z</dcterms:created>
  <dcterms:modified xsi:type="dcterms:W3CDTF">2022-03-18T13:42:35Z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