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53" r:id="rId4"/>
    <p:sldMasterId id="2147483662" r:id="rId5"/>
    <p:sldMasterId id="2147483666" r:id="rId6"/>
    <p:sldMasterId id="2147483670" r:id="rId7"/>
    <p:sldMasterId id="2147483674" r:id="rId8"/>
  </p:sldMasterIdLst>
  <p:notesMasterIdLst>
    <p:notesMasterId r:id="rId12"/>
  </p:notesMasterIdLst>
  <p:handoutMasterIdLst>
    <p:handoutMasterId r:id="rId13"/>
  </p:handoutMasterIdLst>
  <p:sldIdLst>
    <p:sldId id="339" r:id="rId9"/>
    <p:sldId id="697" r:id="rId10"/>
    <p:sldId id="698" r:id="rId11"/>
  </p:sldIdLst>
  <p:sldSz cx="9144000" cy="6858000" type="screen4x3"/>
  <p:notesSz cx="6400800" cy="117284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 userDrawn="1">
          <p15:clr>
            <a:srgbClr val="A4A3A4"/>
          </p15:clr>
        </p15:guide>
        <p15:guide id="2" pos="5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gbee, Nathan" initials="BN" lastIdx="4" clrIdx="0">
    <p:extLst>
      <p:ext uri="{19B8F6BF-5375-455C-9EA6-DF929625EA0E}">
        <p15:presenceInfo xmlns:p15="http://schemas.microsoft.com/office/powerpoint/2012/main" userId="S-1-5-21-639947351-343809578-3807592339-28080" providerId="AD"/>
      </p:ext>
    </p:extLst>
  </p:cmAuthor>
  <p:cmAuthor id="2" name="Woodfin, Dan" initials="WD" lastIdx="4" clrIdx="1">
    <p:extLst>
      <p:ext uri="{19B8F6BF-5375-455C-9EA6-DF929625EA0E}">
        <p15:presenceInfo xmlns:p15="http://schemas.microsoft.com/office/powerpoint/2012/main" userId="S-1-5-21-639947351-343809578-3807592339-4693" providerId="AD"/>
      </p:ext>
    </p:extLst>
  </p:cmAuthor>
  <p:cmAuthor id="3" name="Lee, Alex" initials="LA" lastIdx="7" clrIdx="2">
    <p:extLst>
      <p:ext uri="{19B8F6BF-5375-455C-9EA6-DF929625EA0E}">
        <p15:presenceInfo xmlns:p15="http://schemas.microsoft.com/office/powerpoint/2012/main" userId="S-1-5-21-639947351-343809578-3807592339-12908" providerId="AD"/>
      </p:ext>
    </p:extLst>
  </p:cmAuthor>
  <p:cmAuthor id="4" name="David Beshear" initials="DB" lastIdx="1" clrIdx="3">
    <p:extLst>
      <p:ext uri="{19B8F6BF-5375-455C-9EA6-DF929625EA0E}">
        <p15:presenceInfo xmlns:p15="http://schemas.microsoft.com/office/powerpoint/2012/main" userId="cf3445330a150728" providerId="Windows Live"/>
      </p:ext>
    </p:extLst>
  </p:cmAuthor>
  <p:cmAuthor id="5" name="Huang, Fred" initials="HF" lastIdx="1" clrIdx="4">
    <p:extLst>
      <p:ext uri="{19B8F6BF-5375-455C-9EA6-DF929625EA0E}">
        <p15:presenceInfo xmlns:p15="http://schemas.microsoft.com/office/powerpoint/2012/main" userId="S::Shun-Hsien.Huang@ercot.com::604a4aa9-2658-4d75-8cf1-9e07b94baee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E7F"/>
    <a:srgbClr val="00CE7D"/>
    <a:srgbClr val="FF8104"/>
    <a:srgbClr val="FF8300"/>
    <a:srgbClr val="807F7E"/>
    <a:srgbClr val="05ADC8"/>
    <a:srgbClr val="003764"/>
    <a:srgbClr val="6750B1"/>
    <a:srgbClr val="00683F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15" autoAdjust="0"/>
    <p:restoredTop sz="85997"/>
  </p:normalViewPr>
  <p:slideViewPr>
    <p:cSldViewPr snapToGrid="0" showGuides="1">
      <p:cViewPr varScale="1">
        <p:scale>
          <a:sx n="93" d="100"/>
          <a:sy n="93" d="100"/>
        </p:scale>
        <p:origin x="1380" y="96"/>
      </p:cViewPr>
      <p:guideLst>
        <p:guide orient="horz" pos="840"/>
        <p:guide pos="5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774260" cy="588825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25092" y="4"/>
            <a:ext cx="2774260" cy="588825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11139628"/>
            <a:ext cx="2774260" cy="588825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625092" y="11139628"/>
            <a:ext cx="2774260" cy="588825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773680" cy="586423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25639" y="1"/>
            <a:ext cx="2773680" cy="586423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8288" y="877888"/>
            <a:ext cx="5864225" cy="4398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40080" y="5571013"/>
            <a:ext cx="5120640" cy="5277803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139992"/>
            <a:ext cx="2773680" cy="586423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25639" y="11139992"/>
            <a:ext cx="2773680" cy="586423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8288" y="877888"/>
            <a:ext cx="5864225" cy="4398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1417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18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65038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36726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28907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824433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139193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94353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6623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565646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885751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3096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009597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96572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195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51">
                <a:solidFill>
                  <a:schemeClr val="tx2"/>
                </a:solidFill>
              </a:defRPr>
            </a:lvl3pPr>
            <a:lvl4pPr>
              <a:defRPr sz="1575">
                <a:solidFill>
                  <a:schemeClr val="tx2"/>
                </a:solidFill>
              </a:defRPr>
            </a:lvl4pPr>
            <a:lvl5pPr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40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656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139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195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51">
                <a:solidFill>
                  <a:schemeClr val="tx2"/>
                </a:solidFill>
              </a:defRPr>
            </a:lvl3pPr>
            <a:lvl4pPr>
              <a:defRPr sz="1575">
                <a:solidFill>
                  <a:schemeClr val="tx2"/>
                </a:solidFill>
              </a:defRPr>
            </a:lvl4pPr>
            <a:lvl5pPr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173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790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26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195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51">
                <a:solidFill>
                  <a:schemeClr val="tx2"/>
                </a:solidFill>
              </a:defRPr>
            </a:lvl3pPr>
            <a:lvl4pPr>
              <a:defRPr sz="1575">
                <a:solidFill>
                  <a:schemeClr val="tx2"/>
                </a:solidFill>
              </a:defRPr>
            </a:lvl4pPr>
            <a:lvl5pPr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1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12" y="2876281"/>
            <a:ext cx="2143190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7543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000250" y="6477006"/>
            <a:ext cx="713232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50" y="6248400"/>
            <a:ext cx="886400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3"/>
            <a:ext cx="707325" cy="25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1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38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hf hdr="0" ftr="0" dt="0"/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7543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000250" y="6477006"/>
            <a:ext cx="713232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50" y="6248400"/>
            <a:ext cx="886400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3"/>
            <a:ext cx="707325" cy="25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1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255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hf hdr="0" ftr="0" dt="0"/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7543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000250" y="6477006"/>
            <a:ext cx="713232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50" y="6248400"/>
            <a:ext cx="886400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3"/>
            <a:ext cx="707325" cy="25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1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75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hf hdr="0" ftr="0" dt="0"/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BBF5D5-5212-437C-8564-01E4B6344FA1}"/>
              </a:ext>
            </a:extLst>
          </p:cNvPr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9C18DD-0D3C-4598-A340-986A0A9A0E7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12" y="2876281"/>
            <a:ext cx="2143190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151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rc.com/pa/rrm/ea/Documents/Odessa_Disturbance_Report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30338" y="2370747"/>
            <a:ext cx="55537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Status </a:t>
            </a:r>
            <a:r>
              <a:rPr lang="en-US" altLang="en-US" b="1" dirty="0">
                <a:solidFill>
                  <a:srgbClr val="44546A"/>
                </a:solidFill>
                <a:latin typeface="Calibri" panose="020F0502020204030204"/>
              </a:rPr>
              <a:t>Update on </a:t>
            </a: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Odessa Disturbance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ERCOT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Stephen Solis – Principal, System Operations Improvement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March 18, 2021</a:t>
            </a:r>
          </a:p>
        </p:txBody>
      </p:sp>
    </p:spTree>
    <p:extLst>
      <p:ext uri="{BB962C8B-B14F-4D97-AF65-F5344CB8AC3E}">
        <p14:creationId xmlns:p14="http://schemas.microsoft.com/office/powerpoint/2010/main" val="3082471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92316-DC08-4DF5-8A7F-EEECA0F39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 up RFIs for May 9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15D65-0554-4D3C-8815-5051A5A65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891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1031B7-08A9-4FBA-8322-E2242C10A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3CAB65E-0C62-4139-8ECF-8BD3B92B95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406" y="762000"/>
            <a:ext cx="6065283" cy="545532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D61525C-CABF-4C0D-A2B2-B6D6CCB9AEBE}"/>
              </a:ext>
            </a:extLst>
          </p:cNvPr>
          <p:cNvSpPr txBox="1"/>
          <p:nvPr/>
        </p:nvSpPr>
        <p:spPr>
          <a:xfrm>
            <a:off x="2316332" y="6205491"/>
            <a:ext cx="563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Table B.1 from NERC’s </a:t>
            </a:r>
            <a:r>
              <a:rPr lang="en-US" sz="1400" dirty="0">
                <a:hlinkClick r:id="rId3"/>
              </a:rPr>
              <a:t>Odessa Disturbance Report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2088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850CF-BB2B-4B31-BB2B-4F2987E8E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 up RFIs for May 9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F61DD-A48F-49A1-829B-5831F2E04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additional follow up RFIs sent on 3/9</a:t>
            </a:r>
          </a:p>
          <a:p>
            <a:pPr marL="685791" lvl="1" indent="-342900">
              <a:buFont typeface="+mj-lt"/>
              <a:buAutoNum type="arabicPeriod"/>
            </a:pPr>
            <a:r>
              <a:rPr lang="en-US" dirty="0"/>
              <a:t>Plant C/D – Reduction of 64 MW. Inverters tripped on AC overvoltage. Same inverters as Plant I/J which stated protection settings could not be relaxed. </a:t>
            </a:r>
          </a:p>
          <a:p>
            <a:pPr marL="685791" lvl="1" indent="-342900">
              <a:buFont typeface="+mj-lt"/>
              <a:buAutoNum type="arabicPeriod"/>
            </a:pPr>
            <a:r>
              <a:rPr lang="en-US" dirty="0"/>
              <a:t>Plant  E – Reduction of 21 MW. Generation lost due to medium voltage feeder breakers tripping on underfrequency measured below 57.5 Hz. Follow up to inquire if erroneous measurement was corrected.</a:t>
            </a:r>
          </a:p>
          <a:p>
            <a:pPr marL="685791" lvl="1" indent="-342900">
              <a:buFont typeface="+mj-lt"/>
              <a:buAutoNum type="arabicPeriod"/>
            </a:pPr>
            <a:r>
              <a:rPr lang="en-US" dirty="0"/>
              <a:t>Plant F – Reduction of 48 MW. Inverters tripped on grid underfrequency measurement of 58.2 Hz or below. Follow up to inquire if erroneous measurement was corrected.</a:t>
            </a:r>
          </a:p>
          <a:p>
            <a:pPr marL="385760" indent="-342900"/>
            <a:r>
              <a:rPr lang="en-US" dirty="0"/>
              <a:t>No follow up yet on final two plants</a:t>
            </a:r>
          </a:p>
          <a:p>
            <a:pPr marL="685791" lvl="1" indent="-342900"/>
            <a:r>
              <a:rPr lang="en-US" dirty="0"/>
              <a:t>Combined MW reduction of 51 MW</a:t>
            </a:r>
          </a:p>
          <a:p>
            <a:pPr marL="685791" lvl="1" indent="-342900"/>
            <a:r>
              <a:rPr lang="en-US" dirty="0"/>
              <a:t>Unable to determine root cause due to lack of data</a:t>
            </a:r>
          </a:p>
          <a:p>
            <a:pPr marL="685791" lvl="1" indent="-342900"/>
            <a:r>
              <a:rPr lang="en-US" dirty="0"/>
              <a:t>Will continue to observe response to future events  </a:t>
            </a:r>
          </a:p>
          <a:p>
            <a:pPr marL="685791" lvl="1" indent="-34290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76E57C-9771-4298-973D-FD17FA6036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48620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2" ma:contentTypeDescription="Create a new document." ma:contentTypeScope="" ma:versionID="9392a42241bc506ffd33e3ca0191f2d9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2F0925-3B0A-418E-B0C8-FF9AE02BBC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21358</TotalTime>
  <Words>180</Words>
  <Application>Microsoft Office PowerPoint</Application>
  <PresentationFormat>On-screen Show (4:3)</PresentationFormat>
  <Paragraphs>21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1_Custom Design</vt:lpstr>
      <vt:lpstr>1_Office Theme</vt:lpstr>
      <vt:lpstr>2_Office Theme</vt:lpstr>
      <vt:lpstr>3_Office Theme</vt:lpstr>
      <vt:lpstr>2_Custom Design</vt:lpstr>
      <vt:lpstr>PowerPoint Presentation</vt:lpstr>
      <vt:lpstr>Follow up RFIs for May 9 Event</vt:lpstr>
      <vt:lpstr>Follow up RFIs for May 9 Event</vt:lpstr>
    </vt:vector>
  </TitlesOfParts>
  <Manager/>
  <Company>The Electric Reliability Council of Texas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Pysh, Danya</dc:creator>
  <cp:keywords/>
  <dc:description/>
  <cp:lastModifiedBy>Lofton, Amy</cp:lastModifiedBy>
  <cp:revision>697</cp:revision>
  <cp:lastPrinted>2021-11-22T18:26:12Z</cp:lastPrinted>
  <dcterms:created xsi:type="dcterms:W3CDTF">2016-01-21T15:20:31Z</dcterms:created>
  <dcterms:modified xsi:type="dcterms:W3CDTF">2022-03-18T13:40:27Z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