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3.xml" ContentType="application/vnd.openxmlformats-officedocument.theme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4.xml" ContentType="application/vnd.openxmlformats-officedocument.theme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 bookmarkIdSeed="2">
  <p:sldMasterIdLst>
    <p:sldMasterId id="2147483653" r:id="rId4"/>
    <p:sldMasterId id="2147483662" r:id="rId5"/>
    <p:sldMasterId id="2147483666" r:id="rId6"/>
    <p:sldMasterId id="2147483670" r:id="rId7"/>
    <p:sldMasterId id="2147483674" r:id="rId8"/>
  </p:sldMasterIdLst>
  <p:notesMasterIdLst>
    <p:notesMasterId r:id="rId12"/>
  </p:notesMasterIdLst>
  <p:handoutMasterIdLst>
    <p:handoutMasterId r:id="rId13"/>
  </p:handoutMasterIdLst>
  <p:sldIdLst>
    <p:sldId id="339" r:id="rId9"/>
    <p:sldId id="697" r:id="rId10"/>
    <p:sldId id="698" r:id="rId11"/>
  </p:sldIdLst>
  <p:sldSz cx="9144000" cy="6858000" type="screen4x3"/>
  <p:notesSz cx="6400800" cy="1172845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840" userDrawn="1">
          <p15:clr>
            <a:srgbClr val="A4A3A4"/>
          </p15:clr>
        </p15:guide>
        <p15:guide id="2" pos="50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Bigbee, Nathan" initials="BN" lastIdx="4" clrIdx="0">
    <p:extLst>
      <p:ext uri="{19B8F6BF-5375-455C-9EA6-DF929625EA0E}">
        <p15:presenceInfo xmlns:p15="http://schemas.microsoft.com/office/powerpoint/2012/main" userId="S-1-5-21-639947351-343809578-3807592339-28080" providerId="AD"/>
      </p:ext>
    </p:extLst>
  </p:cmAuthor>
  <p:cmAuthor id="2" name="Woodfin, Dan" initials="WD" lastIdx="4" clrIdx="1">
    <p:extLst>
      <p:ext uri="{19B8F6BF-5375-455C-9EA6-DF929625EA0E}">
        <p15:presenceInfo xmlns:p15="http://schemas.microsoft.com/office/powerpoint/2012/main" userId="S-1-5-21-639947351-343809578-3807592339-4693" providerId="AD"/>
      </p:ext>
    </p:extLst>
  </p:cmAuthor>
  <p:cmAuthor id="3" name="Lee, Alex" initials="LA" lastIdx="7" clrIdx="2">
    <p:extLst>
      <p:ext uri="{19B8F6BF-5375-455C-9EA6-DF929625EA0E}">
        <p15:presenceInfo xmlns:p15="http://schemas.microsoft.com/office/powerpoint/2012/main" userId="S-1-5-21-639947351-343809578-3807592339-12908" providerId="AD"/>
      </p:ext>
    </p:extLst>
  </p:cmAuthor>
  <p:cmAuthor id="4" name="David Beshear" initials="DB" lastIdx="1" clrIdx="3">
    <p:extLst>
      <p:ext uri="{19B8F6BF-5375-455C-9EA6-DF929625EA0E}">
        <p15:presenceInfo xmlns:p15="http://schemas.microsoft.com/office/powerpoint/2012/main" userId="cf3445330a150728" providerId="Windows Live"/>
      </p:ext>
    </p:extLst>
  </p:cmAuthor>
  <p:cmAuthor id="5" name="Huang, Fred" initials="HF" lastIdx="1" clrIdx="4">
    <p:extLst>
      <p:ext uri="{19B8F6BF-5375-455C-9EA6-DF929625EA0E}">
        <p15:presenceInfo xmlns:p15="http://schemas.microsoft.com/office/powerpoint/2012/main" userId="S::Shun-Hsien.Huang@ercot.com::604a4aa9-2658-4d75-8cf1-9e07b94baee6" providerId="AD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F7E7F"/>
    <a:srgbClr val="00CE7D"/>
    <a:srgbClr val="FF8104"/>
    <a:srgbClr val="FF8300"/>
    <a:srgbClr val="807F7E"/>
    <a:srgbClr val="05ADC8"/>
    <a:srgbClr val="003764"/>
    <a:srgbClr val="6750B1"/>
    <a:srgbClr val="00683F"/>
    <a:srgbClr val="A6A6A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7915" autoAdjust="0"/>
    <p:restoredTop sz="85997"/>
  </p:normalViewPr>
  <p:slideViewPr>
    <p:cSldViewPr snapToGrid="0" showGuides="1">
      <p:cViewPr varScale="1">
        <p:scale>
          <a:sx n="93" d="100"/>
          <a:sy n="93" d="100"/>
        </p:scale>
        <p:origin x="1380" y="96"/>
      </p:cViewPr>
      <p:guideLst>
        <p:guide orient="horz" pos="840"/>
        <p:guide pos="5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 showGuides="1">
      <p:cViewPr varScale="1">
        <p:scale>
          <a:sx n="76" d="100"/>
          <a:sy n="76" d="100"/>
        </p:scale>
        <p:origin x="2052" y="102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Master" Target="slideMasters/slideMaster5.xml"/><Relationship Id="rId13" Type="http://schemas.openxmlformats.org/officeDocument/2006/relationships/handoutMaster" Target="handoutMasters/handoutMaster1.xml"/><Relationship Id="rId18" Type="http://schemas.openxmlformats.org/officeDocument/2006/relationships/tableStyles" Target="tableStyles.xml"/><Relationship Id="rId3" Type="http://schemas.openxmlformats.org/officeDocument/2006/relationships/customXml" Target="../customXml/item3.xml"/><Relationship Id="rId7" Type="http://schemas.openxmlformats.org/officeDocument/2006/relationships/slideMaster" Target="slideMasters/slideMaster4.xml"/><Relationship Id="rId12" Type="http://schemas.openxmlformats.org/officeDocument/2006/relationships/notesMaster" Target="notesMasters/notesMaster1.xml"/><Relationship Id="rId17" Type="http://schemas.openxmlformats.org/officeDocument/2006/relationships/theme" Target="theme/theme1.xml"/><Relationship Id="rId2" Type="http://schemas.openxmlformats.org/officeDocument/2006/relationships/customXml" Target="../customXml/item2.xml"/><Relationship Id="rId16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3.xml"/><Relationship Id="rId5" Type="http://schemas.openxmlformats.org/officeDocument/2006/relationships/slideMaster" Target="slideMasters/slideMaster2.xml"/><Relationship Id="rId15" Type="http://schemas.openxmlformats.org/officeDocument/2006/relationships/presProps" Target="presProps.xml"/><Relationship Id="rId10" Type="http://schemas.openxmlformats.org/officeDocument/2006/relationships/slide" Target="slides/slide2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1.xml"/><Relationship Id="rId14" Type="http://schemas.openxmlformats.org/officeDocument/2006/relationships/commentAuthors" Target="commentAuthor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4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625092" y="4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/>
          <a:lstStyle>
            <a:lvl1pPr algn="r">
              <a:defRPr sz="1200"/>
            </a:lvl1pPr>
          </a:lstStyle>
          <a:p>
            <a:fld id="{F750BF31-E9A8-4E88-81E7-44C5092290FC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11139628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625092" y="11139628"/>
            <a:ext cx="2774260" cy="588825"/>
          </a:xfrm>
          <a:prstGeom prst="rect">
            <a:avLst/>
          </a:prstGeom>
        </p:spPr>
        <p:txBody>
          <a:bodyPr vert="horz" lIns="94851" tIns="47425" rIns="94851" bIns="47425" rtlCol="0" anchor="b"/>
          <a:lstStyle>
            <a:lvl1pPr algn="r">
              <a:defRPr sz="1200"/>
            </a:lvl1pPr>
          </a:lstStyle>
          <a:p>
            <a:fld id="{2FB2BDB1-E95E-402D-B2EB-CA9CC1A3958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092199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625639" y="1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/>
          <a:lstStyle>
            <a:lvl1pPr algn="r">
              <a:defRPr sz="1200"/>
            </a:lvl1pPr>
          </a:lstStyle>
          <a:p>
            <a:fld id="{67EFB637-CCC9-4803-8851-F6915048CBB4}" type="datetimeFigureOut">
              <a:rPr lang="en-US" smtClean="0"/>
              <a:t>3/18/2022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268288" y="877888"/>
            <a:ext cx="5864225" cy="43989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6653" tIns="48327" rIns="96653" bIns="48327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40080" y="5571013"/>
            <a:ext cx="5120640" cy="5277803"/>
          </a:xfrm>
          <a:prstGeom prst="rect">
            <a:avLst/>
          </a:prstGeom>
        </p:spPr>
        <p:txBody>
          <a:bodyPr vert="horz" lIns="96653" tIns="48327" rIns="96653" bIns="48327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11139992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625639" y="11139992"/>
            <a:ext cx="2773680" cy="586423"/>
          </a:xfrm>
          <a:prstGeom prst="rect">
            <a:avLst/>
          </a:prstGeom>
        </p:spPr>
        <p:txBody>
          <a:bodyPr vert="horz" lIns="96653" tIns="48327" rIns="96653" bIns="48327" rtlCol="0" anchor="b"/>
          <a:lstStyle>
            <a:lvl1pPr algn="r">
              <a:defRPr sz="1200"/>
            </a:lvl1pPr>
          </a:lstStyle>
          <a:p>
            <a:fld id="{F62AC51D-6DAA-4455-8EA7-D54B64909A8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059308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268288" y="877888"/>
            <a:ext cx="5864225" cy="4398962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F62AC51D-6DAA-4455-8EA7-D54B64909A85}" type="slidenum">
              <a:rPr kumimoji="0" lang="en-US" sz="1200" b="0" i="0" u="none" strike="noStrike" kern="1200" cap="none" spc="0" normalizeH="0" baseline="0" noProof="0" smtClean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n-ea"/>
                <a:cs typeface="+mn-cs"/>
              </a:rPr>
              <a:pPr marL="0" marR="0" lvl="0" indent="0" algn="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</a:t>
            </a:fld>
            <a:endParaRPr kumimoji="0" lang="en-US" sz="1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9141797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105804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9441883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58650388"/>
      </p:ext>
    </p:extLst>
  </p:cSld>
  <p:clrMapOvr>
    <a:masterClrMapping/>
  </p:clrMapOvr>
  <p:hf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6367269"/>
      </p:ext>
    </p:extLst>
  </p:cSld>
  <p:clrMapOvr>
    <a:masterClrMapping/>
  </p:clrMapOvr>
  <p:hf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4289077"/>
      </p:ext>
    </p:extLst>
  </p:cSld>
  <p:clrMapOvr>
    <a:masterClrMapping/>
  </p:clrMapOvr>
  <p:hf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56824433"/>
      </p:ext>
    </p:extLst>
  </p:cSld>
  <p:clrMapOvr>
    <a:masterClrMapping/>
  </p:clrMapOvr>
  <p:hf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26139193"/>
      </p:ext>
    </p:extLst>
  </p:cSld>
  <p:clrMapOvr>
    <a:masterClrMapping/>
  </p:clrMapOvr>
  <p:hf hdr="0" ftr="0" dt="0"/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8694353"/>
      </p:ext>
    </p:extLst>
  </p:cSld>
  <p:clrMapOvr>
    <a:masterClrMapping/>
  </p:clrMapOvr>
  <p:hf hdr="0" ftr="0" dt="0"/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16662320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68565646"/>
      </p:ext>
    </p:extLst>
  </p:cSld>
  <p:clrMapOvr>
    <a:masterClrMapping/>
  </p:clrMapOvr>
  <p:hf hdr="0" ftr="0" dt="0"/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59885751"/>
      </p:ext>
    </p:extLst>
  </p:cSld>
  <p:clrMapOvr>
    <a:masterClrMapping/>
  </p:clrMapOvr>
  <p:hf hdr="0" ftr="0" dt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1930966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1009597"/>
      </p:ext>
    </p:extLst>
  </p:cSld>
  <p:clrMapOvr>
    <a:masterClrMapping/>
  </p:clrMapOvr>
  <p:hf hdr="0" ftr="0" dt="0"/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46965723"/>
      </p:ext>
    </p:extLst>
  </p:cSld>
  <p:clrMapOvr>
    <a:masterClrMapping/>
  </p:clrMapOvr>
  <p:hf hdr="0" ftr="0" dt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364012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2765606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0913944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7717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ooter Placeholder 2"/>
          <p:cNvSpPr>
            <a:spLocks noGrp="1"/>
          </p:cNvSpPr>
          <p:nvPr>
            <p:ph type="ftr" sz="quarter" idx="10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Content Placeholder 4"/>
          <p:cNvSpPr>
            <a:spLocks noGrp="1"/>
          </p:cNvSpPr>
          <p:nvPr>
            <p:ph sz="half" idx="1"/>
          </p:nvPr>
        </p:nvSpPr>
        <p:spPr>
          <a:xfrm>
            <a:off x="6286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half" idx="2"/>
          </p:nvPr>
        </p:nvSpPr>
        <p:spPr>
          <a:xfrm>
            <a:off x="4629150" y="990601"/>
            <a:ext cx="3886200" cy="4800600"/>
          </a:xfrm>
          <a:prstGeom prst="rect">
            <a:avLst/>
          </a:prstGeom>
        </p:spPr>
        <p:txBody>
          <a:bodyPr/>
          <a:lstStyle>
            <a:lvl1pPr>
              <a:defRPr sz="18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7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cxnSp>
        <p:nvCxnSpPr>
          <p:cNvPr id="9" name="Straight Connector 8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89779043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31"/>
            <a:ext cx="7772400" cy="1470025"/>
          </a:xfrm>
          <a:prstGeom prst="rect">
            <a:avLst/>
          </a:prstGeo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2"/>
                </a:solidFill>
              </a:defRPr>
            </a:lvl1pPr>
            <a:lvl2pPr marL="34289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78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67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56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45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34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24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77268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1000" y="243682"/>
            <a:ext cx="8458200" cy="518318"/>
          </a:xfrm>
          <a:prstGeom prst="rect">
            <a:avLst/>
          </a:prstGeom>
        </p:spPr>
        <p:txBody>
          <a:bodyPr/>
          <a:lstStyle>
            <a:lvl1pPr algn="l">
              <a:defRPr sz="2400" b="1">
                <a:solidFill>
                  <a:schemeClr val="accent1"/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990601"/>
            <a:ext cx="8534400" cy="5052221"/>
          </a:xfrm>
          <a:prstGeom prst="rect">
            <a:avLst/>
          </a:prstGeom>
        </p:spPr>
        <p:txBody>
          <a:bodyPr/>
          <a:lstStyle>
            <a:lvl1pPr>
              <a:defRPr sz="1951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51">
                <a:solidFill>
                  <a:schemeClr val="tx2"/>
                </a:solidFill>
              </a:defRPr>
            </a:lvl3pPr>
            <a:lvl4pPr>
              <a:defRPr sz="1575">
                <a:solidFill>
                  <a:schemeClr val="tx2"/>
                </a:solidFill>
              </a:defRPr>
            </a:lvl4pPr>
            <a:lvl5pPr>
              <a:defRPr sz="1500">
                <a:solidFill>
                  <a:schemeClr val="tx2"/>
                </a:solidFill>
              </a:defRPr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304800" y="243682"/>
            <a:ext cx="76200" cy="51831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1" dirty="0">
              <a:solidFill>
                <a:srgbClr val="FFFFFF"/>
              </a:solidFill>
            </a:endParaRPr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743200" y="6553200"/>
            <a:ext cx="4038600" cy="228600"/>
          </a:xfrm>
        </p:spPr>
        <p:txBody>
          <a:bodyPr/>
          <a:lstStyle/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5" name="Straight Connector 4"/>
          <p:cNvCxnSpPr/>
          <p:nvPr userDrawn="1"/>
        </p:nvCxnSpPr>
        <p:spPr>
          <a:xfrm>
            <a:off x="304800" y="243682"/>
            <a:ext cx="99060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012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theme" Target="../theme/theme2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7.xml"/><Relationship Id="rId2" Type="http://schemas.openxmlformats.org/officeDocument/2006/relationships/slideLayout" Target="../slideLayouts/slideLayout6.xml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2.png"/><Relationship Id="rId4" Type="http://schemas.openxmlformats.org/officeDocument/2006/relationships/theme" Target="../theme/theme3.xml"/></Relationships>
</file>

<file path=ppt/slideMasters/_rels/slideMaster4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0.xml"/><Relationship Id="rId2" Type="http://schemas.openxmlformats.org/officeDocument/2006/relationships/slideLayout" Target="../slideLayouts/slideLayout9.xml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2.png"/><Relationship Id="rId4" Type="http://schemas.openxmlformats.org/officeDocument/2006/relationships/theme" Target="../theme/theme4.xml"/></Relationships>
</file>

<file path=ppt/slideMasters/_rels/slideMaster5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5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2" y="2876281"/>
            <a:ext cx="2143190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38972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</p:sldLayoutIdLst>
  <p:hf hdr="0" ftr="0" dt="0"/>
  <p:txStyles>
    <p:titleStyle>
      <a:lvl1pPr algn="l" defTabSz="914377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594" indent="-228594" algn="l" defTabSz="914377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78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71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60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349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537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726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914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103" indent="-228594" algn="l" defTabSz="914377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8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77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66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54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943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131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320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509" algn="l" defTabSz="914377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6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43891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3" r:id="rId1"/>
    <p:sldLayoutId id="2147483664" r:id="rId2"/>
    <p:sldLayoutId id="2147483665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6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432559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7" r:id="rId1"/>
    <p:sldLayoutId id="2147483668" r:id="rId2"/>
    <p:sldLayoutId id="2147483669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743200" y="6553200"/>
            <a:ext cx="4038600" cy="2286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solidFill>
                  <a:prstClr val="black">
                    <a:tint val="75000"/>
                  </a:prstClr>
                </a:solidFill>
              </a:rPr>
              <a:t>Footer text goes here.</a:t>
            </a:r>
          </a:p>
        </p:txBody>
      </p:sp>
      <p:cxnSp>
        <p:nvCxnSpPr>
          <p:cNvPr id="7" name="Straight Connector 6"/>
          <p:cNvCxnSpPr/>
          <p:nvPr userDrawn="1"/>
        </p:nvCxnSpPr>
        <p:spPr>
          <a:xfrm>
            <a:off x="76200" y="6477000"/>
            <a:ext cx="754380" cy="0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 userDrawn="1"/>
        </p:nvCxnSpPr>
        <p:spPr>
          <a:xfrm>
            <a:off x="2000250" y="6477006"/>
            <a:ext cx="7132320" cy="1"/>
          </a:xfrm>
          <a:prstGeom prst="line">
            <a:avLst/>
          </a:prstGeom>
          <a:ln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9550" y="6248400"/>
            <a:ext cx="886400" cy="457200"/>
          </a:xfrm>
          <a:prstGeom prst="rect">
            <a:avLst/>
          </a:prstGeom>
        </p:spPr>
      </p:pic>
      <p:sp>
        <p:nvSpPr>
          <p:cNvPr id="9" name="TextBox 8"/>
          <p:cNvSpPr txBox="1"/>
          <p:nvPr userDrawn="1"/>
        </p:nvSpPr>
        <p:spPr>
          <a:xfrm>
            <a:off x="54677" y="6553203"/>
            <a:ext cx="707325" cy="2540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51" b="1" dirty="0">
                <a:solidFill>
                  <a:srgbClr val="5B6770"/>
                </a:solidFill>
              </a:rPr>
              <a:t>PUBLIC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34400" y="6561138"/>
            <a:ext cx="533400" cy="2206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051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917598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72" r:id="rId2"/>
    <p:sldLayoutId id="2147483673" r:id="rId3"/>
  </p:sldLayoutIdLst>
  <p:hf hdr="0" ftr="0" dt="0"/>
  <p:txStyles>
    <p:titleStyle>
      <a:lvl1pPr algn="ctr" defTabSz="685783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68" indent="-257168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557199" indent="-214308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29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21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–"/>
        <a:defRPr sz="150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12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»"/>
        <a:defRPr sz="150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04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795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686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578" indent="-171446" algn="l" defTabSz="685783" rtl="0" eaLnBrk="1" latinLnBrk="0" hangingPunct="1">
        <a:spcBef>
          <a:spcPct val="20000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1pPr>
      <a:lvl2pPr marL="34289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2pPr>
      <a:lvl3pPr marL="685783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3pPr>
      <a:lvl4pPr marL="1028674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4pPr>
      <a:lvl5pPr marL="1371566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5pPr>
      <a:lvl6pPr marL="1714457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6pPr>
      <a:lvl7pPr marL="2057349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7pPr>
      <a:lvl8pPr marL="2400240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8pPr>
      <a:lvl9pPr marL="2743131" algn="l" defTabSz="685783" rtl="0" eaLnBrk="1" latinLnBrk="0" hangingPunct="1">
        <a:defRPr sz="135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764DE79-268F-4C1A-8933-263129D2AF90}" type="datetimeFigureOut">
              <a:rPr lang="en-US" dirty="0"/>
              <a:t>3/18/2022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8F63A3B-78C7-47BE-AE5E-E10140E04643}" type="slidenum">
              <a:rPr lang="en-US" dirty="0"/>
              <a:t>‹#›</a:t>
            </a:fld>
            <a:endParaRPr lang="en-US" dirty="0"/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DDBBF5D5-5212-437C-8564-01E4B6344FA1}"/>
              </a:ext>
            </a:extLst>
          </p:cNvPr>
          <p:cNvSpPr/>
          <p:nvPr userDrawn="1"/>
        </p:nvSpPr>
        <p:spPr>
          <a:xfrm>
            <a:off x="3505200" y="0"/>
            <a:ext cx="5638800" cy="6858000"/>
          </a:xfrm>
          <a:prstGeom prst="rect">
            <a:avLst/>
          </a:prstGeom>
          <a:solidFill>
            <a:srgbClr val="D7DCD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649C18DD-0D3C-4598-A340-986A0A9A0E7B}"/>
              </a:ext>
            </a:extLst>
          </p:cNvPr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00012" y="2876281"/>
            <a:ext cx="2143190" cy="110544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42151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erc.com/pa/rrm/ea/Documents/Odessa_Disturbance_Report.pdf" TargetMode="External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extBox 6"/>
          <p:cNvSpPr txBox="1"/>
          <p:nvPr/>
        </p:nvSpPr>
        <p:spPr>
          <a:xfrm>
            <a:off x="3530338" y="2370747"/>
            <a:ext cx="555374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Status </a:t>
            </a:r>
            <a:r>
              <a:rPr lang="en-US" altLang="en-US" b="1" dirty="0">
                <a:solidFill>
                  <a:srgbClr val="44546A"/>
                </a:solidFill>
                <a:latin typeface="Calibri" panose="020F0502020204030204"/>
              </a:rPr>
              <a:t>Update on </a:t>
            </a:r>
            <a:r>
              <a:rPr kumimoji="0" lang="en-US" altLang="en-US" sz="1800" b="1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Odessa Disturbance</a:t>
            </a: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ERCOT 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Stephen Solis – Principal, System Operations Improvement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altLang="en-US" sz="1800" b="0" i="0" u="none" strike="noStrike" kern="1200" cap="none" spc="0" normalizeH="0" baseline="0" noProof="0" dirty="0">
              <a:ln>
                <a:noFill/>
              </a:ln>
              <a:solidFill>
                <a:srgbClr val="44546A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altLang="en-US" sz="1800" b="0" i="0" u="none" strike="noStrike" kern="1200" cap="none" spc="0" normalizeH="0" baseline="0" noProof="0" dirty="0">
                <a:ln>
                  <a:noFill/>
                </a:ln>
                <a:solidFill>
                  <a:srgbClr val="44546A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March 18, 2021</a:t>
            </a:r>
          </a:p>
        </p:txBody>
      </p:sp>
    </p:spTree>
    <p:extLst>
      <p:ext uri="{BB962C8B-B14F-4D97-AF65-F5344CB8AC3E}">
        <p14:creationId xmlns:p14="http://schemas.microsoft.com/office/powerpoint/2010/main" val="30824711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D92316-DC08-4DF5-8A7F-EEECA0F390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RFIs for May 9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8A15D65-0554-4D3C-8815-5051A5A654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342891" lvl="1" indent="0">
              <a:buNone/>
            </a:pPr>
            <a:endParaRPr lang="en-US" dirty="0"/>
          </a:p>
          <a:p>
            <a:pPr lvl="1"/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751031B7-08A9-4FBA-8322-E2242C10A9B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2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83CAB65E-0C62-4139-8ECF-8BD3B92B9536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44406" y="762000"/>
            <a:ext cx="6065283" cy="5455328"/>
          </a:xfrm>
          <a:prstGeom prst="rect">
            <a:avLst/>
          </a:prstGeom>
        </p:spPr>
      </p:pic>
      <p:sp>
        <p:nvSpPr>
          <p:cNvPr id="11" name="TextBox 10">
            <a:extLst>
              <a:ext uri="{FF2B5EF4-FFF2-40B4-BE49-F238E27FC236}">
                <a16:creationId xmlns:a16="http://schemas.microsoft.com/office/drawing/2014/main" id="{DD61525C-CABF-4C0D-A2B2-B6D6CCB9AEBE}"/>
              </a:ext>
            </a:extLst>
          </p:cNvPr>
          <p:cNvSpPr txBox="1"/>
          <p:nvPr/>
        </p:nvSpPr>
        <p:spPr>
          <a:xfrm>
            <a:off x="2316332" y="6205491"/>
            <a:ext cx="5638800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/>
              <a:t>Table B.1 from NERC’s </a:t>
            </a:r>
            <a:r>
              <a:rPr lang="en-US" sz="1400" dirty="0">
                <a:hlinkClick r:id="rId3"/>
              </a:rPr>
              <a:t>Odessa Disturbance Report</a:t>
            </a:r>
            <a:endParaRPr lang="en-US" sz="1400" dirty="0"/>
          </a:p>
        </p:txBody>
      </p:sp>
    </p:spTree>
    <p:extLst>
      <p:ext uri="{BB962C8B-B14F-4D97-AF65-F5344CB8AC3E}">
        <p14:creationId xmlns:p14="http://schemas.microsoft.com/office/powerpoint/2010/main" val="5120884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B850CF-BB2B-4B31-BB2B-4F2987E8EDE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Follow up RFIs for May 9 Event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F61DD-A48F-49A1-829B-5831F2E04D9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Three additional follow up RFIs sent on 3/9</a:t>
            </a:r>
          </a:p>
          <a:p>
            <a:pPr marL="685791" lvl="1" indent="-342900">
              <a:buFont typeface="+mj-lt"/>
              <a:buAutoNum type="arabicPeriod"/>
            </a:pPr>
            <a:r>
              <a:rPr lang="en-US" dirty="0"/>
              <a:t>Plant C/D – Reduction of 64 MW. Inverters tripped on AC overvoltage. Same inverters as Plant I/J which stated protection settings could not be relaxed. </a:t>
            </a:r>
          </a:p>
          <a:p>
            <a:pPr marL="685791" lvl="1" indent="-342900">
              <a:buFont typeface="+mj-lt"/>
              <a:buAutoNum type="arabicPeriod"/>
            </a:pPr>
            <a:r>
              <a:rPr lang="en-US" dirty="0"/>
              <a:t>Plant  E – Reduction of 21 MW. Generation lost due to medium voltage feeder breakers tripping on underfrequency measured below 57.5 Hz. Follow up to inquire if erroneous measurement was corrected.</a:t>
            </a:r>
          </a:p>
          <a:p>
            <a:pPr marL="685791" lvl="1" indent="-342900">
              <a:buFont typeface="+mj-lt"/>
              <a:buAutoNum type="arabicPeriod"/>
            </a:pPr>
            <a:r>
              <a:rPr lang="en-US" dirty="0"/>
              <a:t>Plant F – Reduction of 48 MW. Inverters tripped on grid underfrequency measurement of 58.2 Hz or below. Follow up to inquire if erroneous measurement was corrected.</a:t>
            </a:r>
          </a:p>
          <a:p>
            <a:pPr marL="385760" indent="-342900"/>
            <a:r>
              <a:rPr lang="en-US" dirty="0"/>
              <a:t>No follow up yet on final two plants</a:t>
            </a:r>
          </a:p>
          <a:p>
            <a:pPr marL="685791" lvl="1" indent="-342900"/>
            <a:r>
              <a:rPr lang="en-US" dirty="0"/>
              <a:t>Combined MW reduction of 51 MW</a:t>
            </a:r>
          </a:p>
          <a:p>
            <a:pPr marL="685791" lvl="1" indent="-342900"/>
            <a:r>
              <a:rPr lang="en-US" dirty="0"/>
              <a:t>Unable to determine root cause due to lack of data</a:t>
            </a:r>
          </a:p>
          <a:p>
            <a:pPr marL="685791" lvl="1" indent="-342900"/>
            <a:r>
              <a:rPr lang="en-US" dirty="0"/>
              <a:t>Will continue to observe response to future events  </a:t>
            </a:r>
          </a:p>
          <a:p>
            <a:pPr marL="685791" lvl="1" indent="-342900"/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F976E57C-9771-4298-973D-FD17FA6036EB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1D93BD3E-1E9A-4970-A6F7-E7AC52762E0C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</a:t>
            </a:fld>
            <a:endParaRPr lang="en-US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22486204"/>
      </p:ext>
    </p:extLst>
  </p:cSld>
  <p:clrMapOvr>
    <a:masterClrMapping/>
  </p:clrMapOvr>
</p:sld>
</file>

<file path=ppt/theme/theme1.xml><?xml version="1.0" encoding="utf-8"?>
<a:theme xmlns:a="http://schemas.openxmlformats.org/drawingml/2006/main" name="1_Custom Design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1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2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3_Office Theme">
  <a:themeElements>
    <a:clrScheme name="ERCOT Identity v.2">
      <a:dk1>
        <a:sysClr val="windowText" lastClr="000000"/>
      </a:dk1>
      <a:lt1>
        <a:srgbClr val="FFFFFF"/>
      </a:lt1>
      <a:dk2>
        <a:srgbClr val="5B6770"/>
      </a:dk2>
      <a:lt2>
        <a:srgbClr val="FFFFFF"/>
      </a:lt2>
      <a:accent1>
        <a:srgbClr val="00AEC7"/>
      </a:accent1>
      <a:accent2>
        <a:srgbClr val="5B6770"/>
      </a:accent2>
      <a:accent3>
        <a:srgbClr val="26D07C"/>
      </a:accent3>
      <a:accent4>
        <a:srgbClr val="003865"/>
      </a:accent4>
      <a:accent5>
        <a:srgbClr val="685BC7"/>
      </a:accent5>
      <a:accent6>
        <a:srgbClr val="890C58"/>
      </a:accent6>
      <a:hlink>
        <a:srgbClr val="0000FF"/>
      </a:hlink>
      <a:folHlink>
        <a:srgbClr val="800080"/>
      </a:folHlink>
    </a:clrScheme>
    <a:fontScheme name="Arial">
      <a:maj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 panose="020B0604020202020204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2_Custom Design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9D3683894B5264EB8E83338F6BA777E" ma:contentTypeVersion="2" ma:contentTypeDescription="Create a new document." ma:contentTypeScope="" ma:versionID="9392a42241bc506ffd33e3ca0191f2d9">
  <xsd:schema xmlns:xsd="http://www.w3.org/2001/XMLSchema" xmlns:xs="http://www.w3.org/2001/XMLSchema" xmlns:p="http://schemas.microsoft.com/office/2006/metadata/properties" xmlns:ns2="c34af464-7aa1-4edd-9be4-83dffc1cb926" targetNamespace="http://schemas.microsoft.com/office/2006/metadata/properties" ma:root="true" ma:fieldsID="26b17897b0dee42c4ef932dfddf4050e" ns2:_="">
    <xsd:import namespace="c34af464-7aa1-4edd-9be4-83dffc1cb926"/>
    <xsd:element name="properties">
      <xsd:complexType>
        <xsd:sequence>
          <xsd:element name="documentManagement">
            <xsd:complexType>
              <xsd:all>
                <xsd:element ref="ns2:Information_x0020_Classification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c34af464-7aa1-4edd-9be4-83dffc1cb926" elementFormDefault="qualified">
    <xsd:import namespace="http://schemas.microsoft.com/office/2006/documentManagement/types"/>
    <xsd:import namespace="http://schemas.microsoft.com/office/infopath/2007/PartnerControls"/>
    <xsd:element name="Information_x0020_Classification" ma:index="8" ma:displayName="Information Classification" ma:default="ERCOT Limited" ma:description="ERCOT Information Classification" ma:format="Dropdown" ma:internalName="Information_x0020_Classification">
      <xsd:simpleType>
        <xsd:restriction base="dms:Choice">
          <xsd:enumeration value="Public"/>
          <xsd:enumeration value="ERCOT Limited"/>
          <xsd:enumeration value="ERCOT Confidential"/>
          <xsd:enumeration value="ERCOT Restricted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Information_x0020_Classification xmlns="c34af464-7aa1-4edd-9be4-83dffc1cb926">ERCOT Limited</Information_x0020_Classification>
  </documentManagement>
</p:properties>
</file>

<file path=customXml/itemProps1.xml><?xml version="1.0" encoding="utf-8"?>
<ds:datastoreItem xmlns:ds="http://schemas.openxmlformats.org/officeDocument/2006/customXml" ds:itemID="{E4A68982-DD5D-44FD-B77F-4C531465FE54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F82F0925-3B0A-418E-B0C8-FF9AE02BBCE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c34af464-7aa1-4edd-9be4-83dffc1cb926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C0E9AA12-8AF9-4AA6-90FE-24669859CDF3}">
  <ds:schemaRefs>
    <ds:schemaRef ds:uri="http://purl.org/dc/terms/"/>
    <ds:schemaRef ds:uri="http://schemas.microsoft.com/office/2006/documentManagement/types"/>
    <ds:schemaRef ds:uri="http://purl.org/dc/dcmitype/"/>
    <ds:schemaRef ds:uri="http://www.w3.org/XML/1998/namespace"/>
    <ds:schemaRef ds:uri="http://purl.org/dc/elements/1.1/"/>
    <ds:schemaRef ds:uri="http://schemas.microsoft.com/office/2006/metadata/properties"/>
    <ds:schemaRef ds:uri="http://schemas.microsoft.com/office/infopath/2007/PartnerControls"/>
    <ds:schemaRef ds:uri="http://schemas.openxmlformats.org/package/2006/metadata/core-properties"/>
    <ds:schemaRef ds:uri="c34af464-7aa1-4edd-9be4-83dffc1cb926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21358</TotalTime>
  <Words>180</Words>
  <Application>Microsoft Office PowerPoint</Application>
  <PresentationFormat>On-screen Show (4:3)</PresentationFormat>
  <Paragraphs>21</Paragraphs>
  <Slides>3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5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1_Custom Design</vt:lpstr>
      <vt:lpstr>1_Office Theme</vt:lpstr>
      <vt:lpstr>2_Office Theme</vt:lpstr>
      <vt:lpstr>3_Office Theme</vt:lpstr>
      <vt:lpstr>2_Custom Design</vt:lpstr>
      <vt:lpstr>PowerPoint Presentation</vt:lpstr>
      <vt:lpstr>Follow up RFIs for May 9 Event</vt:lpstr>
      <vt:lpstr>Follow up RFIs for May 9 Event</vt:lpstr>
    </vt:vector>
  </TitlesOfParts>
  <Manager/>
  <Company>The Electric Reliability Council of Texas</Company>
  <LinksUpToDate>false</LinksUpToDate>
  <SharedDoc>false</SharedDoc>
  <HyperlinkBase/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subject/>
  <dc:creator>Pysh, Danya</dc:creator>
  <cp:keywords/>
  <dc:description/>
  <cp:lastModifiedBy>Lofton, Amy</cp:lastModifiedBy>
  <cp:revision>697</cp:revision>
  <cp:lastPrinted>2021-11-22T18:26:12Z</cp:lastPrinted>
  <dcterms:created xsi:type="dcterms:W3CDTF">2016-01-21T15:20:31Z</dcterms:created>
  <dcterms:modified xsi:type="dcterms:W3CDTF">2022-03-18T13:40:27Z</dcterms:modified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0x010100D9D3683894B5264EB8E83338F6BA777E</vt:lpwstr>
  </property>
</Properties>
</file>