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5"/>
  </p:sldMasterIdLst>
  <p:notesMasterIdLst>
    <p:notesMasterId r:id="rId15"/>
  </p:notesMasterIdLst>
  <p:sldIdLst>
    <p:sldId id="256" r:id="rId6"/>
    <p:sldId id="359" r:id="rId7"/>
    <p:sldId id="360" r:id="rId8"/>
    <p:sldId id="352" r:id="rId9"/>
    <p:sldId id="353" r:id="rId10"/>
    <p:sldId id="351" r:id="rId11"/>
    <p:sldId id="315" r:id="rId12"/>
    <p:sldId id="358" r:id="rId13"/>
    <p:sldId id="264" r:id="rId14"/>
  </p:sldIdLst>
  <p:sldSz cx="9144000" cy="6858000" type="screen4x3"/>
  <p:notesSz cx="7010400" cy="9296400"/>
  <p:defaultTex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04C81"/>
    <a:srgbClr val="AFCDE3"/>
    <a:srgbClr val="5D85A9"/>
    <a:srgbClr val="19396E"/>
    <a:srgbClr val="1F4C81"/>
    <a:srgbClr val="1B4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6962EE-716E-4E15-841F-8FD91CF6A735}" v="21" dt="2022-03-17T17:03:28.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56" autoAdjust="0"/>
    <p:restoredTop sz="90929" autoAdjust="0"/>
  </p:normalViewPr>
  <p:slideViewPr>
    <p:cSldViewPr>
      <p:cViewPr varScale="1">
        <p:scale>
          <a:sx n="109" d="100"/>
          <a:sy n="109" d="100"/>
        </p:scale>
        <p:origin x="5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0FC542F-8D3C-4847-93CC-E3B6CA37D9CC}" type="datetimeFigureOut">
              <a:rPr lang="en-US" smtClean="0"/>
              <a:pPr/>
              <a:t>3/18/2022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97EC48A-CACA-446F-81AF-F188FB520B0D}" type="slidenum">
              <a:rPr lang="en-US" smtClean="0"/>
              <a:pPr/>
              <a:t>‹#›</a:t>
            </a:fld>
            <a:endParaRPr lang="en-US" dirty="0"/>
          </a:p>
        </p:txBody>
      </p:sp>
    </p:spTree>
    <p:extLst>
      <p:ext uri="{BB962C8B-B14F-4D97-AF65-F5344CB8AC3E}">
        <p14:creationId xmlns:p14="http://schemas.microsoft.com/office/powerpoint/2010/main" val="311144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1</a:t>
            </a:fld>
            <a:endParaRPr lang="en-US" dirty="0"/>
          </a:p>
        </p:txBody>
      </p:sp>
    </p:spTree>
    <p:extLst>
      <p:ext uri="{BB962C8B-B14F-4D97-AF65-F5344CB8AC3E}">
        <p14:creationId xmlns:p14="http://schemas.microsoft.com/office/powerpoint/2010/main" val="285237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Ryan</a:t>
            </a:r>
          </a:p>
        </p:txBody>
      </p:sp>
      <p:sp>
        <p:nvSpPr>
          <p:cNvPr id="4" name="Slide Number Placeholder 3"/>
          <p:cNvSpPr>
            <a:spLocks noGrp="1"/>
          </p:cNvSpPr>
          <p:nvPr>
            <p:ph type="sldNum" sz="quarter" idx="10"/>
          </p:nvPr>
        </p:nvSpPr>
        <p:spPr/>
        <p:txBody>
          <a:bodyPr/>
          <a:lstStyle/>
          <a:p>
            <a:fld id="{397EC48A-CACA-446F-81AF-F188FB520B0D}" type="slidenum">
              <a:rPr lang="en-US" smtClean="0"/>
              <a:pPr/>
              <a:t>7</a:t>
            </a:fld>
            <a:endParaRPr lang="en-US" dirty="0"/>
          </a:p>
        </p:txBody>
      </p:sp>
    </p:spTree>
    <p:extLst>
      <p:ext uri="{BB962C8B-B14F-4D97-AF65-F5344CB8AC3E}">
        <p14:creationId xmlns:p14="http://schemas.microsoft.com/office/powerpoint/2010/main" val="407083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noFill/>
        </p:spPr>
      </p:sp>
      <p:sp>
        <p:nvSpPr>
          <p:cNvPr id="2969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9</a:t>
            </a:fld>
            <a:endParaRPr lang="en-US" dirty="0"/>
          </a:p>
        </p:txBody>
      </p:sp>
    </p:spTree>
    <p:extLst>
      <p:ext uri="{BB962C8B-B14F-4D97-AF65-F5344CB8AC3E}">
        <p14:creationId xmlns:p14="http://schemas.microsoft.com/office/powerpoint/2010/main" val="828005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4276" y="0"/>
            <a:ext cx="9168276" cy="6898499"/>
          </a:xfrm>
          <a:prstGeom prst="rect">
            <a:avLst/>
          </a:prstGeom>
        </p:spPr>
      </p:pic>
      <p:sp>
        <p:nvSpPr>
          <p:cNvPr id="4" name="Rectangle 3"/>
          <p:cNvSpPr/>
          <p:nvPr userDrawn="1"/>
        </p:nvSpPr>
        <p:spPr bwMode="auto">
          <a:xfrm>
            <a:off x="4800600" y="4756294"/>
            <a:ext cx="419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pitchFamily="84" charset="-128"/>
            </a:endParaRPr>
          </a:p>
        </p:txBody>
      </p:sp>
      <p:sp>
        <p:nvSpPr>
          <p:cNvPr id="3" name="TextBox 2"/>
          <p:cNvSpPr txBox="1"/>
          <p:nvPr userDrawn="1"/>
        </p:nvSpPr>
        <p:spPr>
          <a:xfrm>
            <a:off x="2667000" y="4724400"/>
            <a:ext cx="6172200" cy="292388"/>
          </a:xfrm>
          <a:prstGeom prst="rect">
            <a:avLst/>
          </a:prstGeom>
          <a:noFill/>
        </p:spPr>
        <p:txBody>
          <a:bodyPr wrap="square" rtlCol="0">
            <a:spAutoFit/>
          </a:bodyPr>
          <a:lstStyle/>
          <a:p>
            <a:pPr algn="r"/>
            <a:r>
              <a:rPr lang="en-US" sz="1300" b="1" i="0" dirty="0">
                <a:solidFill>
                  <a:schemeClr val="accent1"/>
                </a:solidFill>
                <a:latin typeface="Tahoma" panose="020B0604030504040204" pitchFamily="34" charset="0"/>
                <a:ea typeface="Tahoma" panose="020B0604030504040204" pitchFamily="34" charset="0"/>
                <a:cs typeface="Tahoma" panose="020B0604030504040204" pitchFamily="34" charset="0"/>
              </a:rPr>
              <a:t>RELIABILITY</a:t>
            </a:r>
            <a:r>
              <a:rPr lang="en-US" sz="1300" b="1" i="0" baseline="0" dirty="0">
                <a:solidFill>
                  <a:schemeClr val="accent1"/>
                </a:solidFill>
                <a:latin typeface="Tahoma" panose="020B0604030504040204" pitchFamily="34" charset="0"/>
                <a:ea typeface="Tahoma" panose="020B0604030504040204" pitchFamily="34" charset="0"/>
                <a:cs typeface="Tahoma" panose="020B0604030504040204" pitchFamily="34" charset="0"/>
              </a:rPr>
              <a:t> | RESILIENCE | SECURITY</a:t>
            </a:r>
            <a:endParaRPr lang="en-US" sz="1300" b="1" i="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203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2468562"/>
            <a:ext cx="8305800" cy="2027238"/>
          </a:xfrm>
          <a:prstGeom prst="rect">
            <a:avLst/>
          </a:prstGeom>
        </p:spPr>
        <p:txBody>
          <a:bodyPr anchor="t" anchorCtr="0"/>
          <a:lstStyle>
            <a:lvl1pPr algn="ctr">
              <a:defRPr sz="2400" b="1" baseline="0">
                <a:solidFill>
                  <a:schemeClr val="tx2"/>
                </a:solidFill>
                <a:latin typeface="Tahoma" pitchFamily="34" charset="0"/>
                <a:ea typeface="Tahoma" pitchFamily="34" charset="0"/>
                <a:cs typeface="Tahoma" pitchFamily="34" charset="0"/>
              </a:defRPr>
            </a:lvl1pPr>
          </a:lstStyle>
          <a:p>
            <a:r>
              <a:rPr lang="en-US" dirty="0"/>
              <a:t>Subtitle Slide</a:t>
            </a:r>
          </a:p>
        </p:txBody>
      </p:sp>
    </p:spTree>
    <p:extLst>
      <p:ext uri="{BB962C8B-B14F-4D97-AF65-F5344CB8AC3E}">
        <p14:creationId xmlns:p14="http://schemas.microsoft.com/office/powerpoint/2010/main" val="416548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
        <p:nvSpPr>
          <p:cNvPr id="11" name="Text Placeholder 3"/>
          <p:cNvSpPr>
            <a:spLocks noGrp="1"/>
          </p:cNvSpPr>
          <p:nvPr>
            <p:ph type="body" sz="half" idx="2"/>
          </p:nvPr>
        </p:nvSpPr>
        <p:spPr>
          <a:xfrm>
            <a:off x="346074" y="1325562"/>
            <a:ext cx="8416926" cy="4876800"/>
          </a:xfrm>
          <a:prstGeom prst="rect">
            <a:avLst/>
          </a:prstGeom>
        </p:spPr>
        <p:txBody>
          <a:bodyPr/>
          <a:lstStyle>
            <a:lvl1pPr marL="228600" marR="0" indent="-228600" algn="l" defTabSz="914400" rtl="0" eaLnBrk="1" fontAlgn="base" latinLnBrk="0" hangingPunct="1">
              <a:lnSpc>
                <a:spcPct val="100000"/>
              </a:lnSpc>
              <a:spcBef>
                <a:spcPts val="672"/>
              </a:spcBef>
              <a:spcAft>
                <a:spcPts val="0"/>
              </a:spcAft>
              <a:buClr>
                <a:srgbClr val="19396E"/>
              </a:buClr>
              <a:buSzPct val="150000"/>
              <a:buFont typeface="Arial" pitchFamily="34" charset="0"/>
              <a:buNone/>
              <a:tabLst/>
              <a:defRPr sz="2400" baseline="0">
                <a:solidFill>
                  <a:schemeClr val="accent6"/>
                </a:solidFill>
                <a:latin typeface="Calibri"/>
                <a:cs typeface="Calibri"/>
              </a:defRPr>
            </a:lvl1pPr>
            <a:lvl2pPr marL="457200" indent="-228600">
              <a:lnSpc>
                <a:spcPct val="100000"/>
              </a:lnSpc>
              <a:spcBef>
                <a:spcPts val="576"/>
              </a:spcBef>
              <a:spcAft>
                <a:spcPts val="0"/>
              </a:spcAft>
              <a:buClr>
                <a:srgbClr val="5D85A9"/>
              </a:buClr>
              <a:buFont typeface="Wingdings" charset="2"/>
              <a:buChar char="§"/>
              <a:defRPr sz="2000">
                <a:solidFill>
                  <a:schemeClr val="accent6"/>
                </a:solidFill>
                <a:latin typeface="Calibri"/>
                <a:cs typeface="Calibri"/>
              </a:defRPr>
            </a:lvl2pPr>
            <a:lvl3pPr marL="685800" indent="-228600">
              <a:lnSpc>
                <a:spcPct val="100000"/>
              </a:lnSpc>
              <a:spcBef>
                <a:spcPts val="480"/>
              </a:spcBef>
              <a:spcAft>
                <a:spcPts val="0"/>
              </a:spcAft>
              <a:buClr>
                <a:srgbClr val="19396E"/>
              </a:buClr>
              <a:buFont typeface="Courier New"/>
              <a:buChar char="o"/>
              <a:defRPr sz="1800">
                <a:solidFill>
                  <a:schemeClr val="accent6"/>
                </a:solidFill>
                <a:latin typeface="Calibri"/>
                <a:cs typeface="Calibri"/>
              </a:defRPr>
            </a:lvl3pPr>
            <a:lvl4pPr marL="914400" indent="-228600">
              <a:lnSpc>
                <a:spcPct val="100000"/>
              </a:lnSpc>
              <a:spcBef>
                <a:spcPts val="384"/>
              </a:spcBef>
              <a:spcAft>
                <a:spcPts val="0"/>
              </a:spcAft>
              <a:buClr>
                <a:srgbClr val="19396E"/>
              </a:buClr>
              <a:buFont typeface="Lucida Grande"/>
              <a:buChar char="­"/>
              <a:defRPr sz="1600" baseline="0">
                <a:solidFill>
                  <a:schemeClr val="accent6"/>
                </a:solidFill>
                <a:latin typeface="Calibri"/>
                <a:cs typeface="Calibri"/>
              </a:defRPr>
            </a:lvl4pPr>
            <a:lvl5pPr marL="2057400" indent="-228600">
              <a:lnSpc>
                <a:spcPct val="100000"/>
              </a:lnSpc>
              <a:spcBef>
                <a:spcPts val="384"/>
              </a:spcBef>
              <a:spcAft>
                <a:spcPts val="0"/>
              </a:spcAft>
              <a:buClr>
                <a:srgbClr val="19396E"/>
              </a:buClr>
              <a:buFont typeface="Wingdings" charset="2"/>
              <a:buChar char="§"/>
              <a:defRPr sz="1600">
                <a:solidFill>
                  <a:schemeClr val="tx1"/>
                </a:solidFill>
                <a:latin typeface="Calibri"/>
                <a:cs typeface="Calibri"/>
              </a:defRPr>
            </a:lvl5pPr>
            <a:lvl6pPr marL="2286000" indent="0">
              <a:buNone/>
              <a:defRPr sz="900"/>
            </a:lvl6pPr>
            <a:lvl7pPr marL="2743200" indent="0">
              <a:buNone/>
              <a:defRPr sz="900"/>
            </a:lvl7pPr>
            <a:lvl8pPr marL="3200400" indent="0">
              <a:buNone/>
              <a:defRPr sz="900"/>
            </a:lvl8pPr>
            <a:lvl9pPr marL="3657600" indent="0">
              <a:buNone/>
              <a:defRPr sz="900"/>
            </a:lvl9pPr>
          </a:lstStyle>
          <a:p>
            <a:pPr marL="228600" marR="0" lvl="0" indent="-228600" algn="l" defTabSz="914400" rtl="0" eaLnBrk="1" fontAlgn="base" latinLnBrk="0" hangingPunct="1">
              <a:lnSpc>
                <a:spcPct val="100000"/>
              </a:lnSpc>
              <a:spcBef>
                <a:spcPts val="672"/>
              </a:spcBef>
              <a:spcAft>
                <a:spcPts val="0"/>
              </a:spcAft>
              <a:buClr>
                <a:srgbClr val="19396E"/>
              </a:buClr>
              <a:buSzTx/>
              <a:tabLst/>
              <a:defRPr/>
            </a:pPr>
            <a:r>
              <a:rPr lang="en-US"/>
              <a:t>Click to edit Master text styles</a:t>
            </a:r>
          </a:p>
        </p:txBody>
      </p:sp>
    </p:spTree>
    <p:extLst>
      <p:ext uri="{BB962C8B-B14F-4D97-AF65-F5344CB8AC3E}">
        <p14:creationId xmlns:p14="http://schemas.microsoft.com/office/powerpoint/2010/main" val="218981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346074" y="1325562"/>
            <a:ext cx="8416926" cy="4846638"/>
          </a:xfrm>
          <a:prstGeom prst="rect">
            <a:avLst/>
          </a:prstGeom>
        </p:spPr>
        <p:txBody>
          <a:bodyPr/>
          <a:lstStyle>
            <a:lvl1pPr marL="228600" indent="-228600">
              <a:buClr>
                <a:srgbClr val="19396E"/>
              </a:buClr>
              <a:buSzPct val="100000"/>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43169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6" name="Content Placeholder 2"/>
          <p:cNvSpPr>
            <a:spLocks noGrp="1"/>
          </p:cNvSpPr>
          <p:nvPr>
            <p:ph sz="half" idx="10"/>
          </p:nvPr>
        </p:nvSpPr>
        <p:spPr>
          <a:xfrm>
            <a:off x="346074"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p:cNvSpPr>
            <a:spLocks noGrp="1"/>
          </p:cNvSpPr>
          <p:nvPr>
            <p:ph sz="half" idx="11"/>
          </p:nvPr>
        </p:nvSpPr>
        <p:spPr>
          <a:xfrm>
            <a:off x="4568952"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27083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6074" y="1325562"/>
            <a:ext cx="4040188"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1</a:t>
            </a:r>
          </a:p>
        </p:txBody>
      </p:sp>
      <p:sp>
        <p:nvSpPr>
          <p:cNvPr id="5" name="Text Placeholder 4"/>
          <p:cNvSpPr>
            <a:spLocks noGrp="1"/>
          </p:cNvSpPr>
          <p:nvPr>
            <p:ph type="body" sz="quarter" idx="3" hasCustomPrompt="1"/>
          </p:nvPr>
        </p:nvSpPr>
        <p:spPr>
          <a:xfrm>
            <a:off x="4572000" y="1325562"/>
            <a:ext cx="4041775"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2</a:t>
            </a:r>
          </a:p>
        </p:txBody>
      </p:sp>
      <p:sp>
        <p:nvSpPr>
          <p:cNvPr id="12" name="Content Placeholder 2"/>
          <p:cNvSpPr>
            <a:spLocks noGrp="1"/>
          </p:cNvSpPr>
          <p:nvPr>
            <p:ph sz="half" idx="11"/>
          </p:nvPr>
        </p:nvSpPr>
        <p:spPr>
          <a:xfrm>
            <a:off x="346074"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sz="half" idx="12"/>
          </p:nvPr>
        </p:nvSpPr>
        <p:spPr>
          <a:xfrm>
            <a:off x="4572127"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114379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792288" y="1447799"/>
            <a:ext cx="5486400" cy="3279775"/>
          </a:xfrm>
          <a:prstGeom prst="rect">
            <a:avLst/>
          </a:prstGeom>
        </p:spPr>
        <p:txBody>
          <a:bodyPr/>
          <a:lstStyle>
            <a:lvl1pPr marL="0" indent="0">
              <a:buNone/>
              <a:defRPr sz="3200">
                <a:solidFill>
                  <a:schemeClr val="accent6"/>
                </a:solidFill>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accent6"/>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792288" y="4800600"/>
            <a:ext cx="5486400" cy="566928"/>
          </a:xfrm>
          <a:prstGeom prst="rect">
            <a:avLst/>
          </a:prstGeom>
        </p:spPr>
        <p:txBody>
          <a:bodyPr anchor="b" anchorCtr="0"/>
          <a:lstStyle>
            <a:lvl1pPr marL="0" indent="0">
              <a:buNone/>
              <a:defRPr sz="2000" b="1" i="0">
                <a:solidFill>
                  <a:schemeClr val="accent6"/>
                </a:solidFill>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70476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396269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219200"/>
            <a:ext cx="5029200" cy="5029200"/>
          </a:xfrm>
          <a:prstGeom prst="rect">
            <a:avLst/>
          </a:prstGeom>
        </p:spPr>
      </p:pic>
      <p:sp>
        <p:nvSpPr>
          <p:cNvPr id="5" name="Rectangle 4"/>
          <p:cNvSpPr>
            <a:spLocks noChangeArrowheads="1"/>
          </p:cNvSpPr>
          <p:nvPr userDrawn="1"/>
        </p:nvSpPr>
        <p:spPr bwMode="auto">
          <a:xfrm>
            <a:off x="0" y="29718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dirty="0"/>
          </a:p>
        </p:txBody>
      </p:sp>
      <p:sp>
        <p:nvSpPr>
          <p:cNvPr id="6" name="Text Box 5"/>
          <p:cNvSpPr txBox="1">
            <a:spLocks noChangeArrowheads="1"/>
          </p:cNvSpPr>
          <p:nvPr userDrawn="1"/>
        </p:nvSpPr>
        <p:spPr bwMode="auto">
          <a:xfrm>
            <a:off x="-1295400" y="3187700"/>
            <a:ext cx="870585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Tree>
    <p:extLst>
      <p:ext uri="{BB962C8B-B14F-4D97-AF65-F5344CB8AC3E}">
        <p14:creationId xmlns:p14="http://schemas.microsoft.com/office/powerpoint/2010/main" val="87988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ERC_PPT_insideheader.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1255776"/>
          </a:xfrm>
          <a:prstGeom prst="rect">
            <a:avLst/>
          </a:prstGeom>
        </p:spPr>
      </p:pic>
      <p:sp>
        <p:nvSpPr>
          <p:cNvPr id="10" name="Rectangle 9"/>
          <p:cNvSpPr txBox="1">
            <a:spLocks noChangeArrowheads="1"/>
          </p:cNvSpPr>
          <p:nvPr/>
        </p:nvSpPr>
        <p:spPr bwMode="auto">
          <a:xfrm>
            <a:off x="5638800" y="6400800"/>
            <a:ext cx="33528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r>
              <a:rPr lang="en-US" sz="1200" b="1" dirty="0">
                <a:solidFill>
                  <a:srgbClr val="204C81"/>
                </a:solidFill>
              </a:rPr>
              <a:t>RELIABILITY | RESILIENCE</a:t>
            </a:r>
            <a:r>
              <a:rPr lang="en-US" sz="1200" b="1" baseline="0" dirty="0">
                <a:solidFill>
                  <a:srgbClr val="204C81"/>
                </a:solidFill>
              </a:rPr>
              <a:t> | SECURITY</a:t>
            </a:r>
            <a:endParaRPr lang="en-US" sz="1200" b="1" dirty="0">
              <a:solidFill>
                <a:srgbClr val="204C81"/>
              </a:solidFill>
            </a:endParaRPr>
          </a:p>
        </p:txBody>
      </p:sp>
      <p:sp>
        <p:nvSpPr>
          <p:cNvPr id="6" name="Rectangle 9"/>
          <p:cNvSpPr txBox="1">
            <a:spLocks noChangeArrowheads="1"/>
          </p:cNvSpPr>
          <p:nvPr/>
        </p:nvSpPr>
        <p:spPr bwMode="auto">
          <a:xfrm>
            <a:off x="457200" y="6400800"/>
            <a:ext cx="19050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pPr algn="l"/>
            <a:fld id="{5F2A004B-6380-488C-8F66-3CBFEB92BB45}" type="slidenum">
              <a:rPr lang="en-US" sz="1200" b="1" smtClean="0">
                <a:solidFill>
                  <a:srgbClr val="204C81"/>
                </a:solidFill>
              </a:rPr>
              <a:pPr algn="l"/>
              <a:t>‹#›</a:t>
            </a:fld>
            <a:endParaRPr lang="en-US" sz="1200" b="1" dirty="0">
              <a:solidFill>
                <a:srgbClr val="204C81"/>
              </a:solidFill>
            </a:endParaRPr>
          </a:p>
        </p:txBody>
      </p:sp>
      <p:pic>
        <p:nvPicPr>
          <p:cNvPr id="2" name="Picture 1"/>
          <p:cNvPicPr>
            <a:picLocks noChangeAspect="1"/>
          </p:cNvPicPr>
          <p:nvPr userDrawn="1"/>
        </p:nvPicPr>
        <p:blipFill>
          <a:blip r:embed="rId12"/>
          <a:stretch>
            <a:fillRect/>
          </a:stretch>
        </p:blipFill>
        <p:spPr>
          <a:xfrm>
            <a:off x="381000" y="152400"/>
            <a:ext cx="2057400" cy="652294"/>
          </a:xfrm>
          <a:prstGeom prst="rect">
            <a:avLst/>
          </a:prstGeom>
        </p:spPr>
      </p:pic>
    </p:spTree>
    <p:extLst>
      <p:ext uri="{BB962C8B-B14F-4D97-AF65-F5344CB8AC3E}">
        <p14:creationId xmlns:p14="http://schemas.microsoft.com/office/powerpoint/2010/main" val="40633788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4" charset="-128"/>
        </a:defRPr>
      </a:lvl2pPr>
      <a:lvl3pPr algn="ctr" rtl="0" eaLnBrk="1" fontAlgn="base" hangingPunct="1">
        <a:spcBef>
          <a:spcPct val="0"/>
        </a:spcBef>
        <a:spcAft>
          <a:spcPct val="0"/>
        </a:spcAft>
        <a:defRPr sz="4400">
          <a:solidFill>
            <a:schemeClr val="tx2"/>
          </a:solidFill>
          <a:latin typeface="Arial" charset="0"/>
          <a:ea typeface="ＭＳ Ｐゴシック" pitchFamily="84" charset="-128"/>
        </a:defRPr>
      </a:lvl3pPr>
      <a:lvl4pPr algn="ctr" rtl="0" eaLnBrk="1" fontAlgn="base" hangingPunct="1">
        <a:spcBef>
          <a:spcPct val="0"/>
        </a:spcBef>
        <a:spcAft>
          <a:spcPct val="0"/>
        </a:spcAft>
        <a:defRPr sz="4400">
          <a:solidFill>
            <a:schemeClr val="tx2"/>
          </a:solidFill>
          <a:latin typeface="Arial" charset="0"/>
          <a:ea typeface="ＭＳ Ｐゴシック" pitchFamily="84" charset="-128"/>
        </a:defRPr>
      </a:lvl4pPr>
      <a:lvl5pPr algn="ctr" rtl="0" eaLnBrk="1" fontAlgn="base" hangingPunct="1">
        <a:spcBef>
          <a:spcPct val="0"/>
        </a:spcBef>
        <a:spcAft>
          <a:spcPct val="0"/>
        </a:spcAft>
        <a:defRPr sz="4400">
          <a:solidFill>
            <a:schemeClr val="tx2"/>
          </a:solidFill>
          <a:latin typeface="Arial" charset="0"/>
          <a:ea typeface="ＭＳ Ｐゴシック" pitchFamily="8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nerc.com/comm/RSTC/Pages/IRPWG.aspx"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www.nerc.com/comm/PC_Reliability_Guidelines_DL/Inverter-Based_Resource_Performance_Guideline.pdf"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www.nerc.com/comm/PC/InverterBased%20Resource%20Performance%20Task%20Force%20IRPT/IRPTF_IBR_Modeling_and_Studies_Report.pdf" TargetMode="External"/><Relationship Id="rId1" Type="http://schemas.openxmlformats.org/officeDocument/2006/relationships/slideLayout" Target="../slideLayouts/slideLayout4.xml"/><Relationship Id="rId6" Type="http://schemas.openxmlformats.org/officeDocument/2006/relationships/hyperlink" Target="https://www.nerc.com/comm/PC/InverterBased%20Resource%20Performance%20Task%20Force%20IRPT/Fast_Frequency_Response_Concepts_and_BPS_Reliability_Needs_White_Paper.pdf" TargetMode="Externa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hyperlink" Target="https://www.nerc.com/comm/PC_Reliability_Guidelines_DL/Reliability_Guideline_IBR_Interconnection_Requirements_Improvements.pdf" TargetMode="External"/><Relationship Id="rId4" Type="http://schemas.openxmlformats.org/officeDocument/2006/relationships/hyperlink" Target="https://www.nerc.com/comm/PC_Reliability_Guidelines_DL/Item_4a._Integrating%20_Inverter-Based_Resources_into_Low_Short_Circuit_Strength_Systems_-_2017-11-08-FINAL.pdf"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erc.com/comm/RSTC_Reliability_Guidelines/Reliability_Guideline_BESS_Hybrid_Performance_Modeling_Studies_.pdf" TargetMode="Externa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nerc.webex.com/nerc/onstage/g.php?MTID=ed6072c5aa998ea487adb2e234d29f33f" TargetMode="External"/><Relationship Id="rId2" Type="http://schemas.openxmlformats.org/officeDocument/2006/relationships/hyperlink" Target="https://www.nerc.com/comm/RSTC_Reliability_Guidelines/White_Paper_IBR_Hybrid_Plant_Frequency_Response.pdf"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nerc.com/comm/RSTC_Reliability_Guidelines/White_Paper_Grid_Forming_Technology.pdf" TargetMode="External"/><Relationship Id="rId1" Type="http://schemas.openxmlformats.org/officeDocument/2006/relationships/slideLayout" Target="../slideLayouts/slideLayout4.xml"/><Relationship Id="rId5" Type="http://schemas.openxmlformats.org/officeDocument/2006/relationships/hyperlink" Target="https://www.esig.energy/grid-forming-technology-in-energy-systems-integration/"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hyperlink" Target="https://www.nerc.com/pa/rrm/ea/Documents/Odessa_Disturbance_Report.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mailto:julia@esig.energy" TargetMode="External"/><Relationship Id="rId4" Type="http://schemas.openxmlformats.org/officeDocument/2006/relationships/hyperlink" Target="https://www.esig.energy/grid-forming-technology-in-energy-systems-integ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1752600"/>
            <a:ext cx="8291512" cy="2971799"/>
          </a:xfrm>
          <a:prstGeom prst="rect">
            <a:avLst/>
          </a:prstGeom>
        </p:spPr>
        <p:txBody>
          <a:bodyPr/>
          <a:lstStyle>
            <a:lvl1pPr algn="l">
              <a:lnSpc>
                <a:spcPct val="100000"/>
              </a:lnSpc>
              <a:defRPr sz="4400" b="0">
                <a:solidFill>
                  <a:schemeClr val="bg1"/>
                </a:solidFill>
                <a:latin typeface="Tahoma" pitchFamily="34" charset="0"/>
                <a:ea typeface="Tahoma" pitchFamily="34" charset="0"/>
                <a:cs typeface="Tahoma" pitchFamily="34" charset="0"/>
              </a:defRPr>
            </a:lvl1pPr>
          </a:lstStyle>
          <a:p>
            <a:pPr lvl="0" eaLnBrk="1" hangingPunct="1">
              <a:lnSpc>
                <a:spcPct val="110000"/>
              </a:lnSpc>
              <a:defRPr/>
            </a:pPr>
            <a:r>
              <a:rPr lang="en-US" sz="3000" b="1" i="0" kern="0" dirty="0">
                <a:latin typeface="Tahoma" pitchFamily="84" charset="0"/>
              </a:rPr>
              <a:t>NERC Inverter-Based Resource Performance Subcommittee Update</a:t>
            </a:r>
          </a:p>
          <a:p>
            <a:pPr marL="0" marR="0" lvl="0" indent="0" algn="l" defTabSz="914400" rtl="0" eaLnBrk="1" fontAlgn="base" latinLnBrk="0" hangingPunct="1">
              <a:lnSpc>
                <a:spcPct val="110000"/>
              </a:lnSpc>
              <a:spcBef>
                <a:spcPct val="0"/>
              </a:spcBef>
              <a:spcAft>
                <a:spcPct val="0"/>
              </a:spcAft>
              <a:buClrTx/>
              <a:buSzTx/>
              <a:buFontTx/>
              <a:buNone/>
              <a:tabLst/>
              <a:defRPr/>
            </a:pPr>
            <a:endParaRPr lang="en-US" sz="2000" i="0" kern="0" dirty="0">
              <a:latin typeface="Tahoma" pitchFamily="84" charset="0"/>
            </a:endParaRPr>
          </a:p>
          <a:p>
            <a:pPr lvl="0" eaLnBrk="1" hangingPunct="1">
              <a:lnSpc>
                <a:spcPct val="110000"/>
              </a:lnSpc>
              <a:defRPr/>
            </a:pPr>
            <a:r>
              <a:rPr lang="en-US" sz="2000" i="0" kern="0" dirty="0">
                <a:latin typeface="Tahoma" pitchFamily="84" charset="0"/>
              </a:rPr>
              <a:t>Julia Matevosyan </a:t>
            </a:r>
          </a:p>
          <a:p>
            <a:pPr lvl="0" eaLnBrk="1" hangingPunct="1">
              <a:lnSpc>
                <a:spcPct val="110000"/>
              </a:lnSpc>
              <a:defRPr/>
            </a:pPr>
            <a:r>
              <a:rPr lang="en-US" sz="2000" i="0" kern="0" dirty="0">
                <a:latin typeface="Tahoma" pitchFamily="84" charset="0"/>
              </a:rPr>
              <a:t>Chief Engineer, ESIG</a:t>
            </a:r>
          </a:p>
          <a:p>
            <a:pPr lvl="0" eaLnBrk="1" hangingPunct="1">
              <a:lnSpc>
                <a:spcPct val="110000"/>
              </a:lnSpc>
              <a:defRPr/>
            </a:pPr>
            <a:r>
              <a:rPr lang="en-US" sz="2000" i="0" kern="0" dirty="0">
                <a:latin typeface="Tahoma" pitchFamily="84" charset="0"/>
              </a:rPr>
              <a:t>Vice-chair of IRPS (former IRPWG)</a:t>
            </a:r>
          </a:p>
          <a:p>
            <a:pPr lvl="0" eaLnBrk="1" hangingPunct="1">
              <a:lnSpc>
                <a:spcPct val="110000"/>
              </a:lnSpc>
              <a:defRPr/>
            </a:pPr>
            <a:endParaRPr lang="en-US" sz="1000" i="0" kern="0" dirty="0">
              <a:latin typeface="Tahoma" pitchFamily="84" charset="0"/>
            </a:endParaRPr>
          </a:p>
          <a:p>
            <a:pPr lvl="0" eaLnBrk="1" hangingPunct="1">
              <a:lnSpc>
                <a:spcPct val="110000"/>
              </a:lnSpc>
              <a:defRPr/>
            </a:pPr>
            <a:r>
              <a:rPr lang="en-US" sz="2000" i="0" kern="0" dirty="0">
                <a:latin typeface="Tahoma" pitchFamily="84" charset="0"/>
              </a:rPr>
              <a:t>IBRTF March 2022 Meeting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2B3D1F-D793-48EC-AC7B-78D585FFA233}"/>
              </a:ext>
            </a:extLst>
          </p:cNvPr>
          <p:cNvSpPr>
            <a:spLocks noGrp="1"/>
          </p:cNvSpPr>
          <p:nvPr>
            <p:ph sz="half" idx="10"/>
          </p:nvPr>
        </p:nvSpPr>
        <p:spPr/>
        <p:txBody>
          <a:bodyPr/>
          <a:lstStyle/>
          <a:p>
            <a:pPr>
              <a:spcBef>
                <a:spcPts val="600"/>
              </a:spcBef>
            </a:pPr>
            <a:endParaRPr lang="en-US" sz="600" b="0" i="0" dirty="0">
              <a:solidFill>
                <a:srgbClr val="000000"/>
              </a:solidFill>
              <a:effectLst/>
              <a:latin typeface="calibri" panose="020F0502020204030204" pitchFamily="34" charset="0"/>
            </a:endParaRPr>
          </a:p>
          <a:p>
            <a:pPr>
              <a:spcBef>
                <a:spcPts val="600"/>
              </a:spcBef>
            </a:pPr>
            <a:r>
              <a:rPr lang="en-US" sz="1800" b="0" i="0" dirty="0">
                <a:solidFill>
                  <a:srgbClr val="000000"/>
                </a:solidFill>
                <a:effectLst/>
                <a:latin typeface="calibri" panose="020F0502020204030204" pitchFamily="34" charset="0"/>
              </a:rPr>
              <a:t>The purpose of the </a:t>
            </a:r>
            <a:r>
              <a:rPr lang="en-US" sz="1800" b="0" i="0" dirty="0">
                <a:solidFill>
                  <a:srgbClr val="000000"/>
                </a:solidFill>
                <a:effectLst/>
                <a:latin typeface="calibri" panose="020F0502020204030204" pitchFamily="34" charset="0"/>
                <a:hlinkClick r:id="rId2"/>
              </a:rPr>
              <a:t>Inverter-Based Resource Performance Subcommittee </a:t>
            </a:r>
            <a:r>
              <a:rPr lang="en-US" sz="1800" b="0" i="0" dirty="0">
                <a:solidFill>
                  <a:srgbClr val="000000"/>
                </a:solidFill>
                <a:effectLst/>
                <a:latin typeface="calibri" panose="020F0502020204030204" pitchFamily="34" charset="0"/>
              </a:rPr>
              <a:t>is to explore the performance characteristics of utility-scale inverter-based resources (IBR) directly connected to the bulk power system (BPS). </a:t>
            </a:r>
          </a:p>
          <a:p>
            <a:r>
              <a:rPr lang="en-US" sz="1800" dirty="0">
                <a:solidFill>
                  <a:srgbClr val="000000"/>
                </a:solidFill>
                <a:latin typeface="calibri" panose="020F0502020204030204" pitchFamily="34" charset="0"/>
              </a:rPr>
              <a:t>The subcommittee </a:t>
            </a:r>
            <a:r>
              <a:rPr lang="en-US" sz="1800" b="0" i="0" dirty="0">
                <a:solidFill>
                  <a:srgbClr val="000000"/>
                </a:solidFill>
                <a:effectLst/>
                <a:latin typeface="calibri" panose="020F0502020204030204" pitchFamily="34" charset="0"/>
              </a:rPr>
              <a:t>builds off of the experience and lessons learned from technology developments and disturbance events, including additional system analysis, modeling, and review of </a:t>
            </a:r>
            <a:r>
              <a:rPr lang="en-US" sz="1800" dirty="0">
                <a:solidFill>
                  <a:srgbClr val="000000"/>
                </a:solidFill>
                <a:latin typeface="calibri" panose="020F0502020204030204" pitchFamily="34" charset="0"/>
              </a:rPr>
              <a:t>IBR</a:t>
            </a:r>
            <a:r>
              <a:rPr lang="en-US" sz="1800" b="0" i="0" dirty="0">
                <a:solidFill>
                  <a:srgbClr val="000000"/>
                </a:solidFill>
                <a:effectLst/>
                <a:latin typeface="calibri" panose="020F0502020204030204" pitchFamily="34" charset="0"/>
              </a:rPr>
              <a:t> behavior under abnormal system conditions. </a:t>
            </a:r>
          </a:p>
          <a:p>
            <a:pPr>
              <a:spcBef>
                <a:spcPts val="600"/>
              </a:spcBef>
            </a:pPr>
            <a:r>
              <a:rPr lang="en-US" sz="1800" b="0" i="0" dirty="0">
                <a:solidFill>
                  <a:srgbClr val="000000"/>
                </a:solidFill>
                <a:effectLst/>
                <a:latin typeface="calibri" panose="020F0502020204030204" pitchFamily="34" charset="0"/>
              </a:rPr>
              <a:t>Recommended performance characteristics are developed along with other recommendations related to IBR performance, analysis, and modeling. </a:t>
            </a:r>
          </a:p>
          <a:p>
            <a:r>
              <a:rPr lang="en-US" sz="1800" b="0" i="0" dirty="0">
                <a:solidFill>
                  <a:srgbClr val="000000"/>
                </a:solidFill>
                <a:effectLst/>
                <a:latin typeface="calibri" panose="020F0502020204030204" pitchFamily="34" charset="0"/>
              </a:rPr>
              <a:t>The technical materials are intended to support the utility industry, Generator Owners with IBRs, and equipment manufacturers by clearly articulating recommended performance characteristics, ensuring reliability through detailed system studies, and ensuring dynamic modeling capability and practices that support BPS reliability.</a:t>
            </a:r>
            <a:endParaRPr lang="en-US" sz="1800" dirty="0"/>
          </a:p>
        </p:txBody>
      </p:sp>
      <p:sp>
        <p:nvSpPr>
          <p:cNvPr id="3" name="Title 2">
            <a:extLst>
              <a:ext uri="{FF2B5EF4-FFF2-40B4-BE49-F238E27FC236}">
                <a16:creationId xmlns:a16="http://schemas.microsoft.com/office/drawing/2014/main" id="{BCD49360-C754-4540-9691-5AB8070EDF15}"/>
              </a:ext>
            </a:extLst>
          </p:cNvPr>
          <p:cNvSpPr>
            <a:spLocks noGrp="1"/>
          </p:cNvSpPr>
          <p:nvPr>
            <p:ph type="title"/>
          </p:nvPr>
        </p:nvSpPr>
        <p:spPr/>
        <p:txBody>
          <a:bodyPr/>
          <a:lstStyle/>
          <a:p>
            <a:r>
              <a:rPr lang="en-US" dirty="0"/>
              <a:t>Background: Inverter-Based Resource Performance Subcommittee</a:t>
            </a:r>
          </a:p>
        </p:txBody>
      </p:sp>
    </p:spTree>
    <p:extLst>
      <p:ext uri="{BB962C8B-B14F-4D97-AF65-F5344CB8AC3E}">
        <p14:creationId xmlns:p14="http://schemas.microsoft.com/office/powerpoint/2010/main" val="2283239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1E3BC5-4FD0-421D-BAFD-96C7ADABF730}"/>
              </a:ext>
            </a:extLst>
          </p:cNvPr>
          <p:cNvSpPr>
            <a:spLocks noGrp="1"/>
          </p:cNvSpPr>
          <p:nvPr>
            <p:ph type="title"/>
          </p:nvPr>
        </p:nvSpPr>
        <p:spPr/>
        <p:txBody>
          <a:bodyPr/>
          <a:lstStyle/>
          <a:p>
            <a:r>
              <a:rPr lang="en-US" dirty="0"/>
              <a:t>IRPTF, IRPWG Select Prior Work</a:t>
            </a:r>
          </a:p>
        </p:txBody>
      </p:sp>
      <p:pic>
        <p:nvPicPr>
          <p:cNvPr id="7" name="Picture 6">
            <a:hlinkClick r:id="rId2"/>
            <a:extLst>
              <a:ext uri="{FF2B5EF4-FFF2-40B4-BE49-F238E27FC236}">
                <a16:creationId xmlns:a16="http://schemas.microsoft.com/office/drawing/2014/main" id="{00F5C5A0-7ECE-40D8-B32F-7FA8A3409788}"/>
              </a:ext>
            </a:extLst>
          </p:cNvPr>
          <p:cNvPicPr>
            <a:picLocks noChangeAspect="1"/>
          </p:cNvPicPr>
          <p:nvPr/>
        </p:nvPicPr>
        <p:blipFill>
          <a:blip r:embed="rId3"/>
          <a:stretch>
            <a:fillRect/>
          </a:stretch>
        </p:blipFill>
        <p:spPr>
          <a:xfrm>
            <a:off x="3181435" y="1084881"/>
            <a:ext cx="2547453" cy="332639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1" name="Picture 10">
            <a:hlinkClick r:id="rId4"/>
            <a:extLst>
              <a:ext uri="{FF2B5EF4-FFF2-40B4-BE49-F238E27FC236}">
                <a16:creationId xmlns:a16="http://schemas.microsoft.com/office/drawing/2014/main" id="{AF968793-C865-43EE-840A-3A5C1026DC78}"/>
              </a:ext>
            </a:extLst>
          </p:cNvPr>
          <p:cNvPicPr>
            <a:picLocks noChangeAspect="1"/>
          </p:cNvPicPr>
          <p:nvPr/>
        </p:nvPicPr>
        <p:blipFill>
          <a:blip r:embed="rId5"/>
          <a:stretch>
            <a:fillRect/>
          </a:stretch>
        </p:blipFill>
        <p:spPr>
          <a:xfrm>
            <a:off x="311662" y="1066800"/>
            <a:ext cx="2576190" cy="332639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9" name="Picture 8">
            <a:hlinkClick r:id="rId6"/>
            <a:extLst>
              <a:ext uri="{FF2B5EF4-FFF2-40B4-BE49-F238E27FC236}">
                <a16:creationId xmlns:a16="http://schemas.microsoft.com/office/drawing/2014/main" id="{DD74C1E1-3E43-401A-AC95-2DC3562B841B}"/>
              </a:ext>
            </a:extLst>
          </p:cNvPr>
          <p:cNvPicPr>
            <a:picLocks noChangeAspect="1"/>
          </p:cNvPicPr>
          <p:nvPr/>
        </p:nvPicPr>
        <p:blipFill rotWithShape="1">
          <a:blip r:embed="rId7"/>
          <a:srcRect/>
          <a:stretch/>
        </p:blipFill>
        <p:spPr>
          <a:xfrm>
            <a:off x="5868046" y="914400"/>
            <a:ext cx="2554827" cy="332639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a:hlinkClick r:id="rId8"/>
            <a:extLst>
              <a:ext uri="{FF2B5EF4-FFF2-40B4-BE49-F238E27FC236}">
                <a16:creationId xmlns:a16="http://schemas.microsoft.com/office/drawing/2014/main" id="{FF48CB38-BECD-4872-8A04-1413A2FDECAD}"/>
              </a:ext>
            </a:extLst>
          </p:cNvPr>
          <p:cNvPicPr>
            <a:picLocks noChangeAspect="1"/>
          </p:cNvPicPr>
          <p:nvPr/>
        </p:nvPicPr>
        <p:blipFill rotWithShape="1">
          <a:blip r:embed="rId9"/>
          <a:srcRect t="2239"/>
          <a:stretch/>
        </p:blipFill>
        <p:spPr>
          <a:xfrm>
            <a:off x="1467002" y="3200400"/>
            <a:ext cx="2600215" cy="3326392"/>
          </a:xfrm>
          <a:prstGeom prst="rect">
            <a:avLst/>
          </a:prstGeom>
          <a:ln w="9525">
            <a:solidFill>
              <a:schemeClr val="tx1">
                <a:lumMod val="50000"/>
                <a:lumOff val="50000"/>
              </a:schemeClr>
            </a:solidFill>
          </a:ln>
          <a:effectLst>
            <a:outerShdw blurRad="50800" dist="38100" dir="2700000" algn="tl" rotWithShape="0">
              <a:prstClr val="black">
                <a:alpha val="40000"/>
              </a:prstClr>
            </a:outerShdw>
          </a:effectLst>
        </p:spPr>
      </p:pic>
      <p:pic>
        <p:nvPicPr>
          <p:cNvPr id="2" name="Picture 1">
            <a:hlinkClick r:id="rId10"/>
            <a:extLst>
              <a:ext uri="{FF2B5EF4-FFF2-40B4-BE49-F238E27FC236}">
                <a16:creationId xmlns:a16="http://schemas.microsoft.com/office/drawing/2014/main" id="{46464352-515A-40A0-BD06-6A1463AAE97B}"/>
              </a:ext>
            </a:extLst>
          </p:cNvPr>
          <p:cNvPicPr>
            <a:picLocks noChangeAspect="1"/>
          </p:cNvPicPr>
          <p:nvPr/>
        </p:nvPicPr>
        <p:blipFill>
          <a:blip r:embed="rId11"/>
          <a:stretch>
            <a:fillRect/>
          </a:stretch>
        </p:blipFill>
        <p:spPr>
          <a:xfrm>
            <a:off x="4953000" y="3200400"/>
            <a:ext cx="2611173" cy="3353514"/>
          </a:xfrm>
          <a:prstGeom prst="rect">
            <a:avLst/>
          </a:prstGeom>
          <a:noFill/>
          <a:ln w="22225">
            <a:solidFill>
              <a:srgbClr val="C00000"/>
            </a:solidFill>
          </a:ln>
          <a:effectLst>
            <a:outerShdw blurRad="50800" dist="38100" dir="2700000" algn="tl" rotWithShape="0">
              <a:prstClr val="black">
                <a:alpha val="40000"/>
              </a:prstClr>
            </a:outerShdw>
          </a:effectLst>
        </p:spPr>
      </p:pic>
      <p:sp>
        <p:nvSpPr>
          <p:cNvPr id="8" name="Right Arrow 1">
            <a:extLst>
              <a:ext uri="{FF2B5EF4-FFF2-40B4-BE49-F238E27FC236}">
                <a16:creationId xmlns:a16="http://schemas.microsoft.com/office/drawing/2014/main" id="{B80E1202-D68E-41EA-BD03-B4B670E217B8}"/>
              </a:ext>
            </a:extLst>
          </p:cNvPr>
          <p:cNvSpPr/>
          <p:nvPr/>
        </p:nvSpPr>
        <p:spPr bwMode="auto">
          <a:xfrm>
            <a:off x="4177572" y="4688117"/>
            <a:ext cx="665073" cy="49348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1621861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62E819C6-53A2-4639-87C8-481DDA48FEBB}"/>
              </a:ext>
            </a:extLst>
          </p:cNvPr>
          <p:cNvPicPr>
            <a:picLocks noChangeAspect="1"/>
          </p:cNvPicPr>
          <p:nvPr/>
        </p:nvPicPr>
        <p:blipFill>
          <a:blip r:embed="rId3"/>
          <a:stretch>
            <a:fillRect/>
          </a:stretch>
        </p:blipFill>
        <p:spPr>
          <a:xfrm>
            <a:off x="5278336" y="1143000"/>
            <a:ext cx="3728054" cy="4832092"/>
          </a:xfrm>
          <a:prstGeom prst="rect">
            <a:avLst/>
          </a:prstGeom>
        </p:spPr>
      </p:pic>
      <p:sp>
        <p:nvSpPr>
          <p:cNvPr id="3" name="Title 2"/>
          <p:cNvSpPr>
            <a:spLocks noGrp="1"/>
          </p:cNvSpPr>
          <p:nvPr>
            <p:ph type="title"/>
          </p:nvPr>
        </p:nvSpPr>
        <p:spPr/>
        <p:txBody>
          <a:bodyPr/>
          <a:lstStyle/>
          <a:p>
            <a:r>
              <a:rPr lang="en-US" dirty="0"/>
              <a:t>Guidelines and Reports on Inverter-Based Resource Performance</a:t>
            </a:r>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00800" y="3733800"/>
            <a:ext cx="2410031" cy="1362346"/>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0" name="Picture 9" descr="C:\Users\quintr\AppData\Local\Microsoft\Windows\INetCache\Content.Outlook\9FWSSFUD\AC coupled flowchart.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42363" y="5148754"/>
            <a:ext cx="1968215" cy="1291985"/>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pic>
        <p:nvPicPr>
          <p:cNvPr id="11" name="Picture 10" descr="C:\Users\quintr\AppData\Local\Microsoft\Windows\INetCache\Content.Outlook\9FWSSFUD\DC coupled flowchart.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4966816" y="5148754"/>
            <a:ext cx="2119784" cy="1291985"/>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
        <p:nvSpPr>
          <p:cNvPr id="4" name="TextBox 3"/>
          <p:cNvSpPr txBox="1"/>
          <p:nvPr/>
        </p:nvSpPr>
        <p:spPr>
          <a:xfrm>
            <a:off x="152400" y="1143000"/>
            <a:ext cx="4724400" cy="4832092"/>
          </a:xfrm>
          <a:prstGeom prst="rect">
            <a:avLst/>
          </a:prstGeom>
          <a:noFill/>
        </p:spPr>
        <p:txBody>
          <a:bodyPr wrap="square" rtlCol="0">
            <a:spAutoFit/>
          </a:bodyPr>
          <a:lstStyle/>
          <a:p>
            <a:pPr marL="285750" indent="-285750">
              <a:buFont typeface="Arial" panose="020B0604020202020204" pitchFamily="34" charset="0"/>
              <a:buChar char="•"/>
            </a:pPr>
            <a:r>
              <a:rPr lang="en-US" sz="1800" i="0" dirty="0">
                <a:latin typeface="+mn-lt"/>
              </a:rPr>
              <a:t>Interconnection queues are seeing a rapid influx of requests for BESSs and hybrid power plants.</a:t>
            </a:r>
          </a:p>
          <a:p>
            <a:pPr marL="285750" indent="-285750">
              <a:buFont typeface="Arial" panose="020B0604020202020204" pitchFamily="34" charset="0"/>
              <a:buChar char="•"/>
            </a:pPr>
            <a:endParaRPr lang="en-US" sz="500" i="0" dirty="0">
              <a:latin typeface="+mn-lt"/>
            </a:endParaRPr>
          </a:p>
          <a:p>
            <a:pPr marL="285750" indent="-285750">
              <a:buFont typeface="Arial" panose="020B0604020202020204" pitchFamily="34" charset="0"/>
              <a:buChar char="•"/>
            </a:pPr>
            <a:r>
              <a:rPr lang="en-US" sz="1800" i="0" dirty="0">
                <a:latin typeface="+mn-lt"/>
              </a:rPr>
              <a:t>IRPTF previously published a Reliability Guideline on recommended performance for BPS-connected inverter-based resources. </a:t>
            </a:r>
          </a:p>
          <a:p>
            <a:pPr marL="285750" indent="-285750">
              <a:buFont typeface="Arial" panose="020B0604020202020204" pitchFamily="34" charset="0"/>
              <a:buChar char="•"/>
            </a:pPr>
            <a:endParaRPr lang="en-US" sz="500" i="0" dirty="0">
              <a:latin typeface="+mn-lt"/>
            </a:endParaRPr>
          </a:p>
          <a:p>
            <a:pPr marL="285750" indent="-285750">
              <a:buFont typeface="Arial" panose="020B0604020202020204" pitchFamily="34" charset="0"/>
              <a:buChar char="•"/>
            </a:pPr>
            <a:r>
              <a:rPr lang="en-US" sz="1800" i="0" dirty="0">
                <a:latin typeface="+mn-lt"/>
              </a:rPr>
              <a:t>Certain nuances to the operation of BESS warrant additional guidance. </a:t>
            </a:r>
          </a:p>
          <a:p>
            <a:pPr marL="285750" indent="-285750">
              <a:buFont typeface="Arial" panose="020B0604020202020204" pitchFamily="34" charset="0"/>
              <a:buChar char="•"/>
            </a:pPr>
            <a:endParaRPr lang="en-US" sz="500" i="0" dirty="0">
              <a:latin typeface="+mn-lt"/>
            </a:endParaRPr>
          </a:p>
          <a:p>
            <a:pPr marL="285750" indent="-285750">
              <a:buFont typeface="Arial" panose="020B0604020202020204" pitchFamily="34" charset="0"/>
              <a:buChar char="•"/>
            </a:pPr>
            <a:r>
              <a:rPr lang="en-US" sz="1800" i="0" dirty="0">
                <a:latin typeface="+mn-lt"/>
              </a:rPr>
              <a:t>Different types of hybrid configurations (ac-coupled versus dc-coupled) and unique complexities of hybrid plants that need additional guidance as well. </a:t>
            </a:r>
          </a:p>
          <a:p>
            <a:pPr marL="285750" indent="-285750">
              <a:buFont typeface="Arial" panose="020B0604020202020204" pitchFamily="34" charset="0"/>
              <a:buChar char="•"/>
            </a:pPr>
            <a:endParaRPr lang="en-US" sz="500" i="0" dirty="0">
              <a:latin typeface="+mn-lt"/>
            </a:endParaRPr>
          </a:p>
          <a:p>
            <a:pPr marL="285750" indent="-285750">
              <a:buFont typeface="Arial" panose="020B0604020202020204" pitchFamily="34" charset="0"/>
              <a:buChar char="•"/>
            </a:pPr>
            <a:r>
              <a:rPr lang="en-US" sz="1800" i="0" dirty="0">
                <a:latin typeface="+mn-lt"/>
              </a:rPr>
              <a:t>The</a:t>
            </a:r>
            <a:r>
              <a:rPr lang="en-US" sz="1800" i="0" dirty="0">
                <a:latin typeface="+mn-lt"/>
                <a:hlinkClick r:id="rId2"/>
              </a:rPr>
              <a:t> guideline </a:t>
            </a:r>
            <a:r>
              <a:rPr lang="en-US" sz="1800" i="0" dirty="0">
                <a:latin typeface="+mn-lt"/>
              </a:rPr>
              <a:t>also provides recommendations for interconnection requirements and study processes for BESSs and hybrid power plants</a:t>
            </a:r>
            <a:r>
              <a:rPr lang="en-US" sz="1800" dirty="0"/>
              <a:t>.</a:t>
            </a:r>
            <a:endParaRPr lang="en-US" sz="1800" i="0" dirty="0">
              <a:latin typeface="+mn-lt"/>
            </a:endParaRPr>
          </a:p>
        </p:txBody>
      </p:sp>
    </p:spTree>
    <p:extLst>
      <p:ext uri="{BB962C8B-B14F-4D97-AF65-F5344CB8AC3E}">
        <p14:creationId xmlns:p14="http://schemas.microsoft.com/office/powerpoint/2010/main" val="3823630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Utilizing the Excess Capability of IBRs for Frequency Support</a:t>
            </a:r>
          </a:p>
        </p:txBody>
      </p:sp>
      <p:sp>
        <p:nvSpPr>
          <p:cNvPr id="5" name="TextBox 4"/>
          <p:cNvSpPr txBox="1"/>
          <p:nvPr/>
        </p:nvSpPr>
        <p:spPr>
          <a:xfrm>
            <a:off x="304800" y="1193527"/>
            <a:ext cx="4343400" cy="5032147"/>
          </a:xfrm>
          <a:prstGeom prst="rect">
            <a:avLst/>
          </a:prstGeom>
          <a:noFill/>
        </p:spPr>
        <p:txBody>
          <a:bodyPr wrap="square" rtlCol="0">
            <a:spAutoFit/>
          </a:bodyPr>
          <a:lstStyle/>
          <a:p>
            <a:r>
              <a:rPr lang="en-US" sz="1800" i="0" dirty="0">
                <a:latin typeface="+mn-lt"/>
              </a:rPr>
              <a:t>The </a:t>
            </a:r>
            <a:r>
              <a:rPr lang="en-US" sz="1800" i="0" dirty="0">
                <a:latin typeface="+mn-lt"/>
                <a:hlinkClick r:id="rId2"/>
              </a:rPr>
              <a:t>paper</a:t>
            </a:r>
            <a:r>
              <a:rPr lang="en-US" sz="1800" i="0" dirty="0">
                <a:latin typeface="+mn-lt"/>
              </a:rPr>
              <a:t> covers:</a:t>
            </a:r>
          </a:p>
          <a:p>
            <a:endParaRPr lang="en-US" sz="500" i="0" dirty="0">
              <a:latin typeface="+mn-lt"/>
            </a:endParaRPr>
          </a:p>
          <a:p>
            <a:pPr marL="285750" indent="-285750" algn="just">
              <a:buFont typeface="Arial" panose="020B0604020202020204" pitchFamily="34" charset="0"/>
              <a:buChar char="•"/>
            </a:pPr>
            <a:r>
              <a:rPr lang="en-US" sz="1800" i="0" dirty="0">
                <a:latin typeface="+mn-lt"/>
              </a:rPr>
              <a:t>IBRs, especially hybrid resources,  are often overbuilt with more MW capacity behind POI than in their signed IA</a:t>
            </a:r>
          </a:p>
          <a:p>
            <a:pPr marL="285750" indent="-285750" algn="just">
              <a:buFont typeface="Arial" panose="020B0604020202020204" pitchFamily="34" charset="0"/>
              <a:buChar char="•"/>
            </a:pPr>
            <a:r>
              <a:rPr lang="en-US" sz="1800" i="0" dirty="0">
                <a:latin typeface="+mn-lt"/>
              </a:rPr>
              <a:t>This extra capacity, if permitted, can be used for frequency support</a:t>
            </a:r>
          </a:p>
          <a:p>
            <a:r>
              <a:rPr lang="en-US" sz="1800" i="0" dirty="0">
                <a:latin typeface="+mn-lt"/>
              </a:rPr>
              <a:t>The paper proposes:</a:t>
            </a:r>
          </a:p>
          <a:p>
            <a:pPr marL="285750" indent="-285750">
              <a:buFont typeface="Arial" panose="020B0604020202020204" pitchFamily="34" charset="0"/>
              <a:buChar char="•"/>
            </a:pPr>
            <a:r>
              <a:rPr lang="en-US" sz="1800" i="0" dirty="0">
                <a:latin typeface="+mn-lt"/>
              </a:rPr>
              <a:t>Establishing short-term interconnection limit in interconnection agreements of IBRs &gt; continuous interconnection limit</a:t>
            </a:r>
          </a:p>
          <a:p>
            <a:pPr marL="285750" indent="-285750">
              <a:buFont typeface="Arial" panose="020B0604020202020204" pitchFamily="34" charset="0"/>
              <a:buChar char="•"/>
            </a:pPr>
            <a:r>
              <a:rPr lang="en-US" sz="1800" i="0" dirty="0">
                <a:latin typeface="+mn-lt"/>
              </a:rPr>
              <a:t>Establishing time to go back to continuous limit after a frequency event.</a:t>
            </a:r>
          </a:p>
          <a:p>
            <a:pPr algn="just">
              <a:spcBef>
                <a:spcPts val="600"/>
              </a:spcBef>
            </a:pPr>
            <a:r>
              <a:rPr lang="en-US" sz="1800" i="0" dirty="0">
                <a:latin typeface="+mn-lt"/>
              </a:rPr>
              <a:t>This will afford additional PFR and FFR during underfrequency events and thus enhance system reliability.</a:t>
            </a:r>
          </a:p>
          <a:p>
            <a:pPr algn="just">
              <a:spcBef>
                <a:spcPts val="600"/>
              </a:spcBef>
            </a:pPr>
            <a:r>
              <a:rPr lang="en-US" sz="1800" i="0" dirty="0">
                <a:latin typeface="+mn-lt"/>
              </a:rPr>
              <a:t>Industry </a:t>
            </a:r>
            <a:r>
              <a:rPr lang="en-US" sz="1800" i="0" dirty="0">
                <a:latin typeface="+mn-lt"/>
                <a:hlinkClick r:id="rId3"/>
              </a:rPr>
              <a:t>webinar</a:t>
            </a:r>
            <a:r>
              <a:rPr lang="en-US" sz="1800" i="0" dirty="0">
                <a:latin typeface="+mn-lt"/>
              </a:rPr>
              <a:t> will be held on April 19th 12-2pm CT</a:t>
            </a:r>
          </a:p>
        </p:txBody>
      </p:sp>
      <p:pic>
        <p:nvPicPr>
          <p:cNvPr id="4" name="Picture 3">
            <a:extLst>
              <a:ext uri="{FF2B5EF4-FFF2-40B4-BE49-F238E27FC236}">
                <a16:creationId xmlns:a16="http://schemas.microsoft.com/office/drawing/2014/main" id="{51DDAA70-66F3-4195-8B80-7F44DC86F464}"/>
              </a:ext>
            </a:extLst>
          </p:cNvPr>
          <p:cNvPicPr>
            <a:picLocks noChangeAspect="1"/>
          </p:cNvPicPr>
          <p:nvPr/>
        </p:nvPicPr>
        <p:blipFill rotWithShape="1">
          <a:blip r:embed="rId4"/>
          <a:srcRect t="1515"/>
          <a:stretch/>
        </p:blipFill>
        <p:spPr>
          <a:xfrm>
            <a:off x="5022682" y="1371600"/>
            <a:ext cx="3892718" cy="4953000"/>
          </a:xfrm>
          <a:prstGeom prst="rect">
            <a:avLst/>
          </a:prstGeom>
          <a:noFill/>
          <a:ln>
            <a:solidFill>
              <a:schemeClr val="tx1">
                <a:lumMod val="50000"/>
                <a:lumOff val="50000"/>
              </a:schemeClr>
            </a:solidFill>
          </a:ln>
        </p:spPr>
      </p:pic>
    </p:spTree>
    <p:extLst>
      <p:ext uri="{BB962C8B-B14F-4D97-AF65-F5344CB8AC3E}">
        <p14:creationId xmlns:p14="http://schemas.microsoft.com/office/powerpoint/2010/main" val="1269246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Grid Forming Technology</a:t>
            </a:r>
          </a:p>
        </p:txBody>
      </p:sp>
      <p:sp>
        <p:nvSpPr>
          <p:cNvPr id="2" name="Rectangle 1"/>
          <p:cNvSpPr/>
          <p:nvPr/>
        </p:nvSpPr>
        <p:spPr>
          <a:xfrm>
            <a:off x="304800" y="1219200"/>
            <a:ext cx="4572000" cy="2939266"/>
          </a:xfrm>
          <a:prstGeom prst="rect">
            <a:avLst/>
          </a:prstGeom>
        </p:spPr>
        <p:txBody>
          <a:bodyPr>
            <a:spAutoFit/>
          </a:bodyPr>
          <a:lstStyle/>
          <a:p>
            <a:r>
              <a:rPr lang="en-US" sz="1800" i="0" dirty="0">
                <a:latin typeface="Calibri" panose="020F0502020204030204" pitchFamily="34" charset="0"/>
                <a:ea typeface="Calibri" panose="020F0502020204030204" pitchFamily="34" charset="0"/>
                <a:cs typeface="Times New Roman" panose="02020603050405020304" pitchFamily="18" charset="0"/>
              </a:rPr>
              <a:t>The </a:t>
            </a:r>
            <a:r>
              <a:rPr lang="en-US" sz="1800" i="0" dirty="0">
                <a:latin typeface="Calibri" panose="020F0502020204030204" pitchFamily="34" charset="0"/>
                <a:ea typeface="Calibri" panose="020F0502020204030204" pitchFamily="34" charset="0"/>
                <a:cs typeface="Times New Roman" panose="02020603050405020304" pitchFamily="18" charset="0"/>
                <a:hlinkClick r:id="rId2"/>
              </a:rPr>
              <a:t>white paper </a:t>
            </a:r>
            <a:r>
              <a:rPr lang="en-US" sz="1800" i="0" dirty="0">
                <a:latin typeface="Calibri" panose="020F0502020204030204" pitchFamily="34" charset="0"/>
                <a:ea typeface="Calibri" panose="020F0502020204030204" pitchFamily="34" charset="0"/>
                <a:cs typeface="Times New Roman" panose="02020603050405020304" pitchFamily="18" charset="0"/>
              </a:rPr>
              <a:t>outlines</a:t>
            </a:r>
          </a:p>
          <a:p>
            <a:pPr marL="285750" indent="-285750">
              <a:spcBef>
                <a:spcPts val="600"/>
              </a:spcBef>
              <a:buFont typeface="Arial" panose="020B0604020202020204" pitchFamily="34" charset="0"/>
              <a:buChar char="•"/>
            </a:pPr>
            <a:r>
              <a:rPr lang="en-US" sz="1800" i="0" dirty="0">
                <a:latin typeface="Calibri" panose="020F0502020204030204" pitchFamily="34" charset="0"/>
                <a:ea typeface="Calibri" panose="020F0502020204030204" pitchFamily="34" charset="0"/>
                <a:cs typeface="Times New Roman" panose="02020603050405020304" pitchFamily="18" charset="0"/>
              </a:rPr>
              <a:t>Background and the need for grid forming (GFM) technology</a:t>
            </a:r>
          </a:p>
          <a:p>
            <a:pPr marL="285750" indent="-285750">
              <a:buFont typeface="Arial" panose="020B0604020202020204" pitchFamily="34" charset="0"/>
              <a:buChar char="•"/>
            </a:pPr>
            <a:r>
              <a:rPr lang="en-US" sz="1800" i="0" dirty="0">
                <a:latin typeface="Calibri" panose="020F0502020204030204" pitchFamily="34" charset="0"/>
                <a:ea typeface="Calibri" panose="020F0502020204030204" pitchFamily="34" charset="0"/>
                <a:cs typeface="Times New Roman" panose="02020603050405020304" pitchFamily="18" charset="0"/>
              </a:rPr>
              <a:t>Definition of grid-forming inverter</a:t>
            </a:r>
          </a:p>
          <a:p>
            <a:pPr marL="285750" indent="-285750">
              <a:buFont typeface="Arial" panose="020B0604020202020204" pitchFamily="34" charset="0"/>
              <a:buChar char="•"/>
            </a:pPr>
            <a:r>
              <a:rPr lang="en-US" sz="1800" i="0" dirty="0">
                <a:latin typeface="Calibri" panose="020F0502020204030204" pitchFamily="34" charset="0"/>
                <a:ea typeface="Calibri" panose="020F0502020204030204" pitchFamily="34" charset="0"/>
                <a:cs typeface="Times New Roman" panose="02020603050405020304" pitchFamily="18" charset="0"/>
              </a:rPr>
              <a:t>Types of GFM control </a:t>
            </a:r>
          </a:p>
          <a:p>
            <a:pPr marL="285750" indent="-285750">
              <a:buFont typeface="Arial" panose="020B0604020202020204" pitchFamily="34" charset="0"/>
              <a:buChar char="•"/>
            </a:pPr>
            <a:r>
              <a:rPr lang="en-US" sz="1800" i="0" dirty="0">
                <a:latin typeface="Calibri" panose="020F0502020204030204" pitchFamily="34" charset="0"/>
                <a:ea typeface="Calibri" panose="020F0502020204030204" pitchFamily="34" charset="0"/>
                <a:cs typeface="Times New Roman" panose="02020603050405020304" pitchFamily="18" charset="0"/>
              </a:rPr>
              <a:t>Pilots around the world</a:t>
            </a:r>
          </a:p>
          <a:p>
            <a:pPr marL="285750" indent="-285750">
              <a:buFont typeface="Arial" panose="020B0604020202020204" pitchFamily="34" charset="0"/>
              <a:buChar char="•"/>
            </a:pPr>
            <a:r>
              <a:rPr lang="en-US" sz="1800" i="0" dirty="0">
                <a:latin typeface="Calibri" panose="020F0502020204030204" pitchFamily="34" charset="0"/>
                <a:ea typeface="Calibri" panose="020F0502020204030204" pitchFamily="34" charset="0"/>
                <a:cs typeface="Times New Roman" panose="02020603050405020304" pitchFamily="18" charset="0"/>
              </a:rPr>
              <a:t>Capability, performance and limitations</a:t>
            </a:r>
          </a:p>
          <a:p>
            <a:pPr marL="285750" indent="-285750">
              <a:buFont typeface="Arial" panose="020B0604020202020204" pitchFamily="34" charset="0"/>
              <a:buChar char="•"/>
            </a:pPr>
            <a:r>
              <a:rPr lang="en-US" sz="1800" i="0" dirty="0">
                <a:latin typeface="Calibri" panose="020F0502020204030204" pitchFamily="34" charset="0"/>
                <a:ea typeface="Calibri" panose="020F0502020204030204" pitchFamily="34" charset="0"/>
                <a:cs typeface="Times New Roman" panose="02020603050405020304" pitchFamily="18" charset="0"/>
              </a:rPr>
              <a:t>Considerations for interconnection requirements</a:t>
            </a:r>
          </a:p>
          <a:p>
            <a:pPr marL="285750" indent="-285750">
              <a:buFont typeface="Arial" panose="020B0604020202020204" pitchFamily="34" charset="0"/>
              <a:buChar char="•"/>
            </a:pPr>
            <a:r>
              <a:rPr lang="en-US" sz="1800" i="0" dirty="0">
                <a:latin typeface="Calibri" panose="020F0502020204030204" pitchFamily="34" charset="0"/>
                <a:ea typeface="Calibri" panose="020F0502020204030204" pitchFamily="34" charset="0"/>
                <a:cs typeface="Times New Roman" panose="02020603050405020304" pitchFamily="18" charset="0"/>
              </a:rPr>
              <a:t>Considerations for modeling and studies</a:t>
            </a:r>
          </a:p>
        </p:txBody>
      </p:sp>
      <p:pic>
        <p:nvPicPr>
          <p:cNvPr id="5" name="Picture 4">
            <a:extLst>
              <a:ext uri="{FF2B5EF4-FFF2-40B4-BE49-F238E27FC236}">
                <a16:creationId xmlns:a16="http://schemas.microsoft.com/office/drawing/2014/main" id="{2327A193-823C-46D5-8AC8-350265D36A1A}"/>
              </a:ext>
            </a:extLst>
          </p:cNvPr>
          <p:cNvPicPr>
            <a:picLocks noChangeAspect="1"/>
          </p:cNvPicPr>
          <p:nvPr/>
        </p:nvPicPr>
        <p:blipFill rotWithShape="1">
          <a:blip r:embed="rId3"/>
          <a:srcRect t="1587"/>
          <a:stretch/>
        </p:blipFill>
        <p:spPr>
          <a:xfrm>
            <a:off x="5257800" y="1371600"/>
            <a:ext cx="3754971" cy="4724400"/>
          </a:xfrm>
          <a:prstGeom prst="rect">
            <a:avLst/>
          </a:prstGeom>
          <a:ln>
            <a:solidFill>
              <a:schemeClr val="tx1">
                <a:lumMod val="50000"/>
                <a:lumOff val="50000"/>
              </a:schemeClr>
            </a:solidFill>
          </a:ln>
        </p:spPr>
      </p:pic>
      <p:pic>
        <p:nvPicPr>
          <p:cNvPr id="8" name="Picture 7">
            <a:extLst>
              <a:ext uri="{FF2B5EF4-FFF2-40B4-BE49-F238E27FC236}">
                <a16:creationId xmlns:a16="http://schemas.microsoft.com/office/drawing/2014/main" id="{39425B56-1A23-46FB-98D2-0CDA4119DF08}"/>
              </a:ext>
            </a:extLst>
          </p:cNvPr>
          <p:cNvPicPr>
            <a:picLocks noChangeAspect="1"/>
          </p:cNvPicPr>
          <p:nvPr/>
        </p:nvPicPr>
        <p:blipFill>
          <a:blip r:embed="rId4"/>
          <a:stretch>
            <a:fillRect/>
          </a:stretch>
        </p:blipFill>
        <p:spPr>
          <a:xfrm>
            <a:off x="609600" y="4158466"/>
            <a:ext cx="1828800" cy="2348753"/>
          </a:xfrm>
          <a:prstGeom prst="rect">
            <a:avLst/>
          </a:prstGeom>
          <a:noFill/>
          <a:ln>
            <a:solidFill>
              <a:schemeClr val="tx1">
                <a:lumMod val="50000"/>
                <a:lumOff val="50000"/>
              </a:schemeClr>
            </a:solidFill>
          </a:ln>
        </p:spPr>
      </p:pic>
      <p:sp>
        <p:nvSpPr>
          <p:cNvPr id="9" name="TextBox 8">
            <a:extLst>
              <a:ext uri="{FF2B5EF4-FFF2-40B4-BE49-F238E27FC236}">
                <a16:creationId xmlns:a16="http://schemas.microsoft.com/office/drawing/2014/main" id="{23216B6F-6084-43C9-9265-60F7D6332FE4}"/>
              </a:ext>
            </a:extLst>
          </p:cNvPr>
          <p:cNvSpPr txBox="1"/>
          <p:nvPr/>
        </p:nvSpPr>
        <p:spPr>
          <a:xfrm>
            <a:off x="2438400" y="4526584"/>
            <a:ext cx="2590800" cy="1815882"/>
          </a:xfrm>
          <a:prstGeom prst="rect">
            <a:avLst/>
          </a:prstGeom>
          <a:noFill/>
        </p:spPr>
        <p:txBody>
          <a:bodyPr wrap="square" rtlCol="0">
            <a:spAutoFit/>
          </a:bodyPr>
          <a:lstStyle/>
          <a:p>
            <a:r>
              <a:rPr lang="en-US" sz="1600" i="0" dirty="0">
                <a:latin typeface="+mn-lt"/>
              </a:rPr>
              <a:t>On 4/16/2022 ESIG released a </a:t>
            </a:r>
            <a:r>
              <a:rPr lang="en-US" sz="1600" i="0" dirty="0">
                <a:latin typeface="+mn-lt"/>
                <a:hlinkClick r:id="rId5"/>
              </a:rPr>
              <a:t>report and fact sheet on GFM technology in Energy Systems </a:t>
            </a:r>
            <a:r>
              <a:rPr lang="en-US" sz="1600" i="0" dirty="0">
                <a:latin typeface="+mn-lt"/>
              </a:rPr>
              <a:t>Integration. The reports provides deeper dive into technology, capability and progress to date</a:t>
            </a:r>
          </a:p>
        </p:txBody>
      </p:sp>
    </p:spTree>
    <p:extLst>
      <p:ext uri="{BB962C8B-B14F-4D97-AF65-F5344CB8AC3E}">
        <p14:creationId xmlns:p14="http://schemas.microsoft.com/office/powerpoint/2010/main" val="234588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NERC Disturbance Reports and Alerts</a:t>
            </a:r>
          </a:p>
        </p:txBody>
      </p:sp>
      <p:pic>
        <p:nvPicPr>
          <p:cNvPr id="4" name="Picture 3"/>
          <p:cNvPicPr>
            <a:picLocks noChangeAspect="1"/>
          </p:cNvPicPr>
          <p:nvPr/>
        </p:nvPicPr>
        <p:blipFill>
          <a:blip r:embed="rId3"/>
          <a:stretch>
            <a:fillRect/>
          </a:stretch>
        </p:blipFill>
        <p:spPr>
          <a:xfrm>
            <a:off x="5105400" y="1219200"/>
            <a:ext cx="2410680" cy="311910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2615484" y="1222513"/>
            <a:ext cx="2415776" cy="312929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96730" y="1227608"/>
            <a:ext cx="2410681" cy="312420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6"/>
          <a:stretch>
            <a:fillRect/>
          </a:stretch>
        </p:blipFill>
        <p:spPr>
          <a:xfrm>
            <a:off x="1089425" y="3335634"/>
            <a:ext cx="2362200" cy="306380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1" name="Picture 10">
            <a:hlinkClick r:id="rId7"/>
            <a:extLst>
              <a:ext uri="{FF2B5EF4-FFF2-40B4-BE49-F238E27FC236}">
                <a16:creationId xmlns:a16="http://schemas.microsoft.com/office/drawing/2014/main" id="{47C8397B-6520-4C94-AAB4-6F158839F6FF}"/>
              </a:ext>
            </a:extLst>
          </p:cNvPr>
          <p:cNvPicPr>
            <a:picLocks noChangeAspect="1"/>
          </p:cNvPicPr>
          <p:nvPr/>
        </p:nvPicPr>
        <p:blipFill>
          <a:blip r:embed="rId8"/>
          <a:stretch>
            <a:fillRect/>
          </a:stretch>
        </p:blipFill>
        <p:spPr>
          <a:xfrm>
            <a:off x="4418717" y="3334860"/>
            <a:ext cx="2411564" cy="311910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442382DE-66F3-4AAE-9D98-439FBFA4F58A}"/>
              </a:ext>
            </a:extLst>
          </p:cNvPr>
          <p:cNvPicPr>
            <a:picLocks noChangeAspect="1"/>
          </p:cNvPicPr>
          <p:nvPr/>
        </p:nvPicPr>
        <p:blipFill>
          <a:blip r:embed="rId9"/>
          <a:stretch>
            <a:fillRect/>
          </a:stretch>
        </p:blipFill>
        <p:spPr>
          <a:xfrm>
            <a:off x="1302070" y="4933051"/>
            <a:ext cx="2345946" cy="1823871"/>
          </a:xfrm>
          <a:prstGeom prst="rect">
            <a:avLst/>
          </a:prstGeom>
          <a:solidFill>
            <a:schemeClr val="bg1"/>
          </a:solidFill>
        </p:spPr>
      </p:pic>
      <p:pic>
        <p:nvPicPr>
          <p:cNvPr id="15" name="Picture 14">
            <a:extLst>
              <a:ext uri="{FF2B5EF4-FFF2-40B4-BE49-F238E27FC236}">
                <a16:creationId xmlns:a16="http://schemas.microsoft.com/office/drawing/2014/main" id="{74910A44-6124-4294-9606-A745498A54FC}"/>
              </a:ext>
            </a:extLst>
          </p:cNvPr>
          <p:cNvPicPr>
            <a:picLocks noChangeAspect="1"/>
          </p:cNvPicPr>
          <p:nvPr/>
        </p:nvPicPr>
        <p:blipFill>
          <a:blip r:embed="rId10"/>
          <a:stretch>
            <a:fillRect/>
          </a:stretch>
        </p:blipFill>
        <p:spPr>
          <a:xfrm>
            <a:off x="4648200" y="4943578"/>
            <a:ext cx="2321407" cy="1802818"/>
          </a:xfrm>
          <a:prstGeom prst="rect">
            <a:avLst/>
          </a:prstGeom>
          <a:ln>
            <a:solidFill>
              <a:schemeClr val="bg1">
                <a:lumMod val="75000"/>
              </a:schemeClr>
            </a:solidFill>
          </a:ln>
        </p:spPr>
      </p:pic>
    </p:spTree>
    <p:extLst>
      <p:ext uri="{BB962C8B-B14F-4D97-AF65-F5344CB8AC3E}">
        <p14:creationId xmlns:p14="http://schemas.microsoft.com/office/powerpoint/2010/main" val="85845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sz="2000" dirty="0"/>
              <a:t>Reliability Guideline: Recommended Approach to Interconnection Studies for BPS-Connected Inverter-Based Resources</a:t>
            </a:r>
          </a:p>
          <a:p>
            <a:r>
              <a:rPr lang="en-US" sz="2000" dirty="0"/>
              <a:t>Reliability Guideline: Electromagnetic Transient Modelling and Simulations</a:t>
            </a:r>
          </a:p>
          <a:p>
            <a:r>
              <a:rPr lang="en-US" sz="2000" dirty="0"/>
              <a:t>Follow-up from Odessa Disturbance Report (and San Fernando Report): </a:t>
            </a:r>
          </a:p>
          <a:p>
            <a:pPr marL="511175">
              <a:spcBef>
                <a:spcPts val="800"/>
              </a:spcBef>
              <a:buFont typeface="Calibri" panose="020F0502020204030204" pitchFamily="34" charset="0"/>
              <a:buChar char="̶"/>
            </a:pPr>
            <a:r>
              <a:rPr lang="en-US" sz="2000" i="0" dirty="0">
                <a:latin typeface="+mn-lt"/>
              </a:rPr>
              <a:t>Gap Analysis of any IBR-Related Issues Not Addressed by NERC Standards</a:t>
            </a:r>
          </a:p>
          <a:p>
            <a:pPr marL="511175">
              <a:buFont typeface="Calibri" panose="020F0502020204030204" pitchFamily="34" charset="0"/>
              <a:buChar char="̶"/>
            </a:pPr>
            <a:r>
              <a:rPr lang="en-US" sz="2000" dirty="0">
                <a:latin typeface="+mn-lt"/>
              </a:rPr>
              <a:t>SAR: EOP-004-4 Gen Loss Criteria for IBRs</a:t>
            </a:r>
          </a:p>
          <a:p>
            <a:pPr marL="511175">
              <a:buFont typeface="Calibri" panose="020F0502020204030204" pitchFamily="34" charset="0"/>
              <a:buChar char="̶"/>
            </a:pPr>
            <a:r>
              <a:rPr lang="en-US" sz="2000" dirty="0">
                <a:latin typeface="+mn-lt"/>
              </a:rPr>
              <a:t>SAR: Inclusion of EMT Models into MOD, TPL, and FAC Standards</a:t>
            </a:r>
          </a:p>
          <a:p>
            <a:pPr marL="511175">
              <a:buFont typeface="Calibri" panose="020F0502020204030204" pitchFamily="34" charset="0"/>
              <a:buChar char="̶"/>
            </a:pPr>
            <a:r>
              <a:rPr lang="en-US" sz="2000" i="0" dirty="0">
                <a:latin typeface="+mn-lt"/>
              </a:rPr>
              <a:t>SAR: Revisions to PRC-004</a:t>
            </a:r>
          </a:p>
          <a:p>
            <a:pPr marL="511175">
              <a:buFont typeface="Calibri" panose="020F0502020204030204" pitchFamily="34" charset="0"/>
              <a:buChar char="̶"/>
            </a:pPr>
            <a:r>
              <a:rPr lang="en-US" sz="2000" i="0" dirty="0">
                <a:latin typeface="+mn-lt"/>
              </a:rPr>
              <a:t>SAR: Revisions to PRC-024</a:t>
            </a:r>
          </a:p>
          <a:p>
            <a:pPr marL="511175">
              <a:buFont typeface="Calibri" panose="020F0502020204030204" pitchFamily="34" charset="0"/>
              <a:buChar char="̶"/>
            </a:pPr>
            <a:r>
              <a:rPr lang="en-US" sz="2000" i="0" dirty="0">
                <a:latin typeface="+mn-lt"/>
              </a:rPr>
              <a:t>SAR: Model Quality Checks in FAC-002 and MOD-032 Standards</a:t>
            </a:r>
            <a:endParaRPr kumimoji="0" lang="en-US" sz="2000" i="0" u="none" strike="noStrike" cap="none" normalizeH="0" baseline="0" dirty="0">
              <a:ln>
                <a:noFill/>
              </a:ln>
              <a:solidFill>
                <a:schemeClr val="tx1"/>
              </a:solidFill>
              <a:effectLst/>
              <a:latin typeface="+mn-lt"/>
              <a:ea typeface="ＭＳ Ｐゴシック" pitchFamily="84" charset="-128"/>
            </a:endParaRPr>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3" name="Title 2"/>
          <p:cNvSpPr>
            <a:spLocks noGrp="1"/>
          </p:cNvSpPr>
          <p:nvPr>
            <p:ph type="title"/>
          </p:nvPr>
        </p:nvSpPr>
        <p:spPr/>
        <p:txBody>
          <a:bodyPr/>
          <a:lstStyle/>
          <a:p>
            <a:r>
              <a:rPr lang="en-US" dirty="0"/>
              <a:t>Ongoing Activities</a:t>
            </a:r>
          </a:p>
        </p:txBody>
      </p:sp>
    </p:spTree>
    <p:extLst>
      <p:ext uri="{BB962C8B-B14F-4D97-AF65-F5344CB8AC3E}">
        <p14:creationId xmlns:p14="http://schemas.microsoft.com/office/powerpoint/2010/main" val="3936868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9200"/>
            <a:ext cx="5029200" cy="5029200"/>
          </a:xfrm>
          <a:prstGeom prst="rect">
            <a:avLst/>
          </a:prstGeom>
        </p:spPr>
      </p:pic>
      <p:sp>
        <p:nvSpPr>
          <p:cNvPr id="17411" name="Rectangle 4"/>
          <p:cNvSpPr>
            <a:spLocks noChangeArrowheads="1"/>
          </p:cNvSpPr>
          <p:nvPr/>
        </p:nvSpPr>
        <p:spPr bwMode="auto">
          <a:xfrm>
            <a:off x="0" y="29718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dirty="0"/>
          </a:p>
        </p:txBody>
      </p:sp>
      <p:sp>
        <p:nvSpPr>
          <p:cNvPr id="17413" name="Text Box 5"/>
          <p:cNvSpPr txBox="1">
            <a:spLocks noChangeArrowheads="1"/>
          </p:cNvSpPr>
          <p:nvPr/>
        </p:nvSpPr>
        <p:spPr bwMode="auto">
          <a:xfrm>
            <a:off x="-1295400" y="3187700"/>
            <a:ext cx="870585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
        <p:nvSpPr>
          <p:cNvPr id="5" name="Content Placeholder 2"/>
          <p:cNvSpPr txBox="1">
            <a:spLocks/>
          </p:cNvSpPr>
          <p:nvPr/>
        </p:nvSpPr>
        <p:spPr>
          <a:xfrm>
            <a:off x="4724400" y="4393045"/>
            <a:ext cx="4114800" cy="1791179"/>
          </a:xfrm>
          <a:prstGeom prst="rect">
            <a:avLst/>
          </a:prstGeom>
        </p:spPr>
        <p:txBody>
          <a:bodyPr/>
          <a:lstStyle/>
          <a:p>
            <a:pPr marL="4763" lvl="1" indent="-4763" eaLnBrk="1" hangingPunct="1">
              <a:spcBef>
                <a:spcPts val="0"/>
              </a:spcBef>
              <a:buFont typeface="Wingdings" charset="2"/>
              <a:buNone/>
              <a:defRPr/>
            </a:pPr>
            <a:r>
              <a:rPr lang="en-US" sz="1800" b="1" i="0" kern="0" dirty="0">
                <a:solidFill>
                  <a:srgbClr val="19396E"/>
                </a:solidFill>
                <a:latin typeface="+mj-lt"/>
                <a:ea typeface="ＭＳ Ｐゴシック"/>
              </a:rPr>
              <a:t>Julia Matevosyan</a:t>
            </a:r>
            <a:endParaRPr lang="en-US" sz="1800" i="0" kern="0" dirty="0">
              <a:solidFill>
                <a:srgbClr val="19396E"/>
              </a:solidFill>
              <a:latin typeface="+mj-lt"/>
              <a:ea typeface="ＭＳ Ｐゴシック"/>
            </a:endParaRPr>
          </a:p>
          <a:p>
            <a:pPr marL="4763" lvl="1" indent="-4763" eaLnBrk="1" hangingPunct="1">
              <a:spcBef>
                <a:spcPts val="0"/>
              </a:spcBef>
              <a:buFont typeface="Wingdings" charset="2"/>
              <a:buNone/>
              <a:defRPr/>
            </a:pPr>
            <a:r>
              <a:rPr lang="en-US" sz="1600" i="0" kern="0" dirty="0">
                <a:solidFill>
                  <a:srgbClr val="19396E"/>
                </a:solidFill>
                <a:latin typeface="+mj-lt"/>
                <a:ea typeface="ＭＳ Ｐゴシック"/>
              </a:rPr>
              <a:t>Chief Engineer</a:t>
            </a:r>
          </a:p>
          <a:p>
            <a:pPr marL="4763" lvl="1" indent="-4763" eaLnBrk="1" hangingPunct="1">
              <a:spcBef>
                <a:spcPts val="0"/>
              </a:spcBef>
              <a:buFont typeface="Wingdings" charset="2"/>
              <a:buNone/>
              <a:defRPr/>
            </a:pPr>
            <a:r>
              <a:rPr lang="en-US" sz="1600" i="0" kern="0" dirty="0">
                <a:solidFill>
                  <a:srgbClr val="19396E"/>
                </a:solidFill>
                <a:latin typeface="+mj-lt"/>
                <a:ea typeface="ＭＳ Ｐゴシック"/>
                <a:hlinkClick r:id="rId4"/>
              </a:rPr>
              <a:t>ESIG</a:t>
            </a:r>
            <a:endParaRPr lang="en-US" sz="1600" i="0" kern="0" dirty="0">
              <a:solidFill>
                <a:srgbClr val="19396E"/>
              </a:solidFill>
              <a:latin typeface="+mj-lt"/>
              <a:ea typeface="ＭＳ Ｐゴシック"/>
            </a:endParaRPr>
          </a:p>
          <a:p>
            <a:pPr marL="4763" lvl="1" indent="-4763" eaLnBrk="1" hangingPunct="1">
              <a:spcBef>
                <a:spcPts val="0"/>
              </a:spcBef>
              <a:buFont typeface="Wingdings" charset="2"/>
              <a:buNone/>
              <a:defRPr/>
            </a:pPr>
            <a:r>
              <a:rPr lang="en-US" sz="1600" i="0" kern="0" dirty="0" err="1">
                <a:solidFill>
                  <a:srgbClr val="19396E"/>
                </a:solidFill>
                <a:latin typeface="+mj-lt"/>
                <a:ea typeface="ＭＳ Ｐゴシック"/>
                <a:hlinkClick r:id="rId5"/>
              </a:rPr>
              <a:t>julia@esig.energy</a:t>
            </a:r>
            <a:r>
              <a:rPr lang="en-US" sz="1600" i="0" kern="0" dirty="0">
                <a:solidFill>
                  <a:srgbClr val="19396E"/>
                </a:solidFill>
                <a:latin typeface="+mj-lt"/>
                <a:ea typeface="ＭＳ Ｐゴシック"/>
              </a:rPr>
              <a:t> </a:t>
            </a:r>
          </a:p>
        </p:txBody>
      </p:sp>
    </p:spTree>
  </p:cSld>
  <p:clrMapOvr>
    <a:masterClrMapping/>
  </p:clrMapOvr>
  <p:transition/>
</p:sld>
</file>

<file path=ppt/theme/theme1.xml><?xml version="1.0" encoding="utf-8"?>
<a:theme xmlns:a="http://schemas.openxmlformats.org/drawingml/2006/main" name="NERCTheme">
  <a:themeElements>
    <a:clrScheme name="Custom 13">
      <a:dk1>
        <a:srgbClr val="000000"/>
      </a:dk1>
      <a:lt1>
        <a:srgbClr val="FFFFFF"/>
      </a:lt1>
      <a:dk2>
        <a:srgbClr val="000000"/>
      </a:dk2>
      <a:lt2>
        <a:srgbClr val="808080"/>
      </a:lt2>
      <a:accent1>
        <a:srgbClr val="204C81"/>
      </a:accent1>
      <a:accent2>
        <a:srgbClr val="5D85A9"/>
      </a:accent2>
      <a:accent3>
        <a:srgbClr val="FFFFFF"/>
      </a:accent3>
      <a:accent4>
        <a:srgbClr val="AFCDE3"/>
      </a:accent4>
      <a:accent5>
        <a:srgbClr val="D8D8D8"/>
      </a:accent5>
      <a:accent6>
        <a:srgbClr val="000000"/>
      </a:accent6>
      <a:hlink>
        <a:srgbClr val="0000FF"/>
      </a:hlink>
      <a:folHlink>
        <a:srgbClr val="6600CC"/>
      </a:folHlink>
    </a:clrScheme>
    <a:fontScheme name="Custom 1">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RC PowerPoint" id="{F48A66DA-DEED-4C8E-AFCB-BD3D6F91B09F}" vid="{C4BDB77C-316B-4E0A-B04C-8A95D60324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Document_x0020_Name xmlns="a614bff7-06ef-4380-81cc-ebb8f858167d">NERC PowerPoint</Document_x0020_Name>
    <Document_x0020_Category xmlns="a614bff7-06ef-4380-81cc-ebb8f858167d">Template</Document_x0020_Category>
    <Owner xmlns="a614bff7-06ef-4380-81cc-ebb8f858167d">
      <UserInfo>
        <DisplayName>Alex Carlson</DisplayName>
        <AccountId>178</AccountId>
        <AccountType/>
      </UserInfo>
    </Owner>
    <_dlc_DocId xmlns="be72bb46-7b96-43f6-b3d2-cb56bca42853">4MTZNK5M4YKK-1380784637-32</_dlc_DocId>
    <_dlc_DocIdUrl xmlns="be72bb46-7b96-43f6-b3d2-cb56bca42853">
      <Url>http://infohub.internal.nerc.com/_layouts/15/DocIdRedir.aspx?ID=4MTZNK5M4YKK-1380784637-32</Url>
      <Description>4MTZNK5M4YKK-1380784637-32</Description>
    </_dlc_DocIdUrl>
    <Division xmlns="a614bff7-06ef-4380-81cc-ebb8f858167d">NERC</Division>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79E5512AEAC1B43B12780FC5E966037" ma:contentTypeVersion="7" ma:contentTypeDescription="Create a new document." ma:contentTypeScope="" ma:versionID="1022a0f106dfe9fec8f72cb90fb88bad">
  <xsd:schema xmlns:xsd="http://www.w3.org/2001/XMLSchema" xmlns:xs="http://www.w3.org/2001/XMLSchema" xmlns:p="http://schemas.microsoft.com/office/2006/metadata/properties" xmlns:ns2="a614bff7-06ef-4380-81cc-ebb8f858167d" xmlns:ns3="be72bb46-7b96-43f6-b3d2-cb56bca42853" targetNamespace="http://schemas.microsoft.com/office/2006/metadata/properties" ma:root="true" ma:fieldsID="6db8862c3ca21d0cd5681695741dac0e" ns2:_="" ns3:_="">
    <xsd:import namespace="a614bff7-06ef-4380-81cc-ebb8f858167d"/>
    <xsd:import namespace="be72bb46-7b96-43f6-b3d2-cb56bca42853"/>
    <xsd:element name="properties">
      <xsd:complexType>
        <xsd:sequence>
          <xsd:element name="documentManagement">
            <xsd:complexType>
              <xsd:all>
                <xsd:element ref="ns2:Document_x0020_Category"/>
                <xsd:element ref="ns2:Document_x0020_Name" minOccurs="0"/>
                <xsd:element ref="ns2:Owner" minOccurs="0"/>
                <xsd:element ref="ns3:_dlc_DocId" minOccurs="0"/>
                <xsd:element ref="ns3:_dlc_DocIdUrl" minOccurs="0"/>
                <xsd:element ref="ns3:_dlc_DocIdPersistId" minOccurs="0"/>
                <xsd:element ref="ns2: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4bff7-06ef-4380-81cc-ebb8f858167d" elementFormDefault="qualified">
    <xsd:import namespace="http://schemas.microsoft.com/office/2006/documentManagement/types"/>
    <xsd:import namespace="http://schemas.microsoft.com/office/infopath/2007/PartnerControls"/>
    <xsd:element name="Document_x0020_Category" ma:index="4" ma:displayName="Document Category" ma:default="Document" ma:format="Dropdown" ma:internalName="Document_x0020_Category" ma:readOnly="false">
      <xsd:simpleType>
        <xsd:restriction base="dms:Choice">
          <xsd:enumeration value="Document"/>
          <xsd:enumeration value="Logo"/>
          <xsd:enumeration value="Style Guide"/>
          <xsd:enumeration value="Template"/>
          <xsd:enumeration value="Meeting Reminder Statements"/>
          <xsd:enumeration value="E-ISAC"/>
        </xsd:restriction>
      </xsd:simpleType>
    </xsd:element>
    <xsd:element name="Document_x0020_Name" ma:index="5" nillable="true" ma:displayName="Document Name" ma:internalName="Document_x0020_Name" ma:readOnly="false">
      <xsd:simpleType>
        <xsd:restriction base="dms:Text">
          <xsd:maxLength value="100"/>
        </xsd:restriction>
      </xsd:simpleType>
    </xsd:element>
    <xsd:element name="Owner" ma:index="6"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vision" ma:index="14" nillable="true" ma:displayName="Area" ma:format="Dropdown" ma:internalName="Division">
      <xsd:simpleType>
        <xsd:restriction base="dms:Choice">
          <xsd:enumeration value="E-ISAC"/>
          <xsd:enumeration value="NERC"/>
        </xsd:restriction>
      </xsd:simpleType>
    </xsd:element>
  </xsd:schema>
  <xsd:schema xmlns:xsd="http://www.w3.org/2001/XMLSchema" xmlns:xs="http://www.w3.org/2001/XMLSchema" xmlns:dms="http://schemas.microsoft.com/office/2006/documentManagement/types" xmlns:pc="http://schemas.microsoft.com/office/infopath/2007/PartnerControls" targetNamespace="be72bb46-7b96-43f6-b3d2-cb56bca4285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A51EF14B-9FC4-4933-9DF9-300B895476B4}">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be72bb46-7b96-43f6-b3d2-cb56bca42853"/>
    <ds:schemaRef ds:uri="http://purl.org/dc/terms/"/>
    <ds:schemaRef ds:uri="a614bff7-06ef-4380-81cc-ebb8f858167d"/>
    <ds:schemaRef ds:uri="http://www.w3.org/XML/1998/namespace"/>
  </ds:schemaRefs>
</ds:datastoreItem>
</file>

<file path=customXml/itemProps2.xml><?xml version="1.0" encoding="utf-8"?>
<ds:datastoreItem xmlns:ds="http://schemas.openxmlformats.org/officeDocument/2006/customXml" ds:itemID="{4B78F719-1F59-4989-B599-989CDA918138}">
  <ds:schemaRefs>
    <ds:schemaRef ds:uri="http://schemas.microsoft.com/sharepoint/events"/>
  </ds:schemaRefs>
</ds:datastoreItem>
</file>

<file path=customXml/itemProps3.xml><?xml version="1.0" encoding="utf-8"?>
<ds:datastoreItem xmlns:ds="http://schemas.openxmlformats.org/officeDocument/2006/customXml" ds:itemID="{01DFB9C2-39D7-4F2B-86FE-FB537FDFC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14bff7-06ef-4380-81cc-ebb8f858167d"/>
    <ds:schemaRef ds:uri="be72bb46-7b96-43f6-b3d2-cb56bca428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5FED79D-7352-4CA1-96DC-E7A4EF6B6D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537</Words>
  <Application>Microsoft Office PowerPoint</Application>
  <PresentationFormat>On-screen Show (4:3)</PresentationFormat>
  <Paragraphs>68</Paragraphs>
  <Slides>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vt:lpstr>
      <vt:lpstr>Courier New</vt:lpstr>
      <vt:lpstr>Lucida Grande</vt:lpstr>
      <vt:lpstr>Tahoma</vt:lpstr>
      <vt:lpstr>Verdana</vt:lpstr>
      <vt:lpstr>Wingdings</vt:lpstr>
      <vt:lpstr>NERCTheme</vt:lpstr>
      <vt:lpstr>PowerPoint Presentation</vt:lpstr>
      <vt:lpstr>Background: Inverter-Based Resource Performance Subcommittee</vt:lpstr>
      <vt:lpstr>IRPTF, IRPWG Select Prior Work</vt:lpstr>
      <vt:lpstr>Guidelines and Reports on Inverter-Based Resource Performance</vt:lpstr>
      <vt:lpstr>Utilizing the Excess Capability of IBRs for Frequency Support</vt:lpstr>
      <vt:lpstr>Grid Forming Technology</vt:lpstr>
      <vt:lpstr>NERC Disturbance Reports and Alerts</vt:lpstr>
      <vt:lpstr>Ongoing Activities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
  <cp:lastModifiedBy/>
  <cp:revision>1</cp:revision>
  <dcterms:created xsi:type="dcterms:W3CDTF">2016-05-26T16:18:48Z</dcterms:created>
  <dcterms:modified xsi:type="dcterms:W3CDTF">2022-03-18T13:38:01Z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0x010100779E5512AEAC1B43B12780FC5E966037</vt:lpwstr>
  </property>
  <property fmtid="{D5CDD505-2E9C-101B-9397-08002B2CF9AE}" pid="3" name="Order">
    <vt:r8>5800</vt:r8>
  </property>
  <property fmtid="{D5CDD505-2E9C-101B-9397-08002B2CF9AE}" pid="4" name="GS_AddingInProgress">
    <vt:lpwstr>False</vt:lpwstr>
  </property>
  <property fmtid="{D5CDD505-2E9C-101B-9397-08002B2CF9AE}" pid="5" name="_dlc_DocIdItemGuid">
    <vt:lpwstr>e41d0fbf-46d1-4be0-b78b-756f747df7a6</vt:lpwstr>
  </property>
</Properties>
</file>