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82" r:id="rId8"/>
    <p:sldId id="283" r:id="rId9"/>
    <p:sldId id="333" r:id="rId10"/>
    <p:sldId id="338" r:id="rId11"/>
    <p:sldId id="340" r:id="rId12"/>
    <p:sldId id="330" r:id="rId13"/>
    <p:sldId id="33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6" autoAdjust="0"/>
    <p:restoredTop sz="95417" autoAdjust="0"/>
  </p:normalViewPr>
  <p:slideViewPr>
    <p:cSldViewPr showGuides="1">
      <p:cViewPr varScale="1">
        <p:scale>
          <a:sx n="109" d="100"/>
          <a:sy n="109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3\RENA_Dec_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3\RENA_Dec_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3\RENA_Dec_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3\122021_crrba_plo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3\122021_crrba_plo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Monthly!$Q$2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D92-4003-A758-BFAE868369FB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D92-4003-A758-BFAE868369FB}"/>
              </c:ext>
            </c:extLst>
          </c:dPt>
          <c:cat>
            <c:strRef>
              <c:f>Monthly!$P$3:$P$27</c:f>
              <c:strCache>
                <c:ptCount val="25"/>
                <c:pt idx="0">
                  <c:v>2019_12</c:v>
                </c:pt>
                <c:pt idx="1">
                  <c:v>2020_1</c:v>
                </c:pt>
                <c:pt idx="2">
                  <c:v>2020_2</c:v>
                </c:pt>
                <c:pt idx="3">
                  <c:v>2020_3</c:v>
                </c:pt>
                <c:pt idx="4">
                  <c:v>2020_4</c:v>
                </c:pt>
                <c:pt idx="5">
                  <c:v>2020_5</c:v>
                </c:pt>
                <c:pt idx="6">
                  <c:v>2020_6</c:v>
                </c:pt>
                <c:pt idx="7">
                  <c:v>2020_7</c:v>
                </c:pt>
                <c:pt idx="8">
                  <c:v>2020_8</c:v>
                </c:pt>
                <c:pt idx="9">
                  <c:v>2020_9</c:v>
                </c:pt>
                <c:pt idx="10">
                  <c:v>2020_10</c:v>
                </c:pt>
                <c:pt idx="11">
                  <c:v>2020_11</c:v>
                </c:pt>
                <c:pt idx="12">
                  <c:v>2020_12</c:v>
                </c:pt>
                <c:pt idx="13">
                  <c:v>2021_1</c:v>
                </c:pt>
                <c:pt idx="14">
                  <c:v>2021_2</c:v>
                </c:pt>
                <c:pt idx="15">
                  <c:v>2021_3</c:v>
                </c:pt>
                <c:pt idx="16">
                  <c:v>2021_4</c:v>
                </c:pt>
                <c:pt idx="17">
                  <c:v>2021_5</c:v>
                </c:pt>
                <c:pt idx="18">
                  <c:v>2021_6</c:v>
                </c:pt>
                <c:pt idx="19">
                  <c:v>2021_7</c:v>
                </c:pt>
                <c:pt idx="20">
                  <c:v>2021_8</c:v>
                </c:pt>
                <c:pt idx="21">
                  <c:v>2021_9</c:v>
                </c:pt>
                <c:pt idx="22">
                  <c:v>2021_10</c:v>
                </c:pt>
                <c:pt idx="23">
                  <c:v>2021_11</c:v>
                </c:pt>
                <c:pt idx="24">
                  <c:v>2021_12</c:v>
                </c:pt>
              </c:strCache>
            </c:strRef>
          </c:cat>
          <c:val>
            <c:numRef>
              <c:f>Monthly!$Q$3:$Q$27</c:f>
              <c:numCache>
                <c:formatCode>#,##0</c:formatCode>
                <c:ptCount val="25"/>
                <c:pt idx="0">
                  <c:v>9942188.320000004</c:v>
                </c:pt>
                <c:pt idx="1">
                  <c:v>6398653.7600000007</c:v>
                </c:pt>
                <c:pt idx="2">
                  <c:v>7591379.410000002</c:v>
                </c:pt>
                <c:pt idx="3">
                  <c:v>26975003.069999997</c:v>
                </c:pt>
                <c:pt idx="4">
                  <c:v>2782950.2200000007</c:v>
                </c:pt>
                <c:pt idx="5">
                  <c:v>14204605.040000008</c:v>
                </c:pt>
                <c:pt idx="6">
                  <c:v>-295501.83</c:v>
                </c:pt>
                <c:pt idx="7">
                  <c:v>1374127.76</c:v>
                </c:pt>
                <c:pt idx="8">
                  <c:v>-13329665.039999999</c:v>
                </c:pt>
                <c:pt idx="9">
                  <c:v>5265833.459999999</c:v>
                </c:pt>
                <c:pt idx="10">
                  <c:v>-2876364.1299999994</c:v>
                </c:pt>
                <c:pt idx="11">
                  <c:v>22308654.66</c:v>
                </c:pt>
                <c:pt idx="12">
                  <c:v>5117961.3900000006</c:v>
                </c:pt>
                <c:pt idx="13">
                  <c:v>5414406.5199999986</c:v>
                </c:pt>
                <c:pt idx="14">
                  <c:v>-57004649.330000006</c:v>
                </c:pt>
                <c:pt idx="15">
                  <c:v>15662765.750000004</c:v>
                </c:pt>
                <c:pt idx="16">
                  <c:v>9977037.0099999998</c:v>
                </c:pt>
                <c:pt idx="17">
                  <c:v>1113330.9400000002</c:v>
                </c:pt>
                <c:pt idx="18">
                  <c:v>-2344357.1199999992</c:v>
                </c:pt>
                <c:pt idx="19">
                  <c:v>1729081.9</c:v>
                </c:pt>
                <c:pt idx="20">
                  <c:v>2069008.2799999996</c:v>
                </c:pt>
                <c:pt idx="21">
                  <c:v>3037347.419999999</c:v>
                </c:pt>
                <c:pt idx="22">
                  <c:v>2822315.3899999997</c:v>
                </c:pt>
                <c:pt idx="23">
                  <c:v>8666284.5699999984</c:v>
                </c:pt>
                <c:pt idx="24">
                  <c:v>9817803.5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2-4003-A758-BFAE86836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Daily RENA vs RT Congestion Rent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Dec_RENA!$I$1</c:f>
              <c:strCache>
                <c:ptCount val="1"/>
                <c:pt idx="0">
                  <c:v>Sum of RT Congestion 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Dec_RENA!$H$2:$H$32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Dec_RENA!$I$2:$I$32</c:f>
              <c:numCache>
                <c:formatCode>#,##0.00</c:formatCode>
                <c:ptCount val="31"/>
                <c:pt idx="0">
                  <c:v>191236.53945303001</c:v>
                </c:pt>
                <c:pt idx="1">
                  <c:v>3739354.1311126999</c:v>
                </c:pt>
                <c:pt idx="2">
                  <c:v>1297756.2013207001</c:v>
                </c:pt>
                <c:pt idx="3">
                  <c:v>2027335.1595241399</c:v>
                </c:pt>
                <c:pt idx="4">
                  <c:v>8578312.7145922016</c:v>
                </c:pt>
                <c:pt idx="5">
                  <c:v>6289321.4834069321</c:v>
                </c:pt>
                <c:pt idx="6">
                  <c:v>460960.29667180008</c:v>
                </c:pt>
                <c:pt idx="7">
                  <c:v>2503264.7454625596</c:v>
                </c:pt>
                <c:pt idx="8">
                  <c:v>8916793.9993708916</c:v>
                </c:pt>
                <c:pt idx="9">
                  <c:v>10191687.49496484</c:v>
                </c:pt>
                <c:pt idx="10">
                  <c:v>3590544.0349593</c:v>
                </c:pt>
                <c:pt idx="11">
                  <c:v>5425556.2652733605</c:v>
                </c:pt>
                <c:pt idx="12">
                  <c:v>3135550.7490839995</c:v>
                </c:pt>
                <c:pt idx="13">
                  <c:v>9785657.0379800983</c:v>
                </c:pt>
                <c:pt idx="14">
                  <c:v>11674299.676062802</c:v>
                </c:pt>
                <c:pt idx="15">
                  <c:v>3414416.1262483895</c:v>
                </c:pt>
                <c:pt idx="16">
                  <c:v>3098496.227752679</c:v>
                </c:pt>
                <c:pt idx="17">
                  <c:v>4811353.7927743206</c:v>
                </c:pt>
                <c:pt idx="18">
                  <c:v>680304.38704337005</c:v>
                </c:pt>
                <c:pt idx="19">
                  <c:v>45504.849242800003</c:v>
                </c:pt>
                <c:pt idx="20">
                  <c:v>227787.5914639</c:v>
                </c:pt>
                <c:pt idx="21">
                  <c:v>754018.56185319996</c:v>
                </c:pt>
                <c:pt idx="22">
                  <c:v>2597100.1430303794</c:v>
                </c:pt>
                <c:pt idx="23">
                  <c:v>5001401.0815235153</c:v>
                </c:pt>
                <c:pt idx="24">
                  <c:v>1701335.68429082</c:v>
                </c:pt>
                <c:pt idx="25">
                  <c:v>2297467.7572078798</c:v>
                </c:pt>
                <c:pt idx="26">
                  <c:v>1492640.9729354598</c:v>
                </c:pt>
                <c:pt idx="27">
                  <c:v>2268751.756178</c:v>
                </c:pt>
                <c:pt idx="28">
                  <c:v>1466135.8129522</c:v>
                </c:pt>
                <c:pt idx="29">
                  <c:v>1229436.3073002002</c:v>
                </c:pt>
                <c:pt idx="30">
                  <c:v>3013982.7702895999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16-4F30-BCF9-7168ACBF32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8200368"/>
        <c:axId val="846835072"/>
      </c:areaChart>
      <c:barChart>
        <c:barDir val="col"/>
        <c:grouping val="clustered"/>
        <c:varyColors val="0"/>
        <c:ser>
          <c:idx val="1"/>
          <c:order val="1"/>
          <c:tx>
            <c:strRef>
              <c:f>Dec_RENA!$E$1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invertIfNegative val="0"/>
          <c:cat>
            <c:numRef>
              <c:f>Dec_RENA!$H$2:$H$32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Dec_RENA!$E$2:$E$32</c:f>
              <c:numCache>
                <c:formatCode>#,##0.0</c:formatCode>
                <c:ptCount val="31"/>
                <c:pt idx="0">
                  <c:v>10586.46</c:v>
                </c:pt>
                <c:pt idx="1">
                  <c:v>1611928.03</c:v>
                </c:pt>
                <c:pt idx="2">
                  <c:v>145084.26999999999</c:v>
                </c:pt>
                <c:pt idx="3">
                  <c:v>127624.09</c:v>
                </c:pt>
                <c:pt idx="4">
                  <c:v>3341210.85</c:v>
                </c:pt>
                <c:pt idx="5">
                  <c:v>1263897.6200000001</c:v>
                </c:pt>
                <c:pt idx="6">
                  <c:v>112594.77</c:v>
                </c:pt>
                <c:pt idx="7">
                  <c:v>-40808.730000000003</c:v>
                </c:pt>
                <c:pt idx="8">
                  <c:v>1021870.29</c:v>
                </c:pt>
                <c:pt idx="9">
                  <c:v>447952.48</c:v>
                </c:pt>
                <c:pt idx="10">
                  <c:v>460860.49</c:v>
                </c:pt>
                <c:pt idx="11">
                  <c:v>-496672.73</c:v>
                </c:pt>
                <c:pt idx="12">
                  <c:v>-84911.03</c:v>
                </c:pt>
                <c:pt idx="13">
                  <c:v>312798.68</c:v>
                </c:pt>
                <c:pt idx="14">
                  <c:v>314735.37</c:v>
                </c:pt>
                <c:pt idx="15">
                  <c:v>385325.82</c:v>
                </c:pt>
                <c:pt idx="16">
                  <c:v>311899.89</c:v>
                </c:pt>
                <c:pt idx="17">
                  <c:v>94465.36</c:v>
                </c:pt>
                <c:pt idx="18">
                  <c:v>192660.77</c:v>
                </c:pt>
                <c:pt idx="19">
                  <c:v>-675</c:v>
                </c:pt>
                <c:pt idx="20">
                  <c:v>15798.01</c:v>
                </c:pt>
                <c:pt idx="21">
                  <c:v>52634.44</c:v>
                </c:pt>
                <c:pt idx="22">
                  <c:v>-6077.45</c:v>
                </c:pt>
                <c:pt idx="23">
                  <c:v>13544.91</c:v>
                </c:pt>
                <c:pt idx="24">
                  <c:v>-22528.09</c:v>
                </c:pt>
                <c:pt idx="25">
                  <c:v>70560.539999999994</c:v>
                </c:pt>
                <c:pt idx="26">
                  <c:v>136338.81</c:v>
                </c:pt>
                <c:pt idx="27">
                  <c:v>97126.9</c:v>
                </c:pt>
                <c:pt idx="28">
                  <c:v>79146.05</c:v>
                </c:pt>
                <c:pt idx="29">
                  <c:v>-241918.79</c:v>
                </c:pt>
                <c:pt idx="30">
                  <c:v>90750.42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16-4F30-BCF9-7168ACBF32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193864"/>
        <c:axId val="467679304"/>
      </c:barChart>
      <c:catAx>
        <c:axId val="1921938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9304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467679304"/>
        <c:scaling>
          <c:orientation val="minMax"/>
          <c:max val="4500000"/>
          <c:min val="-1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1938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846835072"/>
        <c:scaling>
          <c:orientation val="minMax"/>
          <c:max val="15000000"/>
          <c:min val="-5000000"/>
        </c:scaling>
        <c:delete val="0"/>
        <c:axPos val="r"/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8200368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ateAx>
        <c:axId val="78820036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846835072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Estimated DAM oversold vs RENA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Dec_RENA!$J$1</c:f>
              <c:strCache>
                <c:ptCount val="1"/>
                <c:pt idx="0">
                  <c:v>Sum of oversold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Dec_RENA!$H$2:$H$32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Dec_RENA!$J$2:$J$32</c:f>
              <c:numCache>
                <c:formatCode>#,##0.00</c:formatCode>
                <c:ptCount val="31"/>
                <c:pt idx="0">
                  <c:v>-2754.9512877099996</c:v>
                </c:pt>
                <c:pt idx="1">
                  <c:v>1606542.8251906987</c:v>
                </c:pt>
                <c:pt idx="2">
                  <c:v>148822.35614902002</c:v>
                </c:pt>
                <c:pt idx="3">
                  <c:v>76134.162741139997</c:v>
                </c:pt>
                <c:pt idx="4">
                  <c:v>1797215.7704053123</c:v>
                </c:pt>
                <c:pt idx="5">
                  <c:v>54272.153449253281</c:v>
                </c:pt>
                <c:pt idx="6">
                  <c:v>102914.05106397001</c:v>
                </c:pt>
                <c:pt idx="7">
                  <c:v>-36871.240365751008</c:v>
                </c:pt>
                <c:pt idx="8">
                  <c:v>946590.6256546739</c:v>
                </c:pt>
                <c:pt idx="9">
                  <c:v>521372.46331596992</c:v>
                </c:pt>
                <c:pt idx="10">
                  <c:v>333985.41083752702</c:v>
                </c:pt>
                <c:pt idx="11">
                  <c:v>-278794.81667039101</c:v>
                </c:pt>
                <c:pt idx="12">
                  <c:v>-37735.635382982982</c:v>
                </c:pt>
                <c:pt idx="13">
                  <c:v>123485.70023055996</c:v>
                </c:pt>
                <c:pt idx="14">
                  <c:v>-288280.35443045001</c:v>
                </c:pt>
                <c:pt idx="15">
                  <c:v>390579.22808429803</c:v>
                </c:pt>
                <c:pt idx="16">
                  <c:v>306244.25878022896</c:v>
                </c:pt>
                <c:pt idx="17">
                  <c:v>-159070.06802980494</c:v>
                </c:pt>
                <c:pt idx="18">
                  <c:v>396795.03561413893</c:v>
                </c:pt>
                <c:pt idx="19">
                  <c:v>-1243.1937576000005</c:v>
                </c:pt>
                <c:pt idx="20">
                  <c:v>-3422.7689973799979</c:v>
                </c:pt>
                <c:pt idx="21">
                  <c:v>68616.6197369</c:v>
                </c:pt>
                <c:pt idx="22">
                  <c:v>-103865.89693394999</c:v>
                </c:pt>
                <c:pt idx="23">
                  <c:v>33870.638561610605</c:v>
                </c:pt>
                <c:pt idx="24">
                  <c:v>4839.1231849519882</c:v>
                </c:pt>
                <c:pt idx="25">
                  <c:v>82460.359631504005</c:v>
                </c:pt>
                <c:pt idx="26">
                  <c:v>90133.681342750002</c:v>
                </c:pt>
                <c:pt idx="27">
                  <c:v>64880.471048179003</c:v>
                </c:pt>
                <c:pt idx="28">
                  <c:v>88807.802934429987</c:v>
                </c:pt>
                <c:pt idx="29">
                  <c:v>-270953.280624823</c:v>
                </c:pt>
                <c:pt idx="30">
                  <c:v>110648.68394744601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1-45B0-8BBC-967BD3A1BA62}"/>
            </c:ext>
          </c:extLst>
        </c:ser>
        <c:ser>
          <c:idx val="1"/>
          <c:order val="1"/>
          <c:tx>
            <c:strRef>
              <c:f>Dec_RENA!$E$1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Dec_RENA!$H$2:$H$32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Dec_RENA!$E$2:$E$32</c:f>
              <c:numCache>
                <c:formatCode>#,##0.0</c:formatCode>
                <c:ptCount val="31"/>
                <c:pt idx="0">
                  <c:v>10586.46</c:v>
                </c:pt>
                <c:pt idx="1">
                  <c:v>1611928.03</c:v>
                </c:pt>
                <c:pt idx="2">
                  <c:v>145084.26999999999</c:v>
                </c:pt>
                <c:pt idx="3">
                  <c:v>127624.09</c:v>
                </c:pt>
                <c:pt idx="4">
                  <c:v>3341210.85</c:v>
                </c:pt>
                <c:pt idx="5">
                  <c:v>1263897.6200000001</c:v>
                </c:pt>
                <c:pt idx="6">
                  <c:v>112594.77</c:v>
                </c:pt>
                <c:pt idx="7">
                  <c:v>-40808.730000000003</c:v>
                </c:pt>
                <c:pt idx="8">
                  <c:v>1021870.29</c:v>
                </c:pt>
                <c:pt idx="9">
                  <c:v>447952.48</c:v>
                </c:pt>
                <c:pt idx="10">
                  <c:v>460860.49</c:v>
                </c:pt>
                <c:pt idx="11">
                  <c:v>-496672.73</c:v>
                </c:pt>
                <c:pt idx="12">
                  <c:v>-84911.03</c:v>
                </c:pt>
                <c:pt idx="13">
                  <c:v>312798.68</c:v>
                </c:pt>
                <c:pt idx="14">
                  <c:v>314735.37</c:v>
                </c:pt>
                <c:pt idx="15">
                  <c:v>385325.82</c:v>
                </c:pt>
                <c:pt idx="16">
                  <c:v>311899.89</c:v>
                </c:pt>
                <c:pt idx="17">
                  <c:v>94465.36</c:v>
                </c:pt>
                <c:pt idx="18">
                  <c:v>192660.77</c:v>
                </c:pt>
                <c:pt idx="19">
                  <c:v>-675</c:v>
                </c:pt>
                <c:pt idx="20">
                  <c:v>15798.01</c:v>
                </c:pt>
                <c:pt idx="21">
                  <c:v>52634.44</c:v>
                </c:pt>
                <c:pt idx="22">
                  <c:v>-6077.45</c:v>
                </c:pt>
                <c:pt idx="23">
                  <c:v>13544.91</c:v>
                </c:pt>
                <c:pt idx="24">
                  <c:v>-22528.09</c:v>
                </c:pt>
                <c:pt idx="25">
                  <c:v>70560.539999999994</c:v>
                </c:pt>
                <c:pt idx="26">
                  <c:v>136338.81</c:v>
                </c:pt>
                <c:pt idx="27">
                  <c:v>97126.9</c:v>
                </c:pt>
                <c:pt idx="28">
                  <c:v>79146.05</c:v>
                </c:pt>
                <c:pt idx="29">
                  <c:v>-241918.79</c:v>
                </c:pt>
                <c:pt idx="30">
                  <c:v>90750.42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B1-45B0-8BBC-967BD3A1B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600"/>
        <c:axId val="467675776"/>
      </c:barChart>
      <c:catAx>
        <c:axId val="4676746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5776"/>
        <c:crosses val="autoZero"/>
        <c:auto val="0"/>
        <c:lblAlgn val="ctr"/>
        <c:lblOffset val="100"/>
        <c:tickLblSkip val="5"/>
        <c:noMultiLvlLbl val="0"/>
      </c:catAx>
      <c:valAx>
        <c:axId val="467675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60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Daily CRR value</a:t>
            </a:r>
            <a:r>
              <a:rPr lang="en-US" b="1" baseline="0"/>
              <a:t> vs DAM congestion Rent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987711763302317E-2"/>
          <c:y val="0.18983897818750856"/>
          <c:w val="0.85826783583870203"/>
          <c:h val="0.539732752609136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Payment/Charge to CRRAH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Sheet1!$B$2:$B$32</c:f>
              <c:numCache>
                <c:formatCode>#,##0.0</c:formatCode>
                <c:ptCount val="31"/>
                <c:pt idx="0">
                  <c:v>1567233.9100000001</c:v>
                </c:pt>
                <c:pt idx="1">
                  <c:v>1671098.75</c:v>
                </c:pt>
                <c:pt idx="2">
                  <c:v>2453505.7700000005</c:v>
                </c:pt>
                <c:pt idx="3">
                  <c:v>1782328.5100000002</c:v>
                </c:pt>
                <c:pt idx="4">
                  <c:v>5879376.1800000006</c:v>
                </c:pt>
                <c:pt idx="5">
                  <c:v>6141663.9199999999</c:v>
                </c:pt>
                <c:pt idx="6">
                  <c:v>3846854.07</c:v>
                </c:pt>
                <c:pt idx="7">
                  <c:v>3169584.37</c:v>
                </c:pt>
                <c:pt idx="8">
                  <c:v>8301548.0599999996</c:v>
                </c:pt>
                <c:pt idx="9">
                  <c:v>12133229.729999999</c:v>
                </c:pt>
                <c:pt idx="10">
                  <c:v>4581582.6000000006</c:v>
                </c:pt>
                <c:pt idx="11">
                  <c:v>7329067.9000000004</c:v>
                </c:pt>
                <c:pt idx="12">
                  <c:v>5194916.8599999994</c:v>
                </c:pt>
                <c:pt idx="13">
                  <c:v>7091232.9499999993</c:v>
                </c:pt>
                <c:pt idx="14">
                  <c:v>10993054.689999999</c:v>
                </c:pt>
                <c:pt idx="15">
                  <c:v>4522539.12</c:v>
                </c:pt>
                <c:pt idx="16">
                  <c:v>4861171</c:v>
                </c:pt>
                <c:pt idx="17">
                  <c:v>6216930.4900000002</c:v>
                </c:pt>
                <c:pt idx="18">
                  <c:v>1785986.7299999997</c:v>
                </c:pt>
                <c:pt idx="19">
                  <c:v>374115.45</c:v>
                </c:pt>
                <c:pt idx="20">
                  <c:v>306565.25</c:v>
                </c:pt>
                <c:pt idx="21">
                  <c:v>417854.31999999995</c:v>
                </c:pt>
                <c:pt idx="22">
                  <c:v>3658079.9899999998</c:v>
                </c:pt>
                <c:pt idx="23">
                  <c:v>5580531.1600000001</c:v>
                </c:pt>
                <c:pt idx="24">
                  <c:v>858368.64999999991</c:v>
                </c:pt>
                <c:pt idx="25">
                  <c:v>3624954.9899999998</c:v>
                </c:pt>
                <c:pt idx="26">
                  <c:v>2053120.7599999998</c:v>
                </c:pt>
                <c:pt idx="27">
                  <c:v>2017551.0099999998</c:v>
                </c:pt>
                <c:pt idx="28">
                  <c:v>1611657.56</c:v>
                </c:pt>
                <c:pt idx="29">
                  <c:v>418198.15</c:v>
                </c:pt>
                <c:pt idx="30">
                  <c:v>1781514.51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A-4C5F-9C4D-4E2EA86A58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DACONGRENT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Sheet1!$C$2:$C$32</c:f>
              <c:numCache>
                <c:formatCode>#,##0.0</c:formatCode>
                <c:ptCount val="31"/>
                <c:pt idx="0">
                  <c:v>1468689.25</c:v>
                </c:pt>
                <c:pt idx="1">
                  <c:v>1810159.04</c:v>
                </c:pt>
                <c:pt idx="2">
                  <c:v>2698370.8</c:v>
                </c:pt>
                <c:pt idx="3">
                  <c:v>1793983.5</c:v>
                </c:pt>
                <c:pt idx="4">
                  <c:v>6241475.6100000003</c:v>
                </c:pt>
                <c:pt idx="5">
                  <c:v>6660809.3200000003</c:v>
                </c:pt>
                <c:pt idx="6">
                  <c:v>4147006.98</c:v>
                </c:pt>
                <c:pt idx="7">
                  <c:v>2926687.03</c:v>
                </c:pt>
                <c:pt idx="8">
                  <c:v>7777572.2199999997</c:v>
                </c:pt>
                <c:pt idx="9">
                  <c:v>11803519.17</c:v>
                </c:pt>
                <c:pt idx="10">
                  <c:v>4416979.08</c:v>
                </c:pt>
                <c:pt idx="11">
                  <c:v>6828149.4199999999</c:v>
                </c:pt>
                <c:pt idx="12">
                  <c:v>4462440.78</c:v>
                </c:pt>
                <c:pt idx="13">
                  <c:v>6175481.2999999998</c:v>
                </c:pt>
                <c:pt idx="14">
                  <c:v>9911592.8200000003</c:v>
                </c:pt>
                <c:pt idx="15">
                  <c:v>4495244.51</c:v>
                </c:pt>
                <c:pt idx="16">
                  <c:v>4950455.37</c:v>
                </c:pt>
                <c:pt idx="17">
                  <c:v>5583746.0599999996</c:v>
                </c:pt>
                <c:pt idx="18">
                  <c:v>1968625.36</c:v>
                </c:pt>
                <c:pt idx="19">
                  <c:v>396745.22</c:v>
                </c:pt>
                <c:pt idx="20">
                  <c:v>323515.05</c:v>
                </c:pt>
                <c:pt idx="21">
                  <c:v>449405.81</c:v>
                </c:pt>
                <c:pt idx="22">
                  <c:v>4020880.24</c:v>
                </c:pt>
                <c:pt idx="23">
                  <c:v>6498707.9000000004</c:v>
                </c:pt>
                <c:pt idx="24">
                  <c:v>918358.96</c:v>
                </c:pt>
                <c:pt idx="25">
                  <c:v>4365968.8499999996</c:v>
                </c:pt>
                <c:pt idx="26">
                  <c:v>2355252.7200000002</c:v>
                </c:pt>
                <c:pt idx="27">
                  <c:v>2338871.85</c:v>
                </c:pt>
                <c:pt idx="28">
                  <c:v>2174613.7400000002</c:v>
                </c:pt>
                <c:pt idx="29">
                  <c:v>483198.28</c:v>
                </c:pt>
                <c:pt idx="30">
                  <c:v>2227229.56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A-4C5F-9C4D-4E2EA86A5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3646160"/>
        <c:axId val="693647336"/>
      </c:barChart>
      <c:catAx>
        <c:axId val="693646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7336"/>
        <c:crosses val="autoZero"/>
        <c:auto val="0"/>
        <c:lblAlgn val="ctr"/>
        <c:lblOffset val="100"/>
        <c:tickLblSkip val="5"/>
        <c:noMultiLvlLbl val="0"/>
      </c:catAx>
      <c:valAx>
        <c:axId val="693647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6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Daily Credit/Charge to CRR Balancing Account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DAILY_CREDIT_OR_SHORT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44531</c:v>
                </c:pt>
                <c:pt idx="1">
                  <c:v>44532</c:v>
                </c:pt>
                <c:pt idx="2">
                  <c:v>44533</c:v>
                </c:pt>
                <c:pt idx="3">
                  <c:v>44534</c:v>
                </c:pt>
                <c:pt idx="4">
                  <c:v>44535</c:v>
                </c:pt>
                <c:pt idx="5">
                  <c:v>44536</c:v>
                </c:pt>
                <c:pt idx="6">
                  <c:v>44537</c:v>
                </c:pt>
                <c:pt idx="7">
                  <c:v>44538</c:v>
                </c:pt>
                <c:pt idx="8">
                  <c:v>44539</c:v>
                </c:pt>
                <c:pt idx="9">
                  <c:v>44540</c:v>
                </c:pt>
                <c:pt idx="10">
                  <c:v>44541</c:v>
                </c:pt>
                <c:pt idx="11">
                  <c:v>44542</c:v>
                </c:pt>
                <c:pt idx="12">
                  <c:v>44543</c:v>
                </c:pt>
                <c:pt idx="13">
                  <c:v>44544</c:v>
                </c:pt>
                <c:pt idx="14">
                  <c:v>44545</c:v>
                </c:pt>
                <c:pt idx="15">
                  <c:v>44546</c:v>
                </c:pt>
                <c:pt idx="16">
                  <c:v>44547</c:v>
                </c:pt>
                <c:pt idx="17">
                  <c:v>44548</c:v>
                </c:pt>
                <c:pt idx="18">
                  <c:v>44549</c:v>
                </c:pt>
                <c:pt idx="19">
                  <c:v>44550</c:v>
                </c:pt>
                <c:pt idx="20">
                  <c:v>44551</c:v>
                </c:pt>
                <c:pt idx="21">
                  <c:v>44552</c:v>
                </c:pt>
                <c:pt idx="22">
                  <c:v>44553</c:v>
                </c:pt>
                <c:pt idx="23">
                  <c:v>44554</c:v>
                </c:pt>
                <c:pt idx="24">
                  <c:v>44555</c:v>
                </c:pt>
                <c:pt idx="25">
                  <c:v>44556</c:v>
                </c:pt>
                <c:pt idx="26">
                  <c:v>44557</c:v>
                </c:pt>
                <c:pt idx="27">
                  <c:v>44558</c:v>
                </c:pt>
                <c:pt idx="28">
                  <c:v>44559</c:v>
                </c:pt>
                <c:pt idx="29">
                  <c:v>44560</c:v>
                </c:pt>
                <c:pt idx="30">
                  <c:v>44561</c:v>
                </c:pt>
              </c:numCache>
            </c:numRef>
          </c:cat>
          <c:val>
            <c:numRef>
              <c:f>Sheet1!$D$2:$D$32</c:f>
              <c:numCache>
                <c:formatCode>#,##0.0</c:formatCode>
                <c:ptCount val="31"/>
                <c:pt idx="0">
                  <c:v>-98544.66</c:v>
                </c:pt>
                <c:pt idx="1">
                  <c:v>139060.29</c:v>
                </c:pt>
                <c:pt idx="2">
                  <c:v>244865.03</c:v>
                </c:pt>
                <c:pt idx="3">
                  <c:v>11654.99</c:v>
                </c:pt>
                <c:pt idx="4">
                  <c:v>362099.43</c:v>
                </c:pt>
                <c:pt idx="5">
                  <c:v>519145.4</c:v>
                </c:pt>
                <c:pt idx="6">
                  <c:v>300152.90999999997</c:v>
                </c:pt>
                <c:pt idx="7">
                  <c:v>-242897.34</c:v>
                </c:pt>
                <c:pt idx="8">
                  <c:v>-523975.84</c:v>
                </c:pt>
                <c:pt idx="9">
                  <c:v>-329710.56</c:v>
                </c:pt>
                <c:pt idx="10">
                  <c:v>-164603.51999999999</c:v>
                </c:pt>
                <c:pt idx="11">
                  <c:v>-500918.48</c:v>
                </c:pt>
                <c:pt idx="12">
                  <c:v>-732476.08</c:v>
                </c:pt>
                <c:pt idx="13">
                  <c:v>-915751.65</c:v>
                </c:pt>
                <c:pt idx="14">
                  <c:v>-1081461.8700000001</c:v>
                </c:pt>
                <c:pt idx="15">
                  <c:v>-27294.61</c:v>
                </c:pt>
                <c:pt idx="16">
                  <c:v>89284.37</c:v>
                </c:pt>
                <c:pt idx="17">
                  <c:v>-633184.43000000005</c:v>
                </c:pt>
                <c:pt idx="18">
                  <c:v>182638.63</c:v>
                </c:pt>
                <c:pt idx="19">
                  <c:v>22629.77</c:v>
                </c:pt>
                <c:pt idx="20">
                  <c:v>16949.8</c:v>
                </c:pt>
                <c:pt idx="21">
                  <c:v>31551.49</c:v>
                </c:pt>
                <c:pt idx="22">
                  <c:v>362800.25</c:v>
                </c:pt>
                <c:pt idx="23">
                  <c:v>918176.74</c:v>
                </c:pt>
                <c:pt idx="24">
                  <c:v>59990.31</c:v>
                </c:pt>
                <c:pt idx="25">
                  <c:v>741013.86</c:v>
                </c:pt>
                <c:pt idx="26">
                  <c:v>302131.96000000002</c:v>
                </c:pt>
                <c:pt idx="27">
                  <c:v>321320.84000000003</c:v>
                </c:pt>
                <c:pt idx="28">
                  <c:v>562956.18000000005</c:v>
                </c:pt>
                <c:pt idx="29">
                  <c:v>65000.13</c:v>
                </c:pt>
                <c:pt idx="30">
                  <c:v>445715.05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44-4B5F-B242-A758860C2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6490160"/>
        <c:axId val="716486632"/>
      </c:barChart>
      <c:catAx>
        <c:axId val="716490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86632"/>
        <c:crosses val="autoZero"/>
        <c:auto val="0"/>
        <c:lblAlgn val="ctr"/>
        <c:lblOffset val="100"/>
        <c:tickLblSkip val="5"/>
        <c:noMultiLvlLbl val="0"/>
      </c:catAx>
      <c:valAx>
        <c:axId val="71648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90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2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8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86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69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Review of December RENA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Jian Chen</a:t>
            </a:r>
          </a:p>
          <a:p>
            <a:r>
              <a:rPr lang="en-US" dirty="0">
                <a:solidFill>
                  <a:schemeClr val="tx2"/>
                </a:solidFill>
              </a:rPr>
              <a:t>Market Analysis and Validation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CMWG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March 21</a:t>
            </a:r>
            <a:r>
              <a:rPr lang="en-US" baseline="30000" dirty="0">
                <a:solidFill>
                  <a:schemeClr val="tx2"/>
                </a:solidFill>
              </a:rPr>
              <a:t>st</a:t>
            </a:r>
            <a:r>
              <a:rPr lang="en-US" dirty="0">
                <a:solidFill>
                  <a:schemeClr val="tx2"/>
                </a:solidFill>
              </a:rPr>
              <a:t>, 2022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Sum of RENA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5531471"/>
              </p:ext>
            </p:extLst>
          </p:nvPr>
        </p:nvGraphicFramePr>
        <p:xfrm>
          <a:off x="762000" y="1524000"/>
          <a:ext cx="7162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795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with RT Congestion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386682"/>
            <a:ext cx="8534400" cy="4319832"/>
          </a:xfrm>
        </p:spPr>
        <p:txBody>
          <a:bodyPr/>
          <a:lstStyle/>
          <a:p>
            <a:r>
              <a:rPr lang="en-US" sz="2000" dirty="0"/>
              <a:t>The total RENA in December was $9.8M, while the total SCED congestion rent was around $111.9M.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426601"/>
              </p:ext>
            </p:extLst>
          </p:nvPr>
        </p:nvGraphicFramePr>
        <p:xfrm>
          <a:off x="747712" y="2286001"/>
          <a:ext cx="7648575" cy="3420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43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and estimated DAM oversold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3165"/>
            <a:ext cx="8534400" cy="4319832"/>
          </a:xfrm>
        </p:spPr>
        <p:txBody>
          <a:bodyPr/>
          <a:lstStyle/>
          <a:p>
            <a:r>
              <a:rPr lang="en-US" sz="2000" dirty="0"/>
              <a:t>The total estimated DAM oversold amount in December was around $6.2M.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756890"/>
              </p:ext>
            </p:extLst>
          </p:nvPr>
        </p:nvGraphicFramePr>
        <p:xfrm>
          <a:off x="738187" y="2362199"/>
          <a:ext cx="7667626" cy="3112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288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D362-1EA2-4A6C-A1E5-1EEABCB5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 12/2/2021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44FD-E84E-46F2-B472-79B811D5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69084"/>
            <a:ext cx="8534400" cy="4319832"/>
          </a:xfrm>
        </p:spPr>
        <p:txBody>
          <a:bodyPr/>
          <a:lstStyle/>
          <a:p>
            <a:r>
              <a:rPr lang="en-US" sz="2000" dirty="0"/>
              <a:t>About $1.6M RENA was observed on OD 12/2. Most of the RENA was related to the RT constraint DHCKDEN8: 6125__C.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About $1.5M “DAM oversold” was observed on the RT constraint DHCKDEN8: 6125__C, which was mostly related to the outage extension on a nearby transmission line. The extension was submitted after DAM started.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53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D362-1EA2-4A6C-A1E5-1EEABCB5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 12/5/2021 and 12/6/2021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44FD-E84E-46F2-B472-79B811D5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091742"/>
            <a:ext cx="8534400" cy="4674516"/>
          </a:xfrm>
        </p:spPr>
        <p:txBody>
          <a:bodyPr/>
          <a:lstStyle/>
          <a:p>
            <a:r>
              <a:rPr lang="en-US" sz="1800" dirty="0"/>
              <a:t>About $3.3M and $1.3M RENA was observed on OD 12/5 and 12/6. Most of the RENA was related to the RT constraint DCPSJON5: 161__B.</a:t>
            </a:r>
          </a:p>
          <a:p>
            <a:endParaRPr lang="en-US" sz="1800" dirty="0"/>
          </a:p>
          <a:p>
            <a:r>
              <a:rPr lang="en-US" sz="1800" dirty="0"/>
              <a:t>Different RT congestion rent in Settlement: it was found a large difference between SCED calculated RT congestion rent versus the Settlement collected congestion rent on those ODs, with a total amount around $2.5M. It was mostly due to some of real time energy was settled at the meter prices different from the resource dispatching prices, when the contingency de-energizes the electric bus where the meter is located but the associated resource remain energized. It is a known issue and ERCOT is working on an NPRR to change how the meter prices should be calculated. </a:t>
            </a:r>
          </a:p>
          <a:p>
            <a:endParaRPr lang="en-US" sz="1800" dirty="0"/>
          </a:p>
          <a:p>
            <a:r>
              <a:rPr lang="en-US" sz="1800" dirty="0"/>
              <a:t>DAM oversold on the RT constraint: There was also about $1.6M DAM oversold on the RT constraint DCPSJON5: 161__B on OD12/5, as the constraint was disabled in DAM due to RAS. After ERCOT DAM team added the constraint in DAM watchlist, no significant oversold was observed on OD 12/6.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5347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5204618"/>
          </a:xfrm>
        </p:spPr>
        <p:txBody>
          <a:bodyPr/>
          <a:lstStyle/>
          <a:p>
            <a:pPr marL="0" indent="0">
              <a:buNone/>
            </a:pPr>
            <a:endParaRPr lang="en-US" sz="2200" dirty="0"/>
          </a:p>
          <a:p>
            <a:endParaRPr lang="en-US" sz="2000" dirty="0"/>
          </a:p>
          <a:p>
            <a:r>
              <a:rPr lang="en-US" sz="2000" dirty="0"/>
              <a:t>The RENA observed in December 2021 was relatively high.</a:t>
            </a:r>
          </a:p>
          <a:p>
            <a:endParaRPr lang="en-US" sz="2000" dirty="0"/>
          </a:p>
          <a:p>
            <a:r>
              <a:rPr lang="en-US" sz="2000" dirty="0"/>
              <a:t>The highest RENA happened on 12/5 with $3.3M, which was mostly related to DAM “oversold” and the price difference between Resources and the associated meters. </a:t>
            </a:r>
          </a:p>
          <a:p>
            <a:endParaRPr lang="en-US" sz="2000" dirty="0"/>
          </a:p>
          <a:p>
            <a:r>
              <a:rPr lang="en-US" sz="2000" dirty="0"/>
              <a:t>PTP w/ links to options didn’t make significant impact to RENA in December. The highest amount of its impact happened on 12/10 with $189k. </a:t>
            </a:r>
          </a:p>
          <a:p>
            <a:endParaRPr lang="en-US" sz="2000" dirty="0"/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304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CRR Balance Account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480328"/>
              </p:ext>
            </p:extLst>
          </p:nvPr>
        </p:nvGraphicFramePr>
        <p:xfrm>
          <a:off x="381001" y="914399"/>
          <a:ext cx="8382000" cy="2469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027164"/>
              </p:ext>
            </p:extLst>
          </p:nvPr>
        </p:nvGraphicFramePr>
        <p:xfrm>
          <a:off x="381000" y="3657600"/>
          <a:ext cx="8382000" cy="2286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05537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38183</TotalTime>
  <Words>433</Words>
  <Application>Microsoft Office PowerPoint</Application>
  <PresentationFormat>On-screen Show (4:3)</PresentationFormat>
  <Paragraphs>49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Monthly Sum of RENA </vt:lpstr>
      <vt:lpstr>Daily RENA with RT Congestion </vt:lpstr>
      <vt:lpstr>Daily RENA and estimated DAM oversold</vt:lpstr>
      <vt:lpstr>OD 12/2/2021</vt:lpstr>
      <vt:lpstr>OD 12/5/2021 and 12/6/2021</vt:lpstr>
      <vt:lpstr>Summary</vt:lpstr>
      <vt:lpstr>December CRR Balance Account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Chen, Jian</cp:lastModifiedBy>
  <cp:revision>556</cp:revision>
  <cp:lastPrinted>2021-07-16T14:42:57Z</cp:lastPrinted>
  <dcterms:created xsi:type="dcterms:W3CDTF">2016-01-21T15:20:31Z</dcterms:created>
  <dcterms:modified xsi:type="dcterms:W3CDTF">2022-03-16T22:25:36Z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