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29"/>
  </p:notesMasterIdLst>
  <p:sldIdLst>
    <p:sldId id="257" r:id="rId3"/>
    <p:sldId id="258" r:id="rId4"/>
    <p:sldId id="259" r:id="rId5"/>
    <p:sldId id="618" r:id="rId6"/>
    <p:sldId id="261" r:id="rId7"/>
    <p:sldId id="289" r:id="rId8"/>
    <p:sldId id="302" r:id="rId9"/>
    <p:sldId id="299" r:id="rId10"/>
    <p:sldId id="281" r:id="rId11"/>
    <p:sldId id="295" r:id="rId12"/>
    <p:sldId id="306" r:id="rId13"/>
    <p:sldId id="304" r:id="rId14"/>
    <p:sldId id="300" r:id="rId15"/>
    <p:sldId id="297" r:id="rId16"/>
    <p:sldId id="305" r:id="rId17"/>
    <p:sldId id="294" r:id="rId18"/>
    <p:sldId id="292" r:id="rId19"/>
    <p:sldId id="268" r:id="rId20"/>
    <p:sldId id="270" r:id="rId21"/>
    <p:sldId id="276" r:id="rId22"/>
    <p:sldId id="619" r:id="rId23"/>
    <p:sldId id="293" r:id="rId24"/>
    <p:sldId id="280" r:id="rId25"/>
    <p:sldId id="303" r:id="rId26"/>
    <p:sldId id="307" r:id="rId27"/>
    <p:sldId id="30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4242" autoAdjust="0"/>
  </p:normalViewPr>
  <p:slideViewPr>
    <p:cSldViewPr snapToGrid="0">
      <p:cViewPr varScale="1">
        <p:scale>
          <a:sx n="104" d="100"/>
          <a:sy n="104" d="100"/>
        </p:scale>
        <p:origin x="18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27A27-42FC-4B14-9FD8-64CAEA46702C}" type="datetimeFigureOut">
              <a:rPr lang="en-US" smtClean="0"/>
              <a:t>3/15/2022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F926-9B83-41D1-8857-A2021ABF2466}" type="slidenum">
              <a:rPr lang="en-US" smtClean="0"/>
              <a:t>‹#›</a:t>
            </a:fld>
            <a:endParaRPr lang="en-US"/>
          </a:p>
        </p:txBody>
      </p:sp>
    </p:spTree>
    <p:extLst>
      <p:ext uri="{BB962C8B-B14F-4D97-AF65-F5344CB8AC3E}">
        <p14:creationId xmlns:p14="http://schemas.microsoft.com/office/powerpoint/2010/main" val="391860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UFLS trigger</a:t>
            </a:r>
            <a:r>
              <a:rPr lang="en-US" altLang="en-US" baseline="0" dirty="0"/>
              <a:t> indicates the frequency (59.3 Hz) at which the first stage of involuntary underfrequency load shedding will happen. ERCOT plans and operates the system such that for the simultaneous trip of two largest generating units (2750 MW), UFLS should not be triggered, though it still can happen in some extreme unexpected situations.</a:t>
            </a:r>
            <a:endParaRPr lang="en-US" altLang="en-US" dirty="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41215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17</a:t>
            </a:fld>
            <a:endParaRPr lang="en-US"/>
          </a:p>
        </p:txBody>
      </p:sp>
    </p:spTree>
    <p:extLst>
      <p:ext uri="{BB962C8B-B14F-4D97-AF65-F5344CB8AC3E}">
        <p14:creationId xmlns:p14="http://schemas.microsoft.com/office/powerpoint/2010/main" val="1248404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Arial" panose="020B0604020202020204" pitchFamily="34" charset="0"/>
              <a:buNone/>
            </a:pPr>
            <a:r>
              <a:rPr lang="en-US" sz="1200" dirty="0">
                <a:solidFill>
                  <a:schemeClr val="tx2"/>
                </a:solidFill>
              </a:rPr>
              <a:t>Just EMS graphs here</a:t>
            </a:r>
          </a:p>
          <a:p>
            <a:pPr marL="0" indent="0">
              <a:spcBef>
                <a:spcPts val="1200"/>
              </a:spcBef>
              <a:buFont typeface="Arial" panose="020B0604020202020204" pitchFamily="34" charset="0"/>
              <a:buNone/>
            </a:pPr>
            <a:endParaRPr lang="en-US" sz="1200" dirty="0">
              <a:solidFill>
                <a:schemeClr val="tx2"/>
              </a:solidFill>
            </a:endParaRPr>
          </a:p>
          <a:p>
            <a:pPr marL="342900" indent="-342900">
              <a:spcBef>
                <a:spcPts val="1200"/>
              </a:spcBef>
              <a:buFont typeface="Arial" panose="020B0604020202020204" pitchFamily="34" charset="0"/>
              <a:buChar char="•"/>
            </a:pPr>
            <a:r>
              <a:rPr lang="en-US" sz="1200" dirty="0">
                <a:solidFill>
                  <a:schemeClr val="tx2"/>
                </a:solidFill>
              </a:rPr>
              <a:t>PUN generators may be online at all times regardless of electricity market conditions. </a:t>
            </a:r>
          </a:p>
          <a:p>
            <a:pPr marL="342900" indent="-342900">
              <a:spcBef>
                <a:spcPts val="1200"/>
              </a:spcBef>
              <a:buFont typeface="Arial" panose="020B0604020202020204" pitchFamily="34" charset="0"/>
              <a:buChar char="•"/>
            </a:pPr>
            <a:r>
              <a:rPr lang="en-US" sz="1200" dirty="0">
                <a:solidFill>
                  <a:schemeClr val="tx2"/>
                </a:solidFill>
              </a:rPr>
              <a:t>Even when PUNs are not exporting power, they are contributing to system inertia, because they are synchronized to the ERCOT grid. </a:t>
            </a:r>
          </a:p>
          <a:p>
            <a:pPr marL="342900" indent="-342900">
              <a:spcBef>
                <a:spcPts val="1200"/>
              </a:spcBef>
              <a:buFont typeface="Arial" panose="020B0604020202020204" pitchFamily="34" charset="0"/>
              <a:buChar char="•"/>
            </a:pPr>
            <a:r>
              <a:rPr lang="en-US" sz="1200" dirty="0">
                <a:solidFill>
                  <a:schemeClr val="tx2"/>
                </a:solidFill>
              </a:rPr>
              <a:t>Inertia of PUN generation is at least 35 GW*s from 2014-2020, i.e. &gt;30% of critical inertia.</a:t>
            </a:r>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18</a:t>
            </a:fld>
            <a:endParaRPr lang="en-US"/>
          </a:p>
        </p:txBody>
      </p:sp>
    </p:spTree>
    <p:extLst>
      <p:ext uri="{BB962C8B-B14F-4D97-AF65-F5344CB8AC3E}">
        <p14:creationId xmlns:p14="http://schemas.microsoft.com/office/powerpoint/2010/main" val="78691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86030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spcBef>
                <a:spcPts val="900"/>
              </a:spcBef>
              <a:buFont typeface="Arial" panose="020B0604020202020204" pitchFamily="34" charset="0"/>
              <a:buChar char="•"/>
            </a:pPr>
            <a:r>
              <a:rPr lang="en-US" sz="1200" dirty="0">
                <a:solidFill>
                  <a:schemeClr val="tx2"/>
                </a:solidFill>
              </a:rPr>
              <a:t>About 50% of ERCOT’s generation fleet is natural gas based</a:t>
            </a:r>
          </a:p>
          <a:p>
            <a:pPr marL="257175" indent="-257175">
              <a:spcBef>
                <a:spcPts val="900"/>
              </a:spcBef>
              <a:buFont typeface="Arial" panose="020B0604020202020204" pitchFamily="34" charset="0"/>
              <a:buChar char="•"/>
            </a:pPr>
            <a:r>
              <a:rPr lang="en-US" sz="1200" dirty="0">
                <a:solidFill>
                  <a:schemeClr val="tx2"/>
                </a:solidFill>
              </a:rPr>
              <a:t>Fluctuations in natural gas prices affect generating unit commitment patterns and, thus, system inertia</a:t>
            </a:r>
          </a:p>
          <a:p>
            <a:pPr marL="257175" indent="-257175">
              <a:spcBef>
                <a:spcPts val="900"/>
              </a:spcBef>
              <a:buFont typeface="Arial" panose="020B0604020202020204" pitchFamily="34" charset="0"/>
              <a:buChar char="•"/>
            </a:pPr>
            <a:r>
              <a:rPr lang="en-US" sz="1200" dirty="0">
                <a:solidFill>
                  <a:schemeClr val="tx2"/>
                </a:solidFill>
              </a:rPr>
              <a:t>More combined cycle units are committed during periods with low gas prices (higher inertia than coal)</a:t>
            </a:r>
          </a:p>
          <a:p>
            <a:pPr marL="257175" indent="-257175">
              <a:spcBef>
                <a:spcPts val="900"/>
              </a:spcBef>
              <a:buFont typeface="Arial" panose="020B0604020202020204" pitchFamily="34" charset="0"/>
              <a:buChar char="•"/>
            </a:pPr>
            <a:r>
              <a:rPr lang="en-US" sz="1200" dirty="0">
                <a:solidFill>
                  <a:schemeClr val="tx2"/>
                </a:solidFill>
              </a:rPr>
              <a:t>More Coal units are committed in periods with high gas prices (lower inertia than combined cycle)</a:t>
            </a:r>
          </a:p>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22</a:t>
            </a:fld>
            <a:endParaRPr lang="en-US"/>
          </a:p>
        </p:txBody>
      </p:sp>
    </p:spTree>
    <p:extLst>
      <p:ext uri="{BB962C8B-B14F-4D97-AF65-F5344CB8AC3E}">
        <p14:creationId xmlns:p14="http://schemas.microsoft.com/office/powerpoint/2010/main" val="64916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25</a:t>
            </a:fld>
            <a:endParaRPr lang="en-US"/>
          </a:p>
        </p:txBody>
      </p:sp>
    </p:spTree>
    <p:extLst>
      <p:ext uri="{BB962C8B-B14F-4D97-AF65-F5344CB8AC3E}">
        <p14:creationId xmlns:p14="http://schemas.microsoft.com/office/powerpoint/2010/main" val="349313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 generation in that year. In 2019 it was on November 26 3:52 am, 57.87%. </a:t>
            </a:r>
            <a:endParaRPr lang="en-US" sz="1200" kern="1200" dirty="0">
              <a:solidFill>
                <a:schemeClr val="tx1"/>
              </a:solidFill>
              <a:effectLst/>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indent="-342900">
              <a:spcBef>
                <a:spcPts val="1200"/>
              </a:spcBef>
              <a:buFont typeface="Arial" panose="020B0604020202020204" pitchFamily="34" charset="0"/>
              <a:buChar char="•"/>
            </a:pPr>
            <a:r>
              <a:rPr lang="en-US" sz="1200" dirty="0">
                <a:solidFill>
                  <a:schemeClr val="tx2"/>
                </a:solidFill>
              </a:rPr>
              <a:t>ERCOT tripled installed wind capacity between 2013 and 2020, adding nearly </a:t>
            </a:r>
            <a:r>
              <a:rPr lang="en-US" sz="1200" dirty="0">
                <a:solidFill>
                  <a:srgbClr val="FF0000"/>
                </a:solidFill>
              </a:rPr>
              <a:t>20 GW of </a:t>
            </a:r>
            <a:r>
              <a:rPr lang="en-US" sz="1200" dirty="0">
                <a:solidFill>
                  <a:schemeClr val="tx2"/>
                </a:solidFill>
              </a:rPr>
              <a:t>wind generation (including</a:t>
            </a:r>
            <a:r>
              <a:rPr lang="en-US" sz="1200" baseline="0" dirty="0">
                <a:solidFill>
                  <a:schemeClr val="tx2"/>
                </a:solidFill>
              </a:rPr>
              <a:t> all synchronized projects)</a:t>
            </a:r>
            <a:endParaRPr lang="en-US" sz="1200" dirty="0">
              <a:solidFill>
                <a:schemeClr val="tx2"/>
              </a:solidFill>
            </a:endParaRPr>
          </a:p>
          <a:p>
            <a:pPr marL="342900" indent="-342900">
              <a:spcBef>
                <a:spcPts val="1200"/>
              </a:spcBef>
              <a:buFont typeface="Arial" panose="020B0604020202020204" pitchFamily="34" charset="0"/>
              <a:buChar char="•"/>
            </a:pPr>
            <a:r>
              <a:rPr lang="en-US" sz="1200" dirty="0">
                <a:solidFill>
                  <a:schemeClr val="tx2"/>
                </a:solidFill>
              </a:rPr>
              <a:t>An equal amount of coal capacity has about 55 GW*s of inertia contribution.</a:t>
            </a:r>
          </a:p>
          <a:p>
            <a:pPr marL="342900" indent="-342900">
              <a:spcBef>
                <a:spcPts val="1200"/>
              </a:spcBef>
              <a:buFont typeface="Arial" panose="020B0604020202020204" pitchFamily="34" charset="0"/>
              <a:buChar char="•"/>
            </a:pPr>
            <a:r>
              <a:rPr lang="en-US" sz="1200" dirty="0">
                <a:solidFill>
                  <a:schemeClr val="tx2"/>
                </a:solidFill>
              </a:rPr>
              <a:t>Counterintuitively, the inertia trend is not declining as installed IBR capacity increases, as was anticipated, due to other factors,</a:t>
            </a:r>
            <a:r>
              <a:rPr lang="en-US" sz="1200" baseline="0" dirty="0">
                <a:solidFill>
                  <a:schemeClr val="tx2"/>
                </a:solidFill>
              </a:rPr>
              <a:t> such as load growth, gas prices, wind curtailments etc. </a:t>
            </a:r>
            <a:r>
              <a:rPr lang="en-US" sz="1200" dirty="0">
                <a:solidFill>
                  <a:schemeClr val="tx2"/>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1766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6</a:t>
            </a:fld>
            <a:endParaRPr lang="en-US"/>
          </a:p>
        </p:txBody>
      </p:sp>
    </p:spTree>
    <p:extLst>
      <p:ext uri="{BB962C8B-B14F-4D97-AF65-F5344CB8AC3E}">
        <p14:creationId xmlns:p14="http://schemas.microsoft.com/office/powerpoint/2010/main" val="67326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8</a:t>
            </a:fld>
            <a:endParaRPr lang="en-US"/>
          </a:p>
        </p:txBody>
      </p:sp>
    </p:spTree>
    <p:extLst>
      <p:ext uri="{BB962C8B-B14F-4D97-AF65-F5344CB8AC3E}">
        <p14:creationId xmlns:p14="http://schemas.microsoft.com/office/powerpoint/2010/main" val="39729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9</a:t>
            </a:fld>
            <a:endParaRPr lang="en-US"/>
          </a:p>
        </p:txBody>
      </p:sp>
    </p:spTree>
    <p:extLst>
      <p:ext uri="{BB962C8B-B14F-4D97-AF65-F5344CB8AC3E}">
        <p14:creationId xmlns:p14="http://schemas.microsoft.com/office/powerpoint/2010/main" val="114648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26491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14</a:t>
            </a:fld>
            <a:endParaRPr lang="en-US"/>
          </a:p>
        </p:txBody>
      </p:sp>
    </p:spTree>
    <p:extLst>
      <p:ext uri="{BB962C8B-B14F-4D97-AF65-F5344CB8AC3E}">
        <p14:creationId xmlns:p14="http://schemas.microsoft.com/office/powerpoint/2010/main" val="99859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15</a:t>
            </a:fld>
            <a:endParaRPr lang="en-US"/>
          </a:p>
        </p:txBody>
      </p:sp>
    </p:spTree>
    <p:extLst>
      <p:ext uri="{BB962C8B-B14F-4D97-AF65-F5344CB8AC3E}">
        <p14:creationId xmlns:p14="http://schemas.microsoft.com/office/powerpoint/2010/main" val="214996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16</a:t>
            </a:fld>
            <a:endParaRPr lang="en-US"/>
          </a:p>
        </p:txBody>
      </p:sp>
    </p:spTree>
    <p:extLst>
      <p:ext uri="{BB962C8B-B14F-4D97-AF65-F5344CB8AC3E}">
        <p14:creationId xmlns:p14="http://schemas.microsoft.com/office/powerpoint/2010/main" val="188001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61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60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7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212066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972684304"/>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2540896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mailto:pengwei.du@ercot.com" TargetMode="External"/><Relationship Id="rId4" Type="http://schemas.openxmlformats.org/officeDocument/2006/relationships/hyperlink" Target="mailto:jackson.dubro@ercot.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www.ercot.com/content/cdr/html/real_time_system_conditions.html"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38600" y="1447800"/>
            <a:ext cx="4724400" cy="4201150"/>
          </a:xfrm>
          <a:prstGeom prst="rect">
            <a:avLst/>
          </a:prstGeom>
          <a:noFill/>
        </p:spPr>
        <p:txBody>
          <a:bodyPr wrap="square" rtlCol="0">
            <a:spAutoFit/>
          </a:bodyPr>
          <a:lstStyle/>
          <a:p>
            <a:endParaRPr lang="en-US" sz="2000" b="1" dirty="0">
              <a:solidFill>
                <a:srgbClr val="5B6770"/>
              </a:solidFill>
            </a:endParaRPr>
          </a:p>
          <a:p>
            <a:endParaRPr lang="en-US" sz="2000" b="1" dirty="0">
              <a:solidFill>
                <a:srgbClr val="5B6770"/>
              </a:solidFill>
            </a:endParaRPr>
          </a:p>
          <a:p>
            <a:r>
              <a:rPr lang="en-US" sz="2400" b="1" dirty="0">
                <a:solidFill>
                  <a:srgbClr val="5B6770"/>
                </a:solidFill>
              </a:rPr>
              <a:t>ERCOT Interconnection Inertia Analysis</a:t>
            </a: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r>
              <a:rPr lang="en-US" dirty="0">
                <a:solidFill>
                  <a:srgbClr val="5B6770"/>
                </a:solidFill>
              </a:rPr>
              <a:t>ERCOT Staff</a:t>
            </a:r>
          </a:p>
          <a:p>
            <a:endParaRPr lang="en-US" sz="2000" b="1" dirty="0">
              <a:solidFill>
                <a:srgbClr val="5B6770"/>
              </a:solidFill>
            </a:endParaRPr>
          </a:p>
          <a:p>
            <a:endParaRPr lang="en-US" sz="1600" dirty="0">
              <a:solidFill>
                <a:srgbClr val="5B6770"/>
              </a:solidFill>
            </a:endParaRPr>
          </a:p>
          <a:p>
            <a:endParaRPr lang="en-US" sz="500" dirty="0">
              <a:solidFill>
                <a:srgbClr val="5B6770"/>
              </a:solidFill>
            </a:endParaRPr>
          </a:p>
        </p:txBody>
      </p:sp>
    </p:spTree>
    <p:extLst>
      <p:ext uri="{BB962C8B-B14F-4D97-AF65-F5344CB8AC3E}">
        <p14:creationId xmlns:p14="http://schemas.microsoft.com/office/powerpoint/2010/main" val="193702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Curtailments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
        <p:nvSpPr>
          <p:cNvPr id="6" name="Content Placeholder 2"/>
          <p:cNvSpPr txBox="1">
            <a:spLocks/>
          </p:cNvSpPr>
          <p:nvPr/>
        </p:nvSpPr>
        <p:spPr>
          <a:xfrm>
            <a:off x="1916338" y="6161089"/>
            <a:ext cx="8629650" cy="400049"/>
          </a:xfrm>
          <a:prstGeom prst="rect">
            <a:avLst/>
          </a:prstGeom>
        </p:spPr>
        <p:txBody>
          <a:bodyPr/>
          <a:lstStyle>
            <a:defPPr>
              <a:defRPr lang="en-US"/>
            </a:defPPr>
            <a:lvl1pPr indent="0">
              <a:spcBef>
                <a:spcPct val="20000"/>
              </a:spcBef>
              <a:buFont typeface="Arial" panose="020B0604020202020204" pitchFamily="34" charset="0"/>
              <a:buNone/>
              <a:defRPr sz="2000">
                <a:solidFill>
                  <a:schemeClr val="tx2"/>
                </a:solidFill>
              </a:defRPr>
            </a:lvl1pPr>
            <a:lvl2pPr marL="742950" indent="-285750">
              <a:spcBef>
                <a:spcPct val="20000"/>
              </a:spcBef>
              <a:buFont typeface="Arial" panose="020B0604020202020204" pitchFamily="34" charset="0"/>
              <a:buChar char="–"/>
              <a:defRPr sz="2400">
                <a:solidFill>
                  <a:schemeClr val="tx2"/>
                </a:solidFill>
              </a:defRPr>
            </a:lvl2pPr>
            <a:lvl3pPr marL="1143000" indent="-228600">
              <a:spcBef>
                <a:spcPct val="20000"/>
              </a:spcBef>
              <a:buFont typeface="Arial" panose="020B0604020202020204" pitchFamily="34" charset="0"/>
              <a:buChar char="•"/>
              <a:defRPr sz="2200">
                <a:solidFill>
                  <a:schemeClr val="tx2"/>
                </a:solidFill>
              </a:defRPr>
            </a:lvl3pPr>
            <a:lvl4pPr marL="1600200" indent="-228600">
              <a:spcBef>
                <a:spcPct val="20000"/>
              </a:spcBef>
              <a:buFont typeface="Arial" panose="020B0604020202020204" pitchFamily="34" charset="0"/>
              <a:buChar char="–"/>
              <a:defRPr sz="21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100" dirty="0"/>
              <a:t>Curtailment % is calculated based on potential </a:t>
            </a:r>
            <a:r>
              <a:rPr lang="en-US" sz="1100" dirty="0" err="1"/>
              <a:t>uncurtailed</a:t>
            </a:r>
            <a:r>
              <a:rPr lang="en-US" sz="1100" dirty="0"/>
              <a:t> annual energy yield </a:t>
            </a:r>
          </a:p>
        </p:txBody>
      </p:sp>
      <p:pic>
        <p:nvPicPr>
          <p:cNvPr id="10" name="Picture 9">
            <a:extLst>
              <a:ext uri="{FF2B5EF4-FFF2-40B4-BE49-F238E27FC236}">
                <a16:creationId xmlns:a16="http://schemas.microsoft.com/office/drawing/2014/main" id="{E02D6098-0308-4104-9A06-0A56DD216AA7}"/>
              </a:ext>
            </a:extLst>
          </p:cNvPr>
          <p:cNvPicPr>
            <a:picLocks noChangeAspect="1"/>
          </p:cNvPicPr>
          <p:nvPr/>
        </p:nvPicPr>
        <p:blipFill>
          <a:blip r:embed="rId3"/>
          <a:stretch>
            <a:fillRect/>
          </a:stretch>
        </p:blipFill>
        <p:spPr>
          <a:xfrm>
            <a:off x="1081087" y="657225"/>
            <a:ext cx="6600825" cy="2771775"/>
          </a:xfrm>
          <a:prstGeom prst="rect">
            <a:avLst/>
          </a:prstGeom>
        </p:spPr>
      </p:pic>
      <p:pic>
        <p:nvPicPr>
          <p:cNvPr id="14" name="Picture 13">
            <a:extLst>
              <a:ext uri="{FF2B5EF4-FFF2-40B4-BE49-F238E27FC236}">
                <a16:creationId xmlns:a16="http://schemas.microsoft.com/office/drawing/2014/main" id="{4944715B-819C-4F3F-A82A-C6B5F4E0C6D5}"/>
              </a:ext>
            </a:extLst>
          </p:cNvPr>
          <p:cNvPicPr>
            <a:picLocks noChangeAspect="1"/>
          </p:cNvPicPr>
          <p:nvPr/>
        </p:nvPicPr>
        <p:blipFill>
          <a:blip r:embed="rId4"/>
          <a:stretch>
            <a:fillRect/>
          </a:stretch>
        </p:blipFill>
        <p:spPr>
          <a:xfrm>
            <a:off x="2145076" y="3429000"/>
            <a:ext cx="4731928" cy="2581806"/>
          </a:xfrm>
          <a:prstGeom prst="rect">
            <a:avLst/>
          </a:prstGeom>
        </p:spPr>
      </p:pic>
    </p:spTree>
    <p:extLst>
      <p:ext uri="{BB962C8B-B14F-4D97-AF65-F5344CB8AC3E}">
        <p14:creationId xmlns:p14="http://schemas.microsoft.com/office/powerpoint/2010/main" val="58664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8748-9422-47BD-8CFF-7BD4623571AA}"/>
              </a:ext>
            </a:extLst>
          </p:cNvPr>
          <p:cNvSpPr>
            <a:spLocks noGrp="1"/>
          </p:cNvSpPr>
          <p:nvPr>
            <p:ph type="title"/>
          </p:nvPr>
        </p:nvSpPr>
        <p:spPr/>
        <p:txBody>
          <a:bodyPr/>
          <a:lstStyle/>
          <a:p>
            <a:r>
              <a:rPr lang="en-US" dirty="0"/>
              <a:t>High Wind Generation Hours 2017-2021</a:t>
            </a:r>
          </a:p>
        </p:txBody>
      </p:sp>
      <p:sp>
        <p:nvSpPr>
          <p:cNvPr id="4" name="Slide Number Placeholder 3">
            <a:extLst>
              <a:ext uri="{FF2B5EF4-FFF2-40B4-BE49-F238E27FC236}">
                <a16:creationId xmlns:a16="http://schemas.microsoft.com/office/drawing/2014/main" id="{571ACCF3-96B4-44FA-81FD-001F12B34BC1}"/>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11</a:t>
            </a:fld>
            <a:endParaRPr lang="en-US">
              <a:solidFill>
                <a:prstClr val="black">
                  <a:tint val="75000"/>
                </a:prstClr>
              </a:solidFill>
            </a:endParaRPr>
          </a:p>
        </p:txBody>
      </p:sp>
      <p:pic>
        <p:nvPicPr>
          <p:cNvPr id="8" name="Picture 7">
            <a:extLst>
              <a:ext uri="{FF2B5EF4-FFF2-40B4-BE49-F238E27FC236}">
                <a16:creationId xmlns:a16="http://schemas.microsoft.com/office/drawing/2014/main" id="{DAB44925-19C5-401D-8209-855A75F8D7DE}"/>
              </a:ext>
            </a:extLst>
          </p:cNvPr>
          <p:cNvPicPr>
            <a:picLocks noChangeAspect="1"/>
          </p:cNvPicPr>
          <p:nvPr/>
        </p:nvPicPr>
        <p:blipFill>
          <a:blip r:embed="rId2"/>
          <a:stretch>
            <a:fillRect/>
          </a:stretch>
        </p:blipFill>
        <p:spPr>
          <a:xfrm>
            <a:off x="734649" y="1294368"/>
            <a:ext cx="7465899" cy="4269263"/>
          </a:xfrm>
          <a:prstGeom prst="rect">
            <a:avLst/>
          </a:prstGeom>
        </p:spPr>
      </p:pic>
    </p:spTree>
    <p:extLst>
      <p:ext uri="{BB962C8B-B14F-4D97-AF65-F5344CB8AC3E}">
        <p14:creationId xmlns:p14="http://schemas.microsoft.com/office/powerpoint/2010/main" val="111322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8E4A6E-DBA2-4E7E-B860-9EE4FEF65F0F}"/>
              </a:ext>
            </a:extLst>
          </p:cNvPr>
          <p:cNvPicPr>
            <a:picLocks noChangeAspect="1"/>
          </p:cNvPicPr>
          <p:nvPr/>
        </p:nvPicPr>
        <p:blipFill rotWithShape="1">
          <a:blip r:embed="rId2">
            <a:clrChange>
              <a:clrFrom>
                <a:srgbClr val="FFFFFF"/>
              </a:clrFrom>
              <a:clrTo>
                <a:srgbClr val="FFFFFF">
                  <a:alpha val="0"/>
                </a:srgbClr>
              </a:clrTo>
            </a:clrChange>
          </a:blip>
          <a:srcRect b="20950"/>
          <a:stretch/>
        </p:blipFill>
        <p:spPr>
          <a:xfrm>
            <a:off x="698983" y="876339"/>
            <a:ext cx="7358669" cy="5421231"/>
          </a:xfrm>
          <a:prstGeom prst="rect">
            <a:avLst/>
          </a:prstGeom>
        </p:spPr>
      </p:pic>
      <p:sp>
        <p:nvSpPr>
          <p:cNvPr id="2" name="Title 1">
            <a:extLst>
              <a:ext uri="{FF2B5EF4-FFF2-40B4-BE49-F238E27FC236}">
                <a16:creationId xmlns:a16="http://schemas.microsoft.com/office/drawing/2014/main" id="{64BEE77A-D359-4EB4-B2F9-B0000317E8BF}"/>
              </a:ext>
            </a:extLst>
          </p:cNvPr>
          <p:cNvSpPr>
            <a:spLocks noGrp="1"/>
          </p:cNvSpPr>
          <p:nvPr>
            <p:ph type="title"/>
          </p:nvPr>
        </p:nvSpPr>
        <p:spPr/>
        <p:txBody>
          <a:bodyPr/>
          <a:lstStyle/>
          <a:p>
            <a:r>
              <a:rPr lang="en-US" dirty="0"/>
              <a:t>Solar Generation Capacity</a:t>
            </a:r>
          </a:p>
        </p:txBody>
      </p:sp>
      <p:sp>
        <p:nvSpPr>
          <p:cNvPr id="4" name="Slide Number Placeholder 3">
            <a:extLst>
              <a:ext uri="{FF2B5EF4-FFF2-40B4-BE49-F238E27FC236}">
                <a16:creationId xmlns:a16="http://schemas.microsoft.com/office/drawing/2014/main" id="{32A03826-695D-40E9-8B3E-FB14EE37013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12</a:t>
            </a:fld>
            <a:endParaRPr lang="en-US">
              <a:solidFill>
                <a:prstClr val="black">
                  <a:tint val="75000"/>
                </a:prstClr>
              </a:solidFill>
            </a:endParaRPr>
          </a:p>
        </p:txBody>
      </p:sp>
      <p:sp>
        <p:nvSpPr>
          <p:cNvPr id="9" name="Arc 8">
            <a:extLst>
              <a:ext uri="{FF2B5EF4-FFF2-40B4-BE49-F238E27FC236}">
                <a16:creationId xmlns:a16="http://schemas.microsoft.com/office/drawing/2014/main" id="{34A4BEC3-DF54-4FEF-BA32-2F14790E3749}"/>
              </a:ext>
            </a:extLst>
          </p:cNvPr>
          <p:cNvSpPr/>
          <p:nvPr/>
        </p:nvSpPr>
        <p:spPr>
          <a:xfrm rot="18120073">
            <a:off x="1692126" y="5507733"/>
            <a:ext cx="670552" cy="528528"/>
          </a:xfrm>
          <a:prstGeom prst="arc">
            <a:avLst>
              <a:gd name="adj1" fmla="val 15703943"/>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86732D89-87EF-4015-A250-B324C5A37AE7}"/>
              </a:ext>
            </a:extLst>
          </p:cNvPr>
          <p:cNvSpPr/>
          <p:nvPr/>
        </p:nvSpPr>
        <p:spPr>
          <a:xfrm rot="18120073">
            <a:off x="2618764" y="5293027"/>
            <a:ext cx="670552" cy="528528"/>
          </a:xfrm>
          <a:prstGeom prst="arc">
            <a:avLst>
              <a:gd name="adj1" fmla="val 15703943"/>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43EE163C-3B78-41B9-9C9C-FC826316FAF4}"/>
              </a:ext>
            </a:extLst>
          </p:cNvPr>
          <p:cNvSpPr/>
          <p:nvPr/>
        </p:nvSpPr>
        <p:spPr>
          <a:xfrm rot="18120073">
            <a:off x="3411319" y="4812977"/>
            <a:ext cx="670552" cy="528528"/>
          </a:xfrm>
          <a:prstGeom prst="arc">
            <a:avLst>
              <a:gd name="adj1" fmla="val 15703943"/>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C26B93B5-C9BD-4778-AFC7-E5E569ED905F}"/>
              </a:ext>
            </a:extLst>
          </p:cNvPr>
          <p:cNvSpPr txBox="1"/>
          <p:nvPr/>
        </p:nvSpPr>
        <p:spPr>
          <a:xfrm>
            <a:off x="1385718" y="5216822"/>
            <a:ext cx="790601" cy="261610"/>
          </a:xfrm>
          <a:prstGeom prst="rect">
            <a:avLst/>
          </a:prstGeom>
          <a:noFill/>
        </p:spPr>
        <p:txBody>
          <a:bodyPr wrap="none" rtlCol="0">
            <a:spAutoFit/>
          </a:bodyPr>
          <a:lstStyle/>
          <a:p>
            <a:r>
              <a:rPr lang="en-US" sz="1100" dirty="0">
                <a:solidFill>
                  <a:srgbClr val="5B6770"/>
                </a:solidFill>
              </a:rPr>
              <a:t>+425 MW</a:t>
            </a:r>
          </a:p>
        </p:txBody>
      </p:sp>
      <p:sp>
        <p:nvSpPr>
          <p:cNvPr id="13" name="TextBox 12">
            <a:extLst>
              <a:ext uri="{FF2B5EF4-FFF2-40B4-BE49-F238E27FC236}">
                <a16:creationId xmlns:a16="http://schemas.microsoft.com/office/drawing/2014/main" id="{2B5DC06A-C822-4970-8972-327A9FAA66FD}"/>
              </a:ext>
            </a:extLst>
          </p:cNvPr>
          <p:cNvSpPr txBox="1"/>
          <p:nvPr/>
        </p:nvSpPr>
        <p:spPr>
          <a:xfrm>
            <a:off x="2283988" y="5020615"/>
            <a:ext cx="907621" cy="261610"/>
          </a:xfrm>
          <a:prstGeom prst="rect">
            <a:avLst/>
          </a:prstGeom>
          <a:noFill/>
        </p:spPr>
        <p:txBody>
          <a:bodyPr wrap="none" rtlCol="0">
            <a:spAutoFit/>
          </a:bodyPr>
          <a:lstStyle/>
          <a:p>
            <a:r>
              <a:rPr lang="en-US" sz="1100" dirty="0">
                <a:solidFill>
                  <a:srgbClr val="5B6770"/>
                </a:solidFill>
              </a:rPr>
              <a:t>+1,692 MW</a:t>
            </a:r>
          </a:p>
        </p:txBody>
      </p:sp>
      <p:sp>
        <p:nvSpPr>
          <p:cNvPr id="14" name="TextBox 13">
            <a:extLst>
              <a:ext uri="{FF2B5EF4-FFF2-40B4-BE49-F238E27FC236}">
                <a16:creationId xmlns:a16="http://schemas.microsoft.com/office/drawing/2014/main" id="{555ED8F8-080D-465C-830A-E62EA656D160}"/>
              </a:ext>
            </a:extLst>
          </p:cNvPr>
          <p:cNvSpPr txBox="1"/>
          <p:nvPr/>
        </p:nvSpPr>
        <p:spPr>
          <a:xfrm>
            <a:off x="3240755" y="4540565"/>
            <a:ext cx="907621" cy="261610"/>
          </a:xfrm>
          <a:prstGeom prst="rect">
            <a:avLst/>
          </a:prstGeom>
          <a:noFill/>
        </p:spPr>
        <p:txBody>
          <a:bodyPr wrap="none" rtlCol="0">
            <a:spAutoFit/>
          </a:bodyPr>
          <a:lstStyle/>
          <a:p>
            <a:r>
              <a:rPr lang="en-US" sz="1100" dirty="0">
                <a:solidFill>
                  <a:srgbClr val="5B6770"/>
                </a:solidFill>
              </a:rPr>
              <a:t>+4,300 MW</a:t>
            </a:r>
          </a:p>
        </p:txBody>
      </p:sp>
    </p:spTree>
    <p:extLst>
      <p:ext uri="{BB962C8B-B14F-4D97-AF65-F5344CB8AC3E}">
        <p14:creationId xmlns:p14="http://schemas.microsoft.com/office/powerpoint/2010/main" val="301696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570D-F724-44CC-9620-ADB642BEB7FA}"/>
              </a:ext>
            </a:extLst>
          </p:cNvPr>
          <p:cNvSpPr>
            <a:spLocks noGrp="1"/>
          </p:cNvSpPr>
          <p:nvPr>
            <p:ph type="title"/>
          </p:nvPr>
        </p:nvSpPr>
        <p:spPr/>
        <p:txBody>
          <a:bodyPr/>
          <a:lstStyle/>
          <a:p>
            <a:r>
              <a:rPr lang="en-US" dirty="0"/>
              <a:t>Solar Curtailments</a:t>
            </a:r>
          </a:p>
        </p:txBody>
      </p:sp>
      <p:sp>
        <p:nvSpPr>
          <p:cNvPr id="4" name="Slide Number Placeholder 3">
            <a:extLst>
              <a:ext uri="{FF2B5EF4-FFF2-40B4-BE49-F238E27FC236}">
                <a16:creationId xmlns:a16="http://schemas.microsoft.com/office/drawing/2014/main" id="{EC9C2638-B2B3-477C-8A33-EA5816751F3A}"/>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13</a:t>
            </a:fld>
            <a:endParaRPr lang="en-US">
              <a:solidFill>
                <a:prstClr val="black">
                  <a:tint val="75000"/>
                </a:prstClr>
              </a:solidFill>
            </a:endParaRPr>
          </a:p>
        </p:txBody>
      </p:sp>
      <p:pic>
        <p:nvPicPr>
          <p:cNvPr id="7" name="Picture 6">
            <a:extLst>
              <a:ext uri="{FF2B5EF4-FFF2-40B4-BE49-F238E27FC236}">
                <a16:creationId xmlns:a16="http://schemas.microsoft.com/office/drawing/2014/main" id="{168F157C-924D-4389-B47F-9AC24A2152D6}"/>
              </a:ext>
            </a:extLst>
          </p:cNvPr>
          <p:cNvPicPr>
            <a:picLocks noChangeAspect="1"/>
          </p:cNvPicPr>
          <p:nvPr/>
        </p:nvPicPr>
        <p:blipFill>
          <a:blip r:embed="rId2"/>
          <a:stretch>
            <a:fillRect/>
          </a:stretch>
        </p:blipFill>
        <p:spPr>
          <a:xfrm>
            <a:off x="1300163" y="716122"/>
            <a:ext cx="6024562" cy="2864576"/>
          </a:xfrm>
          <a:prstGeom prst="rect">
            <a:avLst/>
          </a:prstGeom>
        </p:spPr>
      </p:pic>
      <p:pic>
        <p:nvPicPr>
          <p:cNvPr id="8" name="Picture 7">
            <a:extLst>
              <a:ext uri="{FF2B5EF4-FFF2-40B4-BE49-F238E27FC236}">
                <a16:creationId xmlns:a16="http://schemas.microsoft.com/office/drawing/2014/main" id="{1A5C6198-B331-4E0B-99AD-4FF691729D87}"/>
              </a:ext>
            </a:extLst>
          </p:cNvPr>
          <p:cNvPicPr>
            <a:picLocks noChangeAspect="1"/>
          </p:cNvPicPr>
          <p:nvPr/>
        </p:nvPicPr>
        <p:blipFill>
          <a:blip r:embed="rId3"/>
          <a:stretch>
            <a:fillRect/>
          </a:stretch>
        </p:blipFill>
        <p:spPr>
          <a:xfrm>
            <a:off x="1728787" y="3580698"/>
            <a:ext cx="5686425" cy="2628900"/>
          </a:xfrm>
          <a:prstGeom prst="rect">
            <a:avLst/>
          </a:prstGeom>
        </p:spPr>
      </p:pic>
    </p:spTree>
    <p:extLst>
      <p:ext uri="{BB962C8B-B14F-4D97-AF65-F5344CB8AC3E}">
        <p14:creationId xmlns:p14="http://schemas.microsoft.com/office/powerpoint/2010/main" val="84137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Net Load Hours 2017-2021</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14</a:t>
            </a:fld>
            <a:endParaRPr lang="en-US">
              <a:solidFill>
                <a:prstClr val="black">
                  <a:tint val="75000"/>
                </a:prstClr>
              </a:solidFill>
            </a:endParaRPr>
          </a:p>
        </p:txBody>
      </p:sp>
      <p:pic>
        <p:nvPicPr>
          <p:cNvPr id="5" name="Picture 4">
            <a:extLst>
              <a:ext uri="{FF2B5EF4-FFF2-40B4-BE49-F238E27FC236}">
                <a16:creationId xmlns:a16="http://schemas.microsoft.com/office/drawing/2014/main" id="{825F5B32-113D-4826-AFF5-BA2817A3248E}"/>
              </a:ext>
            </a:extLst>
          </p:cNvPr>
          <p:cNvPicPr>
            <a:picLocks noChangeAspect="1"/>
          </p:cNvPicPr>
          <p:nvPr/>
        </p:nvPicPr>
        <p:blipFill>
          <a:blip r:embed="rId3"/>
          <a:stretch>
            <a:fillRect/>
          </a:stretch>
        </p:blipFill>
        <p:spPr>
          <a:xfrm>
            <a:off x="723900" y="1126807"/>
            <a:ext cx="7183755" cy="4742146"/>
          </a:xfrm>
          <a:prstGeom prst="rect">
            <a:avLst/>
          </a:prstGeom>
        </p:spPr>
      </p:pic>
    </p:spTree>
    <p:extLst>
      <p:ext uri="{BB962C8B-B14F-4D97-AF65-F5344CB8AC3E}">
        <p14:creationId xmlns:p14="http://schemas.microsoft.com/office/powerpoint/2010/main" val="304230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3089-51B5-4B6A-B60A-E2D06D9C11B1}"/>
              </a:ext>
            </a:extLst>
          </p:cNvPr>
          <p:cNvSpPr>
            <a:spLocks noGrp="1"/>
          </p:cNvSpPr>
          <p:nvPr>
            <p:ph type="title"/>
          </p:nvPr>
        </p:nvSpPr>
        <p:spPr/>
        <p:txBody>
          <a:bodyPr/>
          <a:lstStyle/>
          <a:p>
            <a:r>
              <a:rPr lang="en-US" dirty="0"/>
              <a:t>Low Load Hours 2017-2021</a:t>
            </a:r>
          </a:p>
        </p:txBody>
      </p:sp>
      <p:sp>
        <p:nvSpPr>
          <p:cNvPr id="4" name="Slide Number Placeholder 3">
            <a:extLst>
              <a:ext uri="{FF2B5EF4-FFF2-40B4-BE49-F238E27FC236}">
                <a16:creationId xmlns:a16="http://schemas.microsoft.com/office/drawing/2014/main" id="{821C745A-1875-4039-BF33-4F2C61F2FB7B}"/>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15</a:t>
            </a:fld>
            <a:endParaRPr lang="en-US">
              <a:solidFill>
                <a:prstClr val="black">
                  <a:tint val="75000"/>
                </a:prstClr>
              </a:solidFill>
            </a:endParaRPr>
          </a:p>
        </p:txBody>
      </p:sp>
      <p:pic>
        <p:nvPicPr>
          <p:cNvPr id="8" name="Picture 7">
            <a:extLst>
              <a:ext uri="{FF2B5EF4-FFF2-40B4-BE49-F238E27FC236}">
                <a16:creationId xmlns:a16="http://schemas.microsoft.com/office/drawing/2014/main" id="{7A3ECC80-7220-483B-9D74-9970FE8DCF74}"/>
              </a:ext>
            </a:extLst>
          </p:cNvPr>
          <p:cNvPicPr>
            <a:picLocks noChangeAspect="1"/>
          </p:cNvPicPr>
          <p:nvPr/>
        </p:nvPicPr>
        <p:blipFill>
          <a:blip r:embed="rId3"/>
          <a:stretch>
            <a:fillRect/>
          </a:stretch>
        </p:blipFill>
        <p:spPr>
          <a:xfrm>
            <a:off x="807720" y="1373138"/>
            <a:ext cx="7383780" cy="4493152"/>
          </a:xfrm>
          <a:prstGeom prst="rect">
            <a:avLst/>
          </a:prstGeom>
        </p:spPr>
      </p:pic>
    </p:spTree>
    <p:extLst>
      <p:ext uri="{BB962C8B-B14F-4D97-AF65-F5344CB8AC3E}">
        <p14:creationId xmlns:p14="http://schemas.microsoft.com/office/powerpoint/2010/main" val="71671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 vs Combined Cycle Interplay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10" name="Content Placeholder 2"/>
          <p:cNvSpPr txBox="1">
            <a:spLocks/>
          </p:cNvSpPr>
          <p:nvPr/>
        </p:nvSpPr>
        <p:spPr>
          <a:xfrm>
            <a:off x="400050" y="5143501"/>
            <a:ext cx="8629650" cy="400049"/>
          </a:xfrm>
          <a:prstGeom prst="rect">
            <a:avLst/>
          </a:prstGeom>
        </p:spPr>
        <p:txBody>
          <a:bodyPr/>
          <a:lstStyle>
            <a:defPPr>
              <a:defRPr lang="en-US"/>
            </a:defPPr>
            <a:lvl1pPr indent="0">
              <a:spcBef>
                <a:spcPct val="20000"/>
              </a:spcBef>
              <a:buFont typeface="Arial" panose="020B0604020202020204" pitchFamily="34" charset="0"/>
              <a:buNone/>
              <a:defRPr sz="2000">
                <a:solidFill>
                  <a:schemeClr val="tx2"/>
                </a:solidFill>
              </a:defRPr>
            </a:lvl1pPr>
            <a:lvl2pPr marL="742950" indent="-285750">
              <a:spcBef>
                <a:spcPct val="20000"/>
              </a:spcBef>
              <a:buFont typeface="Arial" panose="020B0604020202020204" pitchFamily="34" charset="0"/>
              <a:buChar char="–"/>
              <a:defRPr sz="2400">
                <a:solidFill>
                  <a:schemeClr val="tx2"/>
                </a:solidFill>
              </a:defRPr>
            </a:lvl2pPr>
            <a:lvl3pPr marL="1143000" indent="-228600">
              <a:spcBef>
                <a:spcPct val="20000"/>
              </a:spcBef>
              <a:buFont typeface="Arial" panose="020B0604020202020204" pitchFamily="34" charset="0"/>
              <a:buChar char="•"/>
              <a:defRPr sz="2200">
                <a:solidFill>
                  <a:schemeClr val="tx2"/>
                </a:solidFill>
              </a:defRPr>
            </a:lvl3pPr>
            <a:lvl4pPr marL="1600200" indent="-228600">
              <a:spcBef>
                <a:spcPct val="20000"/>
              </a:spcBef>
              <a:buFont typeface="Arial" panose="020B0604020202020204" pitchFamily="34" charset="0"/>
              <a:buChar char="–"/>
              <a:defRPr sz="21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500" dirty="0"/>
              <a:t>Combined Cycle Plant has about 1.5x higher inertia than a Coal Plant with the same MVA rating</a:t>
            </a:r>
          </a:p>
        </p:txBody>
      </p:sp>
      <p:pic>
        <p:nvPicPr>
          <p:cNvPr id="7" name="Content Placeholder 6" descr="Chart, box and whisker chart&#10;&#10;Description automatically generated">
            <a:extLst>
              <a:ext uri="{FF2B5EF4-FFF2-40B4-BE49-F238E27FC236}">
                <a16:creationId xmlns:a16="http://schemas.microsoft.com/office/drawing/2014/main" id="{3D2FA6FD-B7F0-4D86-B176-B6F9EC89CE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163" y="1234439"/>
            <a:ext cx="4447225" cy="3335419"/>
          </a:xfrm>
        </p:spPr>
      </p:pic>
      <p:pic>
        <p:nvPicPr>
          <p:cNvPr id="9" name="Picture 8" descr="Chart, box and whisker chart&#10;&#10;Description automatically generated">
            <a:extLst>
              <a:ext uri="{FF2B5EF4-FFF2-40B4-BE49-F238E27FC236}">
                <a16:creationId xmlns:a16="http://schemas.microsoft.com/office/drawing/2014/main" id="{F7E15D57-B90D-42D8-A66F-2EEC74E40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773" y="1261190"/>
            <a:ext cx="4447227" cy="3335420"/>
          </a:xfrm>
          <a:prstGeom prst="rect">
            <a:avLst/>
          </a:prstGeom>
        </p:spPr>
      </p:pic>
    </p:spTree>
    <p:extLst>
      <p:ext uri="{BB962C8B-B14F-4D97-AF65-F5344CB8AC3E}">
        <p14:creationId xmlns:p14="http://schemas.microsoft.com/office/powerpoint/2010/main" val="212958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Retirement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a:solidFill>
                <a:prstClr val="black">
                  <a:tint val="75000"/>
                </a:prstClr>
              </a:solidFill>
            </a:endParaRPr>
          </a:p>
        </p:txBody>
      </p:sp>
      <p:sp>
        <p:nvSpPr>
          <p:cNvPr id="6" name="TextBox 5"/>
          <p:cNvSpPr txBox="1"/>
          <p:nvPr/>
        </p:nvSpPr>
        <p:spPr>
          <a:xfrm>
            <a:off x="294641" y="5681785"/>
            <a:ext cx="8849360" cy="369332"/>
          </a:xfrm>
          <a:prstGeom prst="rect">
            <a:avLst/>
          </a:prstGeom>
          <a:noFill/>
        </p:spPr>
        <p:txBody>
          <a:bodyPr wrap="square" rtlCol="0">
            <a:spAutoFit/>
          </a:bodyPr>
          <a:lstStyle/>
          <a:p>
            <a:r>
              <a:rPr lang="en-US" i="1" dirty="0">
                <a:solidFill>
                  <a:srgbClr val="5B6770"/>
                </a:solidFill>
                <a:sym typeface="Symbol" panose="05050102010706020507" pitchFamily="18" charset="2"/>
              </a:rPr>
              <a:t>22 </a:t>
            </a:r>
            <a:r>
              <a:rPr lang="en-US" i="1" dirty="0">
                <a:solidFill>
                  <a:srgbClr val="5B6770"/>
                </a:solidFill>
              </a:rPr>
              <a:t>MW of GAS capacity and 213 MW of Wind capacity retired in 2021.</a:t>
            </a:r>
          </a:p>
        </p:txBody>
      </p:sp>
      <p:pic>
        <p:nvPicPr>
          <p:cNvPr id="3" name="Picture 2">
            <a:extLst>
              <a:ext uri="{FF2B5EF4-FFF2-40B4-BE49-F238E27FC236}">
                <a16:creationId xmlns:a16="http://schemas.microsoft.com/office/drawing/2014/main" id="{249DEC2F-549D-419C-B816-38EBC835448B}"/>
              </a:ext>
            </a:extLst>
          </p:cNvPr>
          <p:cNvPicPr>
            <a:picLocks noChangeAspect="1"/>
          </p:cNvPicPr>
          <p:nvPr/>
        </p:nvPicPr>
        <p:blipFill>
          <a:blip r:embed="rId3"/>
          <a:stretch>
            <a:fillRect/>
          </a:stretch>
        </p:blipFill>
        <p:spPr>
          <a:xfrm>
            <a:off x="156603" y="1085896"/>
            <a:ext cx="8830794" cy="3996058"/>
          </a:xfrm>
          <a:prstGeom prst="rect">
            <a:avLst/>
          </a:prstGeom>
        </p:spPr>
      </p:pic>
    </p:spTree>
    <p:extLst>
      <p:ext uri="{BB962C8B-B14F-4D97-AF65-F5344CB8AC3E}">
        <p14:creationId xmlns:p14="http://schemas.microsoft.com/office/powerpoint/2010/main" val="521808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18</a:t>
            </a:fld>
            <a:endParaRPr lang="en-US">
              <a:solidFill>
                <a:prstClr val="black">
                  <a:tint val="75000"/>
                </a:prstClr>
              </a:solidFill>
            </a:endParaRPr>
          </a:p>
        </p:txBody>
      </p:sp>
      <p:pic>
        <p:nvPicPr>
          <p:cNvPr id="5" name="Picture 4" descr="Chart, box and whisker chart&#10;&#10;Description automatically generated">
            <a:extLst>
              <a:ext uri="{FF2B5EF4-FFF2-40B4-BE49-F238E27FC236}">
                <a16:creationId xmlns:a16="http://schemas.microsoft.com/office/drawing/2014/main" id="{FA893A75-3F4F-467B-80F0-32F25348B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 y="1611618"/>
            <a:ext cx="4658360" cy="3493770"/>
          </a:xfrm>
          <a:prstGeom prst="rect">
            <a:avLst/>
          </a:prstGeom>
        </p:spPr>
      </p:pic>
      <p:pic>
        <p:nvPicPr>
          <p:cNvPr id="7" name="Picture 6" descr="Chart, box and whisker chart&#10;&#10;Description automatically generated">
            <a:extLst>
              <a:ext uri="{FF2B5EF4-FFF2-40B4-BE49-F238E27FC236}">
                <a16:creationId xmlns:a16="http://schemas.microsoft.com/office/drawing/2014/main" id="{FF7AC767-7A9C-4450-B9D7-FF803D454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40" y="1611618"/>
            <a:ext cx="4658360" cy="3493770"/>
          </a:xfrm>
          <a:prstGeom prst="rect">
            <a:avLst/>
          </a:prstGeom>
        </p:spPr>
      </p:pic>
    </p:spTree>
    <p:extLst>
      <p:ext uri="{BB962C8B-B14F-4D97-AF65-F5344CB8AC3E}">
        <p14:creationId xmlns:p14="http://schemas.microsoft.com/office/powerpoint/2010/main" val="738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04800" y="1016876"/>
            <a:ext cx="8534400" cy="4797183"/>
          </a:xfrm>
        </p:spPr>
        <p:txBody>
          <a:bodyPr/>
          <a:lstStyle/>
          <a:p>
            <a:pPr>
              <a:spcAft>
                <a:spcPts val="800"/>
              </a:spcAft>
            </a:pPr>
            <a:r>
              <a:rPr lang="en-US" sz="1800" dirty="0">
                <a:solidFill>
                  <a:srgbClr val="5B6770"/>
                </a:solidFill>
              </a:rPr>
              <a:t>All other factors being constant, inertia would decline in proportion to installed capacity of inverter-based generation;</a:t>
            </a:r>
          </a:p>
          <a:p>
            <a:pPr>
              <a:spcAft>
                <a:spcPts val="800"/>
              </a:spcAft>
            </a:pPr>
            <a:r>
              <a:rPr lang="en-US" sz="1800" dirty="0">
                <a:solidFill>
                  <a:srgbClr val="5B6770"/>
                </a:solidFill>
              </a:rPr>
              <a:t>Inertia is dependent on the resources that are online at any given time.  Resource commitment is a function of load, inverter-based generation and available thermal resources.</a:t>
            </a:r>
          </a:p>
          <a:p>
            <a:pPr lvl="1">
              <a:spcAft>
                <a:spcPts val="800"/>
              </a:spcAft>
            </a:pPr>
            <a:r>
              <a:rPr lang="en-US" sz="1400" dirty="0">
                <a:solidFill>
                  <a:srgbClr val="5B6770"/>
                </a:solidFill>
              </a:rPr>
              <a:t>ERCOT load is growing, which affects unit commitment and inertia trend; </a:t>
            </a:r>
          </a:p>
          <a:p>
            <a:pPr lvl="1">
              <a:spcAft>
                <a:spcPts val="800"/>
              </a:spcAft>
            </a:pPr>
            <a:r>
              <a:rPr lang="en-US" sz="1400" dirty="0">
                <a:solidFill>
                  <a:srgbClr val="5B6770"/>
                </a:solidFill>
              </a:rPr>
              <a:t>Increases commitment of Combined Cycle (CC) generation result in higher overall inertia. If retired Coal generation is replaced by CCs in unit commitment, then inertia increases as well. </a:t>
            </a:r>
          </a:p>
          <a:p>
            <a:pPr lvl="1">
              <a:spcAft>
                <a:spcPts val="800"/>
              </a:spcAft>
            </a:pPr>
            <a:r>
              <a:rPr lang="en-US" sz="1400" dirty="0">
                <a:solidFill>
                  <a:srgbClr val="5B6770"/>
                </a:solidFill>
              </a:rPr>
              <a:t>Levels of wind output during low load periods affects inertia</a:t>
            </a:r>
          </a:p>
          <a:p>
            <a:pPr lvl="1">
              <a:spcAft>
                <a:spcPts val="800"/>
              </a:spcAft>
            </a:pPr>
            <a:r>
              <a:rPr lang="en-US" sz="1400" dirty="0">
                <a:solidFill>
                  <a:srgbClr val="5B6770"/>
                </a:solidFill>
              </a:rPr>
              <a:t>Private Use Network generation provides a significant portion of system inertia and currently does not respond to energy price variations like other Resources</a:t>
            </a:r>
          </a:p>
          <a:p>
            <a:pPr>
              <a:spcAft>
                <a:spcPts val="800"/>
              </a:spcAft>
            </a:pPr>
            <a:r>
              <a:rPr lang="en-US" sz="1800" dirty="0">
                <a:solidFill>
                  <a:srgbClr val="5B6770"/>
                </a:solidFill>
              </a:rPr>
              <a:t>In 2021, a variety of factors may have affected thermal unit availability; there was an overall decline in inertia from CCs and relatively lower inertia compared to past years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81966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7580" y="838200"/>
            <a:ext cx="8461620" cy="5116513"/>
          </a:xfrm>
        </p:spPr>
        <p:txBody>
          <a:bodyPr>
            <a:normAutofit/>
          </a:bodyPr>
          <a:lstStyle/>
          <a:p>
            <a:pPr algn="just">
              <a:defRPr/>
            </a:pPr>
            <a:endParaRPr lang="en-US" sz="1800" dirty="0">
              <a:solidFill>
                <a:schemeClr val="tx2"/>
              </a:solidFill>
            </a:endParaRPr>
          </a:p>
          <a:p>
            <a:pPr algn="just">
              <a:defRPr/>
            </a:pPr>
            <a:r>
              <a:rPr lang="en-US" sz="1800" dirty="0">
                <a:solidFill>
                  <a:schemeClr val="tx2"/>
                </a:solidFill>
              </a:rPr>
              <a:t>With increasing integration of inverter-based generation, there could be periods when total inertia of the system could be low since less synchronous machines will be online. </a:t>
            </a:r>
          </a:p>
          <a:p>
            <a:pPr algn="just">
              <a:defRPr/>
            </a:pPr>
            <a:endParaRPr lang="en-US" sz="500" dirty="0">
              <a:solidFill>
                <a:schemeClr val="tx2"/>
              </a:solidFill>
            </a:endParaRPr>
          </a:p>
        </p:txBody>
      </p:sp>
      <p:sp>
        <p:nvSpPr>
          <p:cNvPr id="2" name="Slide Number Placeholder 1"/>
          <p:cNvSpPr>
            <a:spLocks noGrp="1"/>
          </p:cNvSpPr>
          <p:nvPr>
            <p:ph type="sldNum" sz="quarter" idx="4294967295"/>
          </p:nvPr>
        </p:nvSpPr>
        <p:spPr>
          <a:xfrm>
            <a:off x="8610600" y="6561138"/>
            <a:ext cx="457200"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solidFill>
                  <a:prstClr val="black">
                    <a:tint val="75000"/>
                  </a:prstClr>
                </a:solidFill>
              </a:rPr>
              <a:pPr/>
              <a:t>2</a:t>
            </a:fld>
            <a:endParaRPr lang="en-US">
              <a:solidFill>
                <a:prstClr val="black">
                  <a:tint val="75000"/>
                </a:prstClr>
              </a:solidFill>
            </a:endParaRPr>
          </a:p>
        </p:txBody>
      </p:sp>
      <p:pic>
        <p:nvPicPr>
          <p:cNvPr id="3" name="Picture 2"/>
          <p:cNvPicPr>
            <a:picLocks noChangeAspect="1"/>
          </p:cNvPicPr>
          <p:nvPr/>
        </p:nvPicPr>
        <p:blipFill>
          <a:blip r:embed="rId3"/>
          <a:stretch>
            <a:fillRect/>
          </a:stretch>
        </p:blipFill>
        <p:spPr>
          <a:xfrm>
            <a:off x="862218" y="2257547"/>
            <a:ext cx="7265956" cy="3630351"/>
          </a:xfrm>
          <a:prstGeom prst="rect">
            <a:avLst/>
          </a:prstGeom>
        </p:spPr>
      </p:pic>
      <p:cxnSp>
        <p:nvCxnSpPr>
          <p:cNvPr id="5" name="Straight Connector 4"/>
          <p:cNvCxnSpPr/>
          <p:nvPr/>
        </p:nvCxnSpPr>
        <p:spPr bwMode="auto">
          <a:xfrm>
            <a:off x="1706592" y="4890217"/>
            <a:ext cx="6172200" cy="0"/>
          </a:xfrm>
          <a:prstGeom prst="line">
            <a:avLst/>
          </a:prstGeom>
          <a:solidFill>
            <a:schemeClr val="accent1"/>
          </a:solidFill>
          <a:ln w="6350" cap="flat" cmpd="sng" algn="ctr">
            <a:solidFill>
              <a:srgbClr val="009900"/>
            </a:solidFill>
            <a:prstDash val="dash"/>
            <a:miter lim="800000"/>
            <a:headEnd type="none" w="med" len="med"/>
            <a:tailEnd type="none" w="med" len="med"/>
          </a:ln>
          <a:effectLst/>
        </p:spPr>
      </p:cxnSp>
      <p:sp>
        <p:nvSpPr>
          <p:cNvPr id="9" name="TextBox 8"/>
          <p:cNvSpPr txBox="1"/>
          <p:nvPr/>
        </p:nvSpPr>
        <p:spPr>
          <a:xfrm>
            <a:off x="6727172" y="4567052"/>
            <a:ext cx="1276311" cy="323165"/>
          </a:xfrm>
          <a:prstGeom prst="rect">
            <a:avLst/>
          </a:prstGeom>
          <a:noFill/>
        </p:spPr>
        <p:txBody>
          <a:bodyPr wrap="none" rtlCol="0">
            <a:spAutoFit/>
          </a:bodyPr>
          <a:lstStyle/>
          <a:p>
            <a:r>
              <a:rPr lang="en-US" sz="1500" dirty="0">
                <a:solidFill>
                  <a:srgbClr val="5B6770"/>
                </a:solidFill>
              </a:rPr>
              <a:t>UFLS trigger</a:t>
            </a:r>
          </a:p>
        </p:txBody>
      </p:sp>
      <p:sp>
        <p:nvSpPr>
          <p:cNvPr id="13" name="Title 1"/>
          <p:cNvSpPr>
            <a:spLocks noGrp="1"/>
          </p:cNvSpPr>
          <p:nvPr>
            <p:ph type="title"/>
          </p:nvPr>
        </p:nvSpPr>
        <p:spPr>
          <a:xfrm>
            <a:off x="381000" y="260940"/>
            <a:ext cx="8305800" cy="411162"/>
          </a:xfrm>
        </p:spPr>
        <p:txBody>
          <a:bodyPr/>
          <a:lstStyle/>
          <a:p>
            <a:r>
              <a:rPr lang="en-US" sz="2400" dirty="0"/>
              <a:t>Effect of Synchronous Inertia on System Frequency</a:t>
            </a:r>
          </a:p>
        </p:txBody>
      </p:sp>
    </p:spTree>
    <p:extLst>
      <p:ext uri="{BB962C8B-B14F-4D97-AF65-F5344CB8AC3E}">
        <p14:creationId xmlns:p14="http://schemas.microsoft.com/office/powerpoint/2010/main" val="80193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Thank you! Questions?</a:t>
            </a:r>
          </a:p>
        </p:txBody>
      </p:sp>
      <p:pic>
        <p:nvPicPr>
          <p:cNvPr id="10242" name="Picture 2" descr="Question Mark -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49" y="1386682"/>
            <a:ext cx="2384425" cy="298053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B572FC4-BF61-4FF7-83F3-6E5444A27B5B}"/>
              </a:ext>
            </a:extLst>
          </p:cNvPr>
          <p:cNvSpPr>
            <a:spLocks noGrp="1"/>
          </p:cNvSpPr>
          <p:nvPr>
            <p:ph idx="1"/>
          </p:nvPr>
        </p:nvSpPr>
        <p:spPr>
          <a:xfrm>
            <a:off x="304800" y="1016876"/>
            <a:ext cx="8534400" cy="4797183"/>
          </a:xfrm>
        </p:spPr>
        <p:txBody>
          <a:bodyPr/>
          <a:lstStyle/>
          <a:p>
            <a:pPr marL="0" indent="0">
              <a:spcAft>
                <a:spcPts val="800"/>
              </a:spcAft>
              <a:buNone/>
            </a:pPr>
            <a:r>
              <a:rPr lang="en-US" sz="1800" dirty="0">
                <a:solidFill>
                  <a:srgbClr val="5B6770"/>
                </a:solidFill>
                <a:hlinkClick r:id="rId4"/>
              </a:rPr>
              <a:t>jackson.dubro@ercot.com</a:t>
            </a:r>
            <a:endParaRPr lang="en-US" sz="1800" dirty="0">
              <a:solidFill>
                <a:srgbClr val="5B6770"/>
              </a:solidFill>
            </a:endParaRPr>
          </a:p>
          <a:p>
            <a:pPr marL="0" indent="0">
              <a:spcAft>
                <a:spcPts val="800"/>
              </a:spcAft>
              <a:buNone/>
            </a:pPr>
            <a:r>
              <a:rPr lang="en-US" sz="1800" dirty="0">
                <a:solidFill>
                  <a:srgbClr val="5B6770"/>
                </a:solidFill>
                <a:hlinkClick r:id="rId5"/>
              </a:rPr>
              <a:t>pengwei.du@ercot.com</a:t>
            </a:r>
            <a:endParaRPr lang="en-US" sz="1800" dirty="0">
              <a:solidFill>
                <a:srgbClr val="5B6770"/>
              </a:solidFill>
            </a:endParaRPr>
          </a:p>
          <a:p>
            <a:pPr marL="0" indent="0">
              <a:spcAft>
                <a:spcPts val="800"/>
              </a:spcAft>
              <a:buNone/>
            </a:pPr>
            <a:endParaRPr lang="en-US" sz="1800" dirty="0">
              <a:solidFill>
                <a:srgbClr val="5B6770"/>
              </a:solidFill>
            </a:endParaRPr>
          </a:p>
        </p:txBody>
      </p:sp>
    </p:spTree>
    <p:extLst>
      <p:ext uri="{BB962C8B-B14F-4D97-AF65-F5344CB8AC3E}">
        <p14:creationId xmlns:p14="http://schemas.microsoft.com/office/powerpoint/2010/main" val="101957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CA92-3779-4641-9CAF-7946B606B2AC}"/>
              </a:ext>
            </a:extLst>
          </p:cNvPr>
          <p:cNvSpPr>
            <a:spLocks noGrp="1"/>
          </p:cNvSpPr>
          <p:nvPr>
            <p:ph type="title"/>
          </p:nvPr>
        </p:nvSpPr>
        <p:spPr/>
        <p:txBody>
          <a:bodyPr/>
          <a:lstStyle/>
          <a:p>
            <a:r>
              <a:rPr lang="en-US" dirty="0"/>
              <a:t>Appendix</a:t>
            </a:r>
          </a:p>
        </p:txBody>
      </p:sp>
      <p:sp>
        <p:nvSpPr>
          <p:cNvPr id="4" name="Slide Number Placeholder 3">
            <a:extLst>
              <a:ext uri="{FF2B5EF4-FFF2-40B4-BE49-F238E27FC236}">
                <a16:creationId xmlns:a16="http://schemas.microsoft.com/office/drawing/2014/main" id="{4BD7862D-D893-44FF-9F47-6E53D98880DE}"/>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21171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 Prices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
        <p:nvSpPr>
          <p:cNvPr id="6" name="Rectangle 5"/>
          <p:cNvSpPr/>
          <p:nvPr/>
        </p:nvSpPr>
        <p:spPr>
          <a:xfrm>
            <a:off x="216877" y="1828800"/>
            <a:ext cx="3371850" cy="3531736"/>
          </a:xfrm>
          <a:prstGeom prst="rect">
            <a:avLst/>
          </a:prstGeom>
        </p:spPr>
        <p:txBody>
          <a:bodyPr/>
          <a:lstStyle/>
          <a:p>
            <a:pPr marL="257175" indent="-257175">
              <a:spcBef>
                <a:spcPts val="900"/>
              </a:spcBef>
              <a:buFont typeface="Arial" panose="020B0604020202020204" pitchFamily="34" charset="0"/>
              <a:buChar char="•"/>
            </a:pPr>
            <a:endParaRPr lang="en-US" sz="1500" dirty="0">
              <a:solidFill>
                <a:schemeClr val="tx2"/>
              </a:solidFill>
            </a:endParaRPr>
          </a:p>
        </p:txBody>
      </p:sp>
      <p:sp>
        <p:nvSpPr>
          <p:cNvPr id="7" name="TextBox 6">
            <a:extLst>
              <a:ext uri="{FF2B5EF4-FFF2-40B4-BE49-F238E27FC236}">
                <a16:creationId xmlns:a16="http://schemas.microsoft.com/office/drawing/2014/main" id="{ACBD4501-46DA-4D2A-B80F-82C272A217F4}"/>
              </a:ext>
            </a:extLst>
          </p:cNvPr>
          <p:cNvSpPr txBox="1"/>
          <p:nvPr/>
        </p:nvSpPr>
        <p:spPr>
          <a:xfrm>
            <a:off x="1302727" y="5983162"/>
            <a:ext cx="4572000" cy="261610"/>
          </a:xfrm>
          <a:prstGeom prst="rect">
            <a:avLst/>
          </a:prstGeom>
          <a:noFill/>
        </p:spPr>
        <p:txBody>
          <a:bodyPr wrap="square">
            <a:spAutoFit/>
          </a:bodyPr>
          <a:lstStyle/>
          <a:p>
            <a:r>
              <a:rPr lang="en-US" sz="1100" dirty="0"/>
              <a:t>https://www.macrotrends.net/2478/natural-gas-prices-historical-chart</a:t>
            </a:r>
          </a:p>
        </p:txBody>
      </p:sp>
      <p:pic>
        <p:nvPicPr>
          <p:cNvPr id="5" name="Picture 4">
            <a:extLst>
              <a:ext uri="{FF2B5EF4-FFF2-40B4-BE49-F238E27FC236}">
                <a16:creationId xmlns:a16="http://schemas.microsoft.com/office/drawing/2014/main" id="{9CD1BBDF-0A25-47E3-8568-32B8FF6A244B}"/>
              </a:ext>
            </a:extLst>
          </p:cNvPr>
          <p:cNvPicPr>
            <a:picLocks noChangeAspect="1"/>
          </p:cNvPicPr>
          <p:nvPr/>
        </p:nvPicPr>
        <p:blipFill>
          <a:blip r:embed="rId3"/>
          <a:stretch>
            <a:fillRect/>
          </a:stretch>
        </p:blipFill>
        <p:spPr>
          <a:xfrm>
            <a:off x="138239" y="1075369"/>
            <a:ext cx="8624761" cy="4596480"/>
          </a:xfrm>
          <a:prstGeom prst="rect">
            <a:avLst/>
          </a:prstGeom>
        </p:spPr>
      </p:pic>
    </p:spTree>
    <p:extLst>
      <p:ext uri="{BB962C8B-B14F-4D97-AF65-F5344CB8AC3E}">
        <p14:creationId xmlns:p14="http://schemas.microsoft.com/office/powerpoint/2010/main" val="168791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5B02E1-C691-425B-A668-BF9C17FE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1390" y="1078173"/>
            <a:ext cx="8538938" cy="5186149"/>
          </a:xfrm>
          <a:prstGeom prst="rect">
            <a:avLst/>
          </a:prstGeom>
        </p:spPr>
      </p:pic>
      <p:sp>
        <p:nvSpPr>
          <p:cNvPr id="2" name="Title 1"/>
          <p:cNvSpPr>
            <a:spLocks noGrp="1"/>
          </p:cNvSpPr>
          <p:nvPr>
            <p:ph type="title"/>
          </p:nvPr>
        </p:nvSpPr>
        <p:spPr/>
        <p:txBody>
          <a:bodyPr/>
          <a:lstStyle/>
          <a:p>
            <a:r>
              <a:rPr lang="en-US" dirty="0"/>
              <a:t>Relative Wind Production 2013-2021</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23</a:t>
            </a:fld>
            <a:endParaRPr lang="en-US">
              <a:solidFill>
                <a:prstClr val="black">
                  <a:tint val="75000"/>
                </a:prstClr>
              </a:solidFill>
            </a:endParaRPr>
          </a:p>
        </p:txBody>
      </p:sp>
      <p:sp>
        <p:nvSpPr>
          <p:cNvPr id="9" name="TextBox 8"/>
          <p:cNvSpPr txBox="1"/>
          <p:nvPr/>
        </p:nvSpPr>
        <p:spPr>
          <a:xfrm>
            <a:off x="2199038" y="2129431"/>
            <a:ext cx="4382815" cy="2031325"/>
          </a:xfrm>
          <a:prstGeom prst="rect">
            <a:avLst/>
          </a:prstGeom>
          <a:noFill/>
        </p:spPr>
        <p:txBody>
          <a:bodyPr wrap="square" rtlCol="0">
            <a:spAutoFit/>
          </a:bodyPr>
          <a:lstStyle/>
          <a:p>
            <a:r>
              <a:rPr lang="en-US" i="1" dirty="0">
                <a:solidFill>
                  <a:srgbClr val="5B6770"/>
                </a:solidFill>
              </a:rPr>
              <a:t>Actual hourly wind power production is normalized by installed capacity at the time and ordered from lowest to highest level for each year to compare how “productive” each year was. </a:t>
            </a:r>
          </a:p>
          <a:p>
            <a:endParaRPr lang="en-US" i="1" dirty="0">
              <a:solidFill>
                <a:srgbClr val="5B6770"/>
              </a:solidFill>
            </a:endParaRPr>
          </a:p>
          <a:p>
            <a:endParaRPr lang="en-US" dirty="0">
              <a:solidFill>
                <a:srgbClr val="5B6770"/>
              </a:solidFill>
            </a:endParaRPr>
          </a:p>
        </p:txBody>
      </p:sp>
    </p:spTree>
    <p:extLst>
      <p:ext uri="{BB962C8B-B14F-4D97-AF65-F5344CB8AC3E}">
        <p14:creationId xmlns:p14="http://schemas.microsoft.com/office/powerpoint/2010/main" val="171599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E0ED-8116-4409-A5DE-BEE49CCDB401}"/>
              </a:ext>
            </a:extLst>
          </p:cNvPr>
          <p:cNvSpPr>
            <a:spLocks noGrp="1"/>
          </p:cNvSpPr>
          <p:nvPr>
            <p:ph type="title"/>
          </p:nvPr>
        </p:nvSpPr>
        <p:spPr/>
        <p:txBody>
          <a:bodyPr/>
          <a:lstStyle/>
          <a:p>
            <a:r>
              <a:rPr lang="en-US" dirty="0"/>
              <a:t>Relative Solar Production 2013-2021</a:t>
            </a:r>
          </a:p>
        </p:txBody>
      </p:sp>
      <p:sp>
        <p:nvSpPr>
          <p:cNvPr id="4" name="Slide Number Placeholder 3">
            <a:extLst>
              <a:ext uri="{FF2B5EF4-FFF2-40B4-BE49-F238E27FC236}">
                <a16:creationId xmlns:a16="http://schemas.microsoft.com/office/drawing/2014/main" id="{3F7057FE-EBA6-4454-AC6F-643C62992324}"/>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24</a:t>
            </a:fld>
            <a:endParaRPr lang="en-US">
              <a:solidFill>
                <a:prstClr val="black">
                  <a:tint val="75000"/>
                </a:prstClr>
              </a:solidFill>
            </a:endParaRPr>
          </a:p>
        </p:txBody>
      </p:sp>
      <p:pic>
        <p:nvPicPr>
          <p:cNvPr id="8" name="Picture 7">
            <a:extLst>
              <a:ext uri="{FF2B5EF4-FFF2-40B4-BE49-F238E27FC236}">
                <a16:creationId xmlns:a16="http://schemas.microsoft.com/office/drawing/2014/main" id="{EEA06AF0-B72E-4C95-BAAD-0B06F54147C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6854" y="1120821"/>
            <a:ext cx="8176146" cy="5288401"/>
          </a:xfrm>
          <a:prstGeom prst="rect">
            <a:avLst/>
          </a:prstGeom>
        </p:spPr>
      </p:pic>
      <p:sp>
        <p:nvSpPr>
          <p:cNvPr id="9" name="TextBox 8">
            <a:extLst>
              <a:ext uri="{FF2B5EF4-FFF2-40B4-BE49-F238E27FC236}">
                <a16:creationId xmlns:a16="http://schemas.microsoft.com/office/drawing/2014/main" id="{9A16492C-0A6E-48B2-8D58-839645BF02A7}"/>
              </a:ext>
            </a:extLst>
          </p:cNvPr>
          <p:cNvSpPr txBox="1"/>
          <p:nvPr/>
        </p:nvSpPr>
        <p:spPr>
          <a:xfrm>
            <a:off x="1830548" y="1866626"/>
            <a:ext cx="4382815" cy="2031325"/>
          </a:xfrm>
          <a:prstGeom prst="rect">
            <a:avLst/>
          </a:prstGeom>
          <a:noFill/>
        </p:spPr>
        <p:txBody>
          <a:bodyPr wrap="square" rtlCol="0">
            <a:spAutoFit/>
          </a:bodyPr>
          <a:lstStyle/>
          <a:p>
            <a:r>
              <a:rPr lang="en-US" i="1" dirty="0">
                <a:solidFill>
                  <a:srgbClr val="5B6770"/>
                </a:solidFill>
              </a:rPr>
              <a:t>Actual hourly solar power production is normalized by installed capacity at the time and ordered from lowest to highest level for each year to compare how “productive” each year was. </a:t>
            </a:r>
          </a:p>
          <a:p>
            <a:endParaRPr lang="en-US" i="1" dirty="0">
              <a:solidFill>
                <a:srgbClr val="5B6770"/>
              </a:solidFill>
            </a:endParaRPr>
          </a:p>
          <a:p>
            <a:endParaRPr lang="en-US" dirty="0">
              <a:solidFill>
                <a:srgbClr val="5B6770"/>
              </a:solidFill>
            </a:endParaRPr>
          </a:p>
        </p:txBody>
      </p:sp>
    </p:spTree>
    <p:extLst>
      <p:ext uri="{BB962C8B-B14F-4D97-AF65-F5344CB8AC3E}">
        <p14:creationId xmlns:p14="http://schemas.microsoft.com/office/powerpoint/2010/main" val="173780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 vs Combined Cycle Interplay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
        <p:nvSpPr>
          <p:cNvPr id="10" name="Content Placeholder 2"/>
          <p:cNvSpPr txBox="1">
            <a:spLocks/>
          </p:cNvSpPr>
          <p:nvPr/>
        </p:nvSpPr>
        <p:spPr>
          <a:xfrm>
            <a:off x="400050" y="5143501"/>
            <a:ext cx="8629650" cy="400049"/>
          </a:xfrm>
          <a:prstGeom prst="rect">
            <a:avLst/>
          </a:prstGeom>
        </p:spPr>
        <p:txBody>
          <a:bodyPr/>
          <a:lstStyle>
            <a:defPPr>
              <a:defRPr lang="en-US"/>
            </a:defPPr>
            <a:lvl1pPr indent="0">
              <a:spcBef>
                <a:spcPct val="20000"/>
              </a:spcBef>
              <a:buFont typeface="Arial" panose="020B0604020202020204" pitchFamily="34" charset="0"/>
              <a:buNone/>
              <a:defRPr sz="2000">
                <a:solidFill>
                  <a:schemeClr val="tx2"/>
                </a:solidFill>
              </a:defRPr>
            </a:lvl1pPr>
            <a:lvl2pPr marL="742950" indent="-285750">
              <a:spcBef>
                <a:spcPct val="20000"/>
              </a:spcBef>
              <a:buFont typeface="Arial" panose="020B0604020202020204" pitchFamily="34" charset="0"/>
              <a:buChar char="–"/>
              <a:defRPr sz="2400">
                <a:solidFill>
                  <a:schemeClr val="tx2"/>
                </a:solidFill>
              </a:defRPr>
            </a:lvl2pPr>
            <a:lvl3pPr marL="1143000" indent="-228600">
              <a:spcBef>
                <a:spcPct val="20000"/>
              </a:spcBef>
              <a:buFont typeface="Arial" panose="020B0604020202020204" pitchFamily="34" charset="0"/>
              <a:buChar char="•"/>
              <a:defRPr sz="2200">
                <a:solidFill>
                  <a:schemeClr val="tx2"/>
                </a:solidFill>
              </a:defRPr>
            </a:lvl3pPr>
            <a:lvl4pPr marL="1600200" indent="-228600">
              <a:spcBef>
                <a:spcPct val="20000"/>
              </a:spcBef>
              <a:buFont typeface="Arial" panose="020B0604020202020204" pitchFamily="34" charset="0"/>
              <a:buChar char="–"/>
              <a:defRPr sz="21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500" dirty="0"/>
              <a:t>Combined Cycle Plant has about 1.5 time higher inertia than a Coal Plant with the same MVA rating</a:t>
            </a:r>
          </a:p>
        </p:txBody>
      </p:sp>
      <p:sp>
        <p:nvSpPr>
          <p:cNvPr id="5" name="Content Placeholder 4">
            <a:extLst>
              <a:ext uri="{FF2B5EF4-FFF2-40B4-BE49-F238E27FC236}">
                <a16:creationId xmlns:a16="http://schemas.microsoft.com/office/drawing/2014/main" id="{4FE48102-08E9-42EC-86EE-B01D50D7721C}"/>
              </a:ext>
            </a:extLst>
          </p:cNvPr>
          <p:cNvSpPr>
            <a:spLocks noGrp="1"/>
          </p:cNvSpPr>
          <p:nvPr>
            <p:ph idx="1"/>
          </p:nvPr>
        </p:nvSpPr>
        <p:spPr/>
        <p:txBody>
          <a:bodyPr/>
          <a:lstStyle/>
          <a:p>
            <a:endParaRPr lang="en-US"/>
          </a:p>
        </p:txBody>
      </p:sp>
      <p:pic>
        <p:nvPicPr>
          <p:cNvPr id="11" name="Content Placeholder 23" descr="Chart, box and whisker chart&#10;&#10;Description automatically generated">
            <a:extLst>
              <a:ext uri="{FF2B5EF4-FFF2-40B4-BE49-F238E27FC236}">
                <a16:creationId xmlns:a16="http://schemas.microsoft.com/office/drawing/2014/main" id="{A4597B53-0220-4A6E-9754-2C7BD6754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0" y="1097756"/>
            <a:ext cx="4744099" cy="3558074"/>
          </a:xfrm>
          <a:prstGeom prst="rect">
            <a:avLst/>
          </a:prstGeom>
        </p:spPr>
      </p:pic>
      <p:pic>
        <p:nvPicPr>
          <p:cNvPr id="12" name="Picture 11" descr="Chart, box and whisker chart&#10;&#10;Description automatically generated">
            <a:extLst>
              <a:ext uri="{FF2B5EF4-FFF2-40B4-BE49-F238E27FC236}">
                <a16:creationId xmlns:a16="http://schemas.microsoft.com/office/drawing/2014/main" id="{5CA7244F-F93A-45B8-A60F-EDEE6AE1C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279" y="1097756"/>
            <a:ext cx="4671721" cy="3503791"/>
          </a:xfrm>
          <a:prstGeom prst="rect">
            <a:avLst/>
          </a:prstGeom>
        </p:spPr>
      </p:pic>
    </p:spTree>
    <p:extLst>
      <p:ext uri="{BB962C8B-B14F-4D97-AF65-F5344CB8AC3E}">
        <p14:creationId xmlns:p14="http://schemas.microsoft.com/office/powerpoint/2010/main" val="3584726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52AA-3C66-4318-868C-3BF8B1DE6315}"/>
              </a:ext>
            </a:extLst>
          </p:cNvPr>
          <p:cNvSpPr>
            <a:spLocks noGrp="1"/>
          </p:cNvSpPr>
          <p:nvPr>
            <p:ph type="title"/>
          </p:nvPr>
        </p:nvSpPr>
        <p:spPr/>
        <p:txBody>
          <a:bodyPr/>
          <a:lstStyle/>
          <a:p>
            <a:r>
              <a:rPr lang="en-US" dirty="0"/>
              <a:t>Inertia by Unit Type during Minimum Inertia Hour</a:t>
            </a:r>
          </a:p>
        </p:txBody>
      </p:sp>
      <p:sp>
        <p:nvSpPr>
          <p:cNvPr id="4" name="Slide Number Placeholder 3">
            <a:extLst>
              <a:ext uri="{FF2B5EF4-FFF2-40B4-BE49-F238E27FC236}">
                <a16:creationId xmlns:a16="http://schemas.microsoft.com/office/drawing/2014/main" id="{3D800768-851E-4242-A3BB-A8567C28985E}"/>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26</a:t>
            </a:fld>
            <a:endParaRPr lang="en-US">
              <a:solidFill>
                <a:prstClr val="black">
                  <a:tint val="75000"/>
                </a:prstClr>
              </a:solidFill>
            </a:endParaRPr>
          </a:p>
        </p:txBody>
      </p:sp>
      <p:pic>
        <p:nvPicPr>
          <p:cNvPr id="6" name="Picture 5">
            <a:extLst>
              <a:ext uri="{FF2B5EF4-FFF2-40B4-BE49-F238E27FC236}">
                <a16:creationId xmlns:a16="http://schemas.microsoft.com/office/drawing/2014/main" id="{767D45E0-3AE6-45A7-ABB5-373CF0AD896E}"/>
              </a:ext>
            </a:extLst>
          </p:cNvPr>
          <p:cNvPicPr>
            <a:picLocks noChangeAspect="1"/>
          </p:cNvPicPr>
          <p:nvPr/>
        </p:nvPicPr>
        <p:blipFill>
          <a:blip r:embed="rId2"/>
          <a:stretch>
            <a:fillRect/>
          </a:stretch>
        </p:blipFill>
        <p:spPr>
          <a:xfrm>
            <a:off x="759780" y="1432402"/>
            <a:ext cx="7385048" cy="3748088"/>
          </a:xfrm>
          <a:prstGeom prst="rect">
            <a:avLst/>
          </a:prstGeom>
        </p:spPr>
      </p:pic>
    </p:spTree>
    <p:extLst>
      <p:ext uri="{BB962C8B-B14F-4D97-AF65-F5344CB8AC3E}">
        <p14:creationId xmlns:p14="http://schemas.microsoft.com/office/powerpoint/2010/main" val="47534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 Calculation</a:t>
            </a:r>
          </a:p>
        </p:txBody>
      </p:sp>
      <p:sp>
        <p:nvSpPr>
          <p:cNvPr id="3" name="Content Placeholder 2"/>
          <p:cNvSpPr>
            <a:spLocks noGrp="1"/>
          </p:cNvSpPr>
          <p:nvPr>
            <p:ph idx="1"/>
          </p:nvPr>
        </p:nvSpPr>
        <p:spPr>
          <a:xfrm>
            <a:off x="389467" y="1066800"/>
            <a:ext cx="8221133" cy="4319832"/>
          </a:xfrm>
        </p:spPr>
        <p:txBody>
          <a:bodyPr/>
          <a:lstStyle/>
          <a:p>
            <a:endParaRPr lang="en-US" sz="2000" dirty="0">
              <a:solidFill>
                <a:srgbClr val="5B6770"/>
              </a:solidFill>
              <a:cs typeface="Times New Roman"/>
            </a:endParaRPr>
          </a:p>
          <a:p>
            <a:r>
              <a:rPr lang="en-US" sz="2000" dirty="0">
                <a:solidFill>
                  <a:srgbClr val="5B6770"/>
                </a:solidFill>
                <a:cs typeface="Times New Roman"/>
              </a:rPr>
              <a:t>In 2013, as instantaneous wind power penetration reached 30%, ERCOT started analyzing impacts of inverter-based generation on system inertia.</a:t>
            </a:r>
          </a:p>
          <a:p>
            <a:endParaRPr lang="en-US" sz="2000" dirty="0">
              <a:solidFill>
                <a:srgbClr val="5B6770"/>
              </a:solidFill>
              <a:cs typeface="Times New Roman"/>
            </a:endParaRPr>
          </a:p>
          <a:p>
            <a:r>
              <a:rPr lang="en-US" sz="2000" dirty="0">
                <a:solidFill>
                  <a:srgbClr val="5B6770"/>
                </a:solidFill>
                <a:cs typeface="Times New Roman"/>
              </a:rPr>
              <a:t>In 2015, ERCOT implemented a real-time inertia calculation using inertia parameters of each individual synchronous generator and its status (on/off) telemetry.</a:t>
            </a:r>
          </a:p>
          <a:p>
            <a:endParaRPr lang="en-US" sz="2000" dirty="0">
              <a:solidFill>
                <a:srgbClr val="5B6770"/>
              </a:solidFill>
              <a:cs typeface="Times New Roman"/>
            </a:endParaRPr>
          </a:p>
          <a:p>
            <a:endParaRPr lang="en-US" sz="20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a:t>
            </a:fld>
            <a:endParaRPr lang="en-US">
              <a:solidFill>
                <a:prstClr val="black">
                  <a:tint val="75000"/>
                </a:prstClr>
              </a:solidFill>
            </a:endParaRPr>
          </a:p>
        </p:txBody>
      </p:sp>
      <mc:AlternateContent xmlns:mc="http://schemas.openxmlformats.org/markup-compatibility/2006" xmlns:a14="http://schemas.microsoft.com/office/drawing/2010/main">
        <mc:Choice Requires="a14">
          <p:sp>
            <p:nvSpPr>
              <p:cNvPr id="5" name="Rectangle 4"/>
              <p:cNvSpPr/>
              <p:nvPr/>
            </p:nvSpPr>
            <p:spPr>
              <a:xfrm>
                <a:off x="2895600" y="4038600"/>
                <a:ext cx="3124200" cy="8392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m:t>
                          </m:r>
                        </m:e>
                        <m:sub>
                          <m:r>
                            <a:rPr lang="en-US" sz="2000" i="1">
                              <a:solidFill>
                                <a:srgbClr val="5B6770"/>
                              </a:solidFill>
                              <a:latin typeface="Cambria Math" panose="02040503050406030204" pitchFamily="18" charset="0"/>
                            </a:rPr>
                            <m:t>𝑠𝑦𝑠</m:t>
                          </m:r>
                        </m:sub>
                      </m:sSub>
                      <m:r>
                        <a:rPr lang="en-US" sz="2000">
                          <a:solidFill>
                            <a:srgbClr val="5B6770"/>
                          </a:solidFill>
                          <a:latin typeface="Cambria Math" panose="02040503050406030204" pitchFamily="18" charset="0"/>
                        </a:rPr>
                        <m:t>=</m:t>
                      </m:r>
                      <m:nary>
                        <m:naryPr>
                          <m:chr m:val="∑"/>
                          <m:limLoc m:val="undOvr"/>
                          <m:supHide m:val="on"/>
                          <m:ctrlPr>
                            <a:rPr lang="en-US" sz="2000" i="1">
                              <a:solidFill>
                                <a:srgbClr val="5B6770"/>
                              </a:solidFill>
                              <a:latin typeface="Cambria Math" panose="02040503050406030204" pitchFamily="18" charset="0"/>
                            </a:rPr>
                          </m:ctrlPr>
                        </m:naryPr>
                        <m:sub>
                          <m:r>
                            <a:rPr lang="en-US" sz="2000" i="1">
                              <a:solidFill>
                                <a:srgbClr val="5B6770"/>
                              </a:solidFill>
                              <a:latin typeface="Cambria Math" panose="02040503050406030204" pitchFamily="18" charset="0"/>
                            </a:rPr>
                            <m:t>𝑖</m:t>
                          </m:r>
                          <m:r>
                            <a:rPr lang="en-US" sz="2000">
                              <a:solidFill>
                                <a:srgbClr val="5B6770"/>
                              </a:solidFill>
                              <a:latin typeface="Cambria Math" panose="02040503050406030204" pitchFamily="18" charset="0"/>
                            </a:rPr>
                            <m:t>∈</m:t>
                          </m:r>
                          <m:r>
                            <a:rPr lang="en-US" sz="2000" i="1">
                              <a:solidFill>
                                <a:srgbClr val="5B6770"/>
                              </a:solidFill>
                              <a:latin typeface="Cambria Math" panose="02040503050406030204" pitchFamily="18" charset="0"/>
                            </a:rPr>
                            <m:t>𝐼</m:t>
                          </m:r>
                        </m:sub>
                        <m:sup/>
                        <m:e>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𝐻</m:t>
                              </m:r>
                            </m:e>
                            <m:sub>
                              <m:r>
                                <a:rPr lang="en-US" sz="2000" i="1">
                                  <a:solidFill>
                                    <a:srgbClr val="5B6770"/>
                                  </a:solidFill>
                                  <a:latin typeface="Cambria Math" panose="02040503050406030204" pitchFamily="18" charset="0"/>
                                </a:rPr>
                                <m:t>𝑖</m:t>
                              </m:r>
                            </m:sub>
                          </m:sSub>
                          <m:r>
                            <a:rPr lang="en-US" sz="2000">
                              <a:solidFill>
                                <a:srgbClr val="5B6770"/>
                              </a:solidFill>
                              <a:latin typeface="Cambria Math" panose="02040503050406030204" pitchFamily="18" charset="0"/>
                            </a:rPr>
                            <m:t>∙</m:t>
                          </m:r>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𝑀𝑉𝐴</m:t>
                              </m:r>
                            </m:e>
                            <m:sub>
                              <m:r>
                                <a:rPr lang="en-US" sz="2000" i="1">
                                  <a:solidFill>
                                    <a:srgbClr val="5B6770"/>
                                  </a:solidFill>
                                  <a:latin typeface="Cambria Math" panose="02040503050406030204" pitchFamily="18" charset="0"/>
                                </a:rPr>
                                <m:t>𝑖</m:t>
                              </m:r>
                            </m:sub>
                          </m:sSub>
                        </m:e>
                      </m:nary>
                    </m:oMath>
                  </m:oMathPara>
                </a14:m>
                <a:endParaRPr lang="en-US" sz="20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895600" y="4038600"/>
                <a:ext cx="3124200" cy="839269"/>
              </a:xfrm>
              <a:prstGeom prst="rect">
                <a:avLst/>
              </a:prstGeom>
              <a:blipFill rotWithShape="0">
                <a:blip r:embed="rId2"/>
                <a:stretch>
                  <a:fillRect/>
                </a:stretch>
              </a:blipFill>
            </p:spPr>
            <p:txBody>
              <a:bodyPr/>
              <a:lstStyle/>
              <a:p>
                <a:r>
                  <a:rPr lang="en-US">
                    <a:noFill/>
                  </a:rPr>
                  <a:t> </a:t>
                </a:r>
              </a:p>
            </p:txBody>
          </p:sp>
        </mc:Fallback>
      </mc:AlternateContent>
      <p:sp>
        <p:nvSpPr>
          <p:cNvPr id="7" name="Rectangle 6"/>
          <p:cNvSpPr/>
          <p:nvPr/>
        </p:nvSpPr>
        <p:spPr>
          <a:xfrm>
            <a:off x="838200" y="5072213"/>
            <a:ext cx="7772400" cy="1040285"/>
          </a:xfrm>
          <a:prstGeom prst="rect">
            <a:avLst/>
          </a:prstGeom>
        </p:spPr>
        <p:txBody>
          <a:bodyPr wrap="square">
            <a:spAutoFit/>
          </a:bodyPr>
          <a:lstStyle/>
          <a:p>
            <a:pPr defTabSz="685800">
              <a:spcBef>
                <a:spcPct val="20000"/>
              </a:spcBef>
            </a:pP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where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is the set of online synchronous generators or condensers,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MVA base of on-line synchronous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and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H</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inertia constant for on-line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in a system (in seconds on machine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solidFill>
                <a:srgbClr val="5B6770"/>
              </a:solidFill>
            </a:endParaRPr>
          </a:p>
        </p:txBody>
      </p:sp>
    </p:spTree>
    <p:extLst>
      <p:ext uri="{BB962C8B-B14F-4D97-AF65-F5344CB8AC3E}">
        <p14:creationId xmlns:p14="http://schemas.microsoft.com/office/powerpoint/2010/main" val="368103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 Monitoring in Real-Time</a:t>
            </a:r>
          </a:p>
        </p:txBody>
      </p:sp>
      <p:sp>
        <p:nvSpPr>
          <p:cNvPr id="3" name="Content Placeholder 2"/>
          <p:cNvSpPr>
            <a:spLocks noGrp="1"/>
          </p:cNvSpPr>
          <p:nvPr>
            <p:ph idx="1"/>
          </p:nvPr>
        </p:nvSpPr>
        <p:spPr>
          <a:xfrm>
            <a:off x="304800" y="835650"/>
            <a:ext cx="8534400" cy="5725488"/>
          </a:xfrm>
        </p:spPr>
        <p:txBody>
          <a:bodyPr/>
          <a:lstStyle/>
          <a:p>
            <a:r>
              <a:rPr lang="en-US" sz="1600" dirty="0"/>
              <a:t>In 2016, inertia monitoring was implemented in the control room. Visual alarms are raised alarms when inertia gets close to critical levels.</a:t>
            </a:r>
          </a:p>
          <a:p>
            <a:endParaRPr lang="en-US" sz="1600" dirty="0"/>
          </a:p>
          <a:p>
            <a:pPr marL="685800" lvl="2" indent="0">
              <a:buNone/>
            </a:pPr>
            <a:endParaRPr lang="en-US" sz="1400" dirty="0">
              <a:solidFill>
                <a:srgbClr val="FF0000"/>
              </a:solidFill>
            </a:endParaRPr>
          </a:p>
          <a:p>
            <a:pPr marL="685800" lvl="2" indent="0">
              <a:buNone/>
            </a:pPr>
            <a:endParaRPr lang="en-US" sz="1400" dirty="0">
              <a:solidFill>
                <a:srgbClr val="FF0000"/>
              </a:solidFill>
            </a:endParaRPr>
          </a:p>
          <a:p>
            <a:pPr marL="685800" lvl="2" indent="0">
              <a:buNone/>
            </a:pPr>
            <a:endParaRPr lang="en-US" sz="1400" dirty="0">
              <a:solidFill>
                <a:srgbClr val="FF0000"/>
              </a:solidFill>
            </a:endParaRPr>
          </a:p>
          <a:p>
            <a:pPr marL="685800" lvl="2" indent="0">
              <a:buNone/>
            </a:pPr>
            <a:endParaRPr lang="en-US" sz="1400" dirty="0">
              <a:solidFill>
                <a:srgbClr val="FF0000"/>
              </a:solidFill>
            </a:endParaRPr>
          </a:p>
          <a:p>
            <a:endParaRPr lang="en-US" sz="1600" dirty="0"/>
          </a:p>
          <a:p>
            <a:endParaRPr lang="en-US" sz="1600" dirty="0"/>
          </a:p>
          <a:p>
            <a:r>
              <a:rPr lang="en-US" sz="1600" dirty="0"/>
              <a:t>As inertia approaches critical levels, ERCOT System Operators may take actions to bring additional synchronous generation resources with sufficient inertia online.</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br>
              <a:rPr lang="en-US" sz="1600" dirty="0"/>
            </a:br>
            <a:endParaRPr lang="en-US" sz="1600" dirty="0"/>
          </a:p>
          <a:p>
            <a:pPr marL="0" indent="0">
              <a:buNone/>
            </a:pPr>
            <a:endParaRPr lang="en-US" sz="1600" dirty="0"/>
          </a:p>
          <a:p>
            <a:r>
              <a:rPr lang="en-US" sz="1600" dirty="0"/>
              <a:t>Current system inertia posted on ERCOT.com </a:t>
            </a:r>
            <a:r>
              <a:rPr lang="en-US" sz="1200" dirty="0">
                <a:hlinkClick r:id="rId2"/>
              </a:rPr>
              <a:t>https://www.ercot.com/content/cdr/html/real_time_system_conditions.html</a:t>
            </a:r>
            <a:endParaRPr lang="en-US" sz="1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grpSp>
        <p:nvGrpSpPr>
          <p:cNvPr id="11" name="Group 10"/>
          <p:cNvGrpSpPr/>
          <p:nvPr/>
        </p:nvGrpSpPr>
        <p:grpSpPr>
          <a:xfrm>
            <a:off x="381000" y="3848100"/>
            <a:ext cx="8240744" cy="1942395"/>
            <a:chOff x="209007" y="1175658"/>
            <a:chExt cx="8630193" cy="2112516"/>
          </a:xfrm>
        </p:grpSpPr>
        <p:grpSp>
          <p:nvGrpSpPr>
            <p:cNvPr id="9" name="Group 8"/>
            <p:cNvGrpSpPr/>
            <p:nvPr/>
          </p:nvGrpSpPr>
          <p:grpSpPr>
            <a:xfrm>
              <a:off x="304800" y="1291535"/>
              <a:ext cx="8424659" cy="1903232"/>
              <a:chOff x="252309" y="2519443"/>
              <a:chExt cx="8424659" cy="1903232"/>
            </a:xfrm>
          </p:grpSpPr>
          <p:pic>
            <p:nvPicPr>
              <p:cNvPr id="5"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09" y="2519443"/>
                <a:ext cx="2050069" cy="190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777" y="2520723"/>
                <a:ext cx="2067587" cy="190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763" y="2519443"/>
                <a:ext cx="2050506" cy="190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2668" y="2520723"/>
                <a:ext cx="2024300" cy="190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209007" y="1175658"/>
              <a:ext cx="8630193" cy="211251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18B3B313-9EB4-4F92-8851-FC1633BA7374}"/>
              </a:ext>
            </a:extLst>
          </p:cNvPr>
          <p:cNvPicPr>
            <a:picLocks noChangeAspect="1"/>
          </p:cNvPicPr>
          <p:nvPr/>
        </p:nvPicPr>
        <p:blipFill rotWithShape="1">
          <a:blip r:embed="rId7"/>
          <a:srcRect t="76206" r="67167" b="871"/>
          <a:stretch/>
        </p:blipFill>
        <p:spPr>
          <a:xfrm>
            <a:off x="476793" y="1505588"/>
            <a:ext cx="3746920" cy="1580511"/>
          </a:xfrm>
          <a:prstGeom prst="rect">
            <a:avLst/>
          </a:prstGeom>
        </p:spPr>
      </p:pic>
      <p:pic>
        <p:nvPicPr>
          <p:cNvPr id="15" name="Picture 14">
            <a:extLst>
              <a:ext uri="{FF2B5EF4-FFF2-40B4-BE49-F238E27FC236}">
                <a16:creationId xmlns:a16="http://schemas.microsoft.com/office/drawing/2014/main" id="{77F4D189-1F1E-4E60-829C-36FA4252FBA2}"/>
              </a:ext>
            </a:extLst>
          </p:cNvPr>
          <p:cNvPicPr>
            <a:picLocks noChangeAspect="1"/>
          </p:cNvPicPr>
          <p:nvPr/>
        </p:nvPicPr>
        <p:blipFill rotWithShape="1">
          <a:blip r:embed="rId8"/>
          <a:srcRect t="78414" r="66583"/>
          <a:stretch/>
        </p:blipFill>
        <p:spPr>
          <a:xfrm>
            <a:off x="4572000" y="1505587"/>
            <a:ext cx="4049744" cy="1580511"/>
          </a:xfrm>
          <a:prstGeom prst="rect">
            <a:avLst/>
          </a:prstGeom>
        </p:spPr>
      </p:pic>
    </p:spTree>
    <p:extLst>
      <p:ext uri="{BB962C8B-B14F-4D97-AF65-F5344CB8AC3E}">
        <p14:creationId xmlns:p14="http://schemas.microsoft.com/office/powerpoint/2010/main" val="224081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Inertia 2013-2021</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5</a:t>
            </a:fld>
            <a:endParaRPr lang="en-US">
              <a:solidFill>
                <a:prstClr val="black">
                  <a:tint val="75000"/>
                </a:prstClr>
              </a:solidFill>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2945305354"/>
              </p:ext>
            </p:extLst>
          </p:nvPr>
        </p:nvGraphicFramePr>
        <p:xfrm>
          <a:off x="381000" y="4391660"/>
          <a:ext cx="7546393" cy="1862455"/>
        </p:xfrm>
        <a:graphic>
          <a:graphicData uri="http://schemas.openxmlformats.org/drawingml/2006/table">
            <a:tbl>
              <a:tblPr firstRow="1" firstCol="1" bandRow="1"/>
              <a:tblGrid>
                <a:gridCol w="1199421">
                  <a:extLst>
                    <a:ext uri="{9D8B030D-6E8A-4147-A177-3AD203B41FA5}">
                      <a16:colId xmlns:a16="http://schemas.microsoft.com/office/drawing/2014/main" val="20000"/>
                    </a:ext>
                  </a:extLst>
                </a:gridCol>
                <a:gridCol w="722673">
                  <a:extLst>
                    <a:ext uri="{9D8B030D-6E8A-4147-A177-3AD203B41FA5}">
                      <a16:colId xmlns:a16="http://schemas.microsoft.com/office/drawing/2014/main" val="20001"/>
                    </a:ext>
                  </a:extLst>
                </a:gridCol>
                <a:gridCol w="729144">
                  <a:extLst>
                    <a:ext uri="{9D8B030D-6E8A-4147-A177-3AD203B41FA5}">
                      <a16:colId xmlns:a16="http://schemas.microsoft.com/office/drawing/2014/main" val="20002"/>
                    </a:ext>
                  </a:extLst>
                </a:gridCol>
                <a:gridCol w="714044">
                  <a:extLst>
                    <a:ext uri="{9D8B030D-6E8A-4147-A177-3AD203B41FA5}">
                      <a16:colId xmlns:a16="http://schemas.microsoft.com/office/drawing/2014/main" val="20003"/>
                    </a:ext>
                  </a:extLst>
                </a:gridCol>
                <a:gridCol w="661192">
                  <a:extLst>
                    <a:ext uri="{9D8B030D-6E8A-4147-A177-3AD203B41FA5}">
                      <a16:colId xmlns:a16="http://schemas.microsoft.com/office/drawing/2014/main" val="20004"/>
                    </a:ext>
                  </a:extLst>
                </a:gridCol>
                <a:gridCol w="683842">
                  <a:extLst>
                    <a:ext uri="{9D8B030D-6E8A-4147-A177-3AD203B41FA5}">
                      <a16:colId xmlns:a16="http://schemas.microsoft.com/office/drawing/2014/main" val="20005"/>
                    </a:ext>
                  </a:extLst>
                </a:gridCol>
                <a:gridCol w="682765">
                  <a:extLst>
                    <a:ext uri="{9D8B030D-6E8A-4147-A177-3AD203B41FA5}">
                      <a16:colId xmlns:a16="http://schemas.microsoft.com/office/drawing/2014/main" val="20006"/>
                    </a:ext>
                  </a:extLst>
                </a:gridCol>
                <a:gridCol w="682765">
                  <a:extLst>
                    <a:ext uri="{9D8B030D-6E8A-4147-A177-3AD203B41FA5}">
                      <a16:colId xmlns:a16="http://schemas.microsoft.com/office/drawing/2014/main" val="20007"/>
                    </a:ext>
                  </a:extLst>
                </a:gridCol>
                <a:gridCol w="682765">
                  <a:extLst>
                    <a:ext uri="{9D8B030D-6E8A-4147-A177-3AD203B41FA5}">
                      <a16:colId xmlns:a16="http://schemas.microsoft.com/office/drawing/2014/main" val="20008"/>
                    </a:ext>
                  </a:extLst>
                </a:gridCol>
                <a:gridCol w="787782">
                  <a:extLst>
                    <a:ext uri="{9D8B030D-6E8A-4147-A177-3AD203B41FA5}">
                      <a16:colId xmlns:a16="http://schemas.microsoft.com/office/drawing/2014/main" val="2337587236"/>
                    </a:ext>
                  </a:extLst>
                </a:gridCol>
              </a:tblGrid>
              <a:tr h="639592">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3/10</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3/30</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11/25</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4/10</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a:t>
                      </a: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 </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05/01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2021-EMS </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03/22</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10000"/>
                  </a:ext>
                </a:extLst>
              </a:tr>
              <a:tr h="308463">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135</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152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109.6*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1"/>
                  </a:ext>
                </a:extLst>
              </a:tr>
              <a:tr h="345185">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System load at minimum synch. Inertia (MW)</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24,726</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24,540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27,190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27,831</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28,425</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28,397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29,883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30,679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31,767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extLst>
                  <a:ext uri="{0D108BD9-81ED-4DB2-BD59-A6C34878D82A}">
                    <a16:rowId xmlns:a16="http://schemas.microsoft.com/office/drawing/2014/main" val="10002"/>
                  </a:ext>
                </a:extLst>
              </a:tr>
              <a:tr h="383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Non-synch. Gen. in % of System Load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31</a:t>
                      </a:r>
                      <a:endParaRPr lang="en-US" sz="1200" b="1">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100" b="1">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54</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53</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3"/>
                  </a:ext>
                </a:extLst>
              </a:tr>
            </a:tbl>
          </a:graphicData>
        </a:graphic>
      </p:graphicFrame>
      <p:sp>
        <p:nvSpPr>
          <p:cNvPr id="5" name="Oval 4"/>
          <p:cNvSpPr/>
          <p:nvPr/>
        </p:nvSpPr>
        <p:spPr>
          <a:xfrm>
            <a:off x="7305716" y="5003083"/>
            <a:ext cx="451443" cy="3922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4182FF-DD61-4D7F-A685-9D5E9B6310EF}"/>
              </a:ext>
            </a:extLst>
          </p:cNvPr>
          <p:cNvSpPr txBox="1"/>
          <p:nvPr/>
        </p:nvSpPr>
        <p:spPr>
          <a:xfrm>
            <a:off x="8008620" y="5037926"/>
            <a:ext cx="1203960" cy="861774"/>
          </a:xfrm>
          <a:prstGeom prst="rect">
            <a:avLst/>
          </a:prstGeom>
          <a:noFill/>
        </p:spPr>
        <p:txBody>
          <a:bodyPr wrap="square" rtlCol="0">
            <a:spAutoFit/>
          </a:bodyPr>
          <a:lstStyle/>
          <a:p>
            <a:r>
              <a:rPr lang="en-US" sz="1000" dirty="0"/>
              <a:t>* Using updated inertia constants, re-calculated 2021 min = </a:t>
            </a:r>
            <a:br>
              <a:rPr lang="en-US" sz="1000" dirty="0"/>
            </a:br>
            <a:r>
              <a:rPr lang="en-US" sz="1000" b="1" dirty="0">
                <a:solidFill>
                  <a:srgbClr val="FF0000"/>
                </a:solidFill>
              </a:rPr>
              <a:t>116.6 GW*s</a:t>
            </a:r>
          </a:p>
        </p:txBody>
      </p:sp>
      <p:pic>
        <p:nvPicPr>
          <p:cNvPr id="10" name="Picture 9" descr="Chart, box and whisker chart&#10;&#10;Description automatically generated">
            <a:extLst>
              <a:ext uri="{FF2B5EF4-FFF2-40B4-BE49-F238E27FC236}">
                <a16:creationId xmlns:a16="http://schemas.microsoft.com/office/drawing/2014/main" id="{A7156702-E455-4147-BDDF-09AC3D799EC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936" y="603885"/>
            <a:ext cx="5097780" cy="3823335"/>
          </a:xfrm>
          <a:prstGeom prst="rect">
            <a:avLst/>
          </a:prstGeom>
        </p:spPr>
      </p:pic>
    </p:spTree>
    <p:extLst>
      <p:ext uri="{BB962C8B-B14F-4D97-AF65-F5344CB8AC3E}">
        <p14:creationId xmlns:p14="http://schemas.microsoft.com/office/powerpoint/2010/main" val="214661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 by Unit Type during Minimum Inertia Hour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graphicFrame>
        <p:nvGraphicFramePr>
          <p:cNvPr id="9" name="Content Placeholder 7">
            <a:extLst>
              <a:ext uri="{FF2B5EF4-FFF2-40B4-BE49-F238E27FC236}">
                <a16:creationId xmlns:a16="http://schemas.microsoft.com/office/drawing/2014/main" id="{F29B6D6D-D16E-4DB5-AAC6-539BCC1029E2}"/>
              </a:ext>
            </a:extLst>
          </p:cNvPr>
          <p:cNvGraphicFramePr>
            <a:graphicFrameLocks noGrp="1"/>
          </p:cNvGraphicFramePr>
          <p:nvPr>
            <p:ph idx="1"/>
            <p:extLst>
              <p:ext uri="{D42A27DB-BD31-4B8C-83A1-F6EECF244321}">
                <p14:modId xmlns:p14="http://schemas.microsoft.com/office/powerpoint/2010/main" val="406783419"/>
              </p:ext>
            </p:extLst>
          </p:nvPr>
        </p:nvGraphicFramePr>
        <p:xfrm>
          <a:off x="537916" y="5115877"/>
          <a:ext cx="7546393" cy="948055"/>
        </p:xfrm>
        <a:graphic>
          <a:graphicData uri="http://schemas.openxmlformats.org/drawingml/2006/table">
            <a:tbl>
              <a:tblPr firstRow="1" firstCol="1" bandRow="1"/>
              <a:tblGrid>
                <a:gridCol w="1199421">
                  <a:extLst>
                    <a:ext uri="{9D8B030D-6E8A-4147-A177-3AD203B41FA5}">
                      <a16:colId xmlns:a16="http://schemas.microsoft.com/office/drawing/2014/main" val="20000"/>
                    </a:ext>
                  </a:extLst>
                </a:gridCol>
                <a:gridCol w="722673">
                  <a:extLst>
                    <a:ext uri="{9D8B030D-6E8A-4147-A177-3AD203B41FA5}">
                      <a16:colId xmlns:a16="http://schemas.microsoft.com/office/drawing/2014/main" val="20001"/>
                    </a:ext>
                  </a:extLst>
                </a:gridCol>
                <a:gridCol w="729144">
                  <a:extLst>
                    <a:ext uri="{9D8B030D-6E8A-4147-A177-3AD203B41FA5}">
                      <a16:colId xmlns:a16="http://schemas.microsoft.com/office/drawing/2014/main" val="20002"/>
                    </a:ext>
                  </a:extLst>
                </a:gridCol>
                <a:gridCol w="714044">
                  <a:extLst>
                    <a:ext uri="{9D8B030D-6E8A-4147-A177-3AD203B41FA5}">
                      <a16:colId xmlns:a16="http://schemas.microsoft.com/office/drawing/2014/main" val="20003"/>
                    </a:ext>
                  </a:extLst>
                </a:gridCol>
                <a:gridCol w="661192">
                  <a:extLst>
                    <a:ext uri="{9D8B030D-6E8A-4147-A177-3AD203B41FA5}">
                      <a16:colId xmlns:a16="http://schemas.microsoft.com/office/drawing/2014/main" val="20004"/>
                    </a:ext>
                  </a:extLst>
                </a:gridCol>
                <a:gridCol w="683842">
                  <a:extLst>
                    <a:ext uri="{9D8B030D-6E8A-4147-A177-3AD203B41FA5}">
                      <a16:colId xmlns:a16="http://schemas.microsoft.com/office/drawing/2014/main" val="20005"/>
                    </a:ext>
                  </a:extLst>
                </a:gridCol>
                <a:gridCol w="682765">
                  <a:extLst>
                    <a:ext uri="{9D8B030D-6E8A-4147-A177-3AD203B41FA5}">
                      <a16:colId xmlns:a16="http://schemas.microsoft.com/office/drawing/2014/main" val="20006"/>
                    </a:ext>
                  </a:extLst>
                </a:gridCol>
                <a:gridCol w="682765">
                  <a:extLst>
                    <a:ext uri="{9D8B030D-6E8A-4147-A177-3AD203B41FA5}">
                      <a16:colId xmlns:a16="http://schemas.microsoft.com/office/drawing/2014/main" val="20007"/>
                    </a:ext>
                  </a:extLst>
                </a:gridCol>
                <a:gridCol w="682765">
                  <a:extLst>
                    <a:ext uri="{9D8B030D-6E8A-4147-A177-3AD203B41FA5}">
                      <a16:colId xmlns:a16="http://schemas.microsoft.com/office/drawing/2014/main" val="20008"/>
                    </a:ext>
                  </a:extLst>
                </a:gridCol>
                <a:gridCol w="787782">
                  <a:extLst>
                    <a:ext uri="{9D8B030D-6E8A-4147-A177-3AD203B41FA5}">
                      <a16:colId xmlns:a16="http://schemas.microsoft.com/office/drawing/2014/main" val="2337587236"/>
                    </a:ext>
                  </a:extLst>
                </a:gridCol>
              </a:tblGrid>
              <a:tr h="639592">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3/10</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3/30</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11/25</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4/10</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a:t>
                      </a: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 </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05/01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2021-EMS </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03/22</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10000"/>
                  </a:ext>
                </a:extLst>
              </a:tr>
              <a:tr h="308463">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135</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152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109.6*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F9FE3F62-1B50-45F1-A2EA-57732900FD51}"/>
              </a:ext>
            </a:extLst>
          </p:cNvPr>
          <p:cNvPicPr>
            <a:picLocks noChangeAspect="1"/>
          </p:cNvPicPr>
          <p:nvPr/>
        </p:nvPicPr>
        <p:blipFill>
          <a:blip r:embed="rId3"/>
          <a:stretch>
            <a:fillRect/>
          </a:stretch>
        </p:blipFill>
        <p:spPr>
          <a:xfrm>
            <a:off x="537916" y="1112520"/>
            <a:ext cx="7878607" cy="4003357"/>
          </a:xfrm>
          <a:prstGeom prst="rect">
            <a:avLst/>
          </a:prstGeom>
        </p:spPr>
      </p:pic>
      <p:sp>
        <p:nvSpPr>
          <p:cNvPr id="8" name="TextBox 7">
            <a:extLst>
              <a:ext uri="{FF2B5EF4-FFF2-40B4-BE49-F238E27FC236}">
                <a16:creationId xmlns:a16="http://schemas.microsoft.com/office/drawing/2014/main" id="{C56A652E-A4D6-4461-B692-BD501CB91B16}"/>
              </a:ext>
            </a:extLst>
          </p:cNvPr>
          <p:cNvSpPr txBox="1"/>
          <p:nvPr/>
        </p:nvSpPr>
        <p:spPr>
          <a:xfrm>
            <a:off x="8124266" y="5161159"/>
            <a:ext cx="963636" cy="1169551"/>
          </a:xfrm>
          <a:prstGeom prst="rect">
            <a:avLst/>
          </a:prstGeom>
          <a:noFill/>
        </p:spPr>
        <p:txBody>
          <a:bodyPr wrap="square" rtlCol="0">
            <a:spAutoFit/>
          </a:bodyPr>
          <a:lstStyle/>
          <a:p>
            <a:r>
              <a:rPr lang="en-US" sz="1000" dirty="0"/>
              <a:t>* Using updated inertia constants, re-calculated 2021 min = </a:t>
            </a:r>
            <a:r>
              <a:rPr lang="en-US" sz="1000" b="1" dirty="0">
                <a:solidFill>
                  <a:srgbClr val="FF0000"/>
                </a:solidFill>
              </a:rPr>
              <a:t>116.6 GW*s</a:t>
            </a:r>
          </a:p>
        </p:txBody>
      </p:sp>
    </p:spTree>
    <p:extLst>
      <p:ext uri="{BB962C8B-B14F-4D97-AF65-F5344CB8AC3E}">
        <p14:creationId xmlns:p14="http://schemas.microsoft.com/office/powerpoint/2010/main" val="216272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A97D-1EF6-4068-81A0-93063F51F0BF}"/>
              </a:ext>
            </a:extLst>
          </p:cNvPr>
          <p:cNvSpPr>
            <a:spLocks noGrp="1"/>
          </p:cNvSpPr>
          <p:nvPr>
            <p:ph type="title"/>
          </p:nvPr>
        </p:nvSpPr>
        <p:spPr/>
        <p:txBody>
          <a:bodyPr/>
          <a:lstStyle/>
          <a:p>
            <a:r>
              <a:rPr lang="en-US" dirty="0"/>
              <a:t>Inertia by Unit Type during Minimum Inertia Hour 2021</a:t>
            </a:r>
          </a:p>
        </p:txBody>
      </p:sp>
      <p:sp>
        <p:nvSpPr>
          <p:cNvPr id="4" name="Slide Number Placeholder 3">
            <a:extLst>
              <a:ext uri="{FF2B5EF4-FFF2-40B4-BE49-F238E27FC236}">
                <a16:creationId xmlns:a16="http://schemas.microsoft.com/office/drawing/2014/main" id="{4EBE4C49-B7CE-4E8D-9092-6C62BB90C523}"/>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a:solidFill>
                <a:prstClr val="black">
                  <a:tint val="75000"/>
                </a:prstClr>
              </a:solidFill>
            </a:endParaRPr>
          </a:p>
        </p:txBody>
      </p:sp>
      <p:pic>
        <p:nvPicPr>
          <p:cNvPr id="5" name="Picture 4">
            <a:extLst>
              <a:ext uri="{FF2B5EF4-FFF2-40B4-BE49-F238E27FC236}">
                <a16:creationId xmlns:a16="http://schemas.microsoft.com/office/drawing/2014/main" id="{924D4949-F4A2-4867-90FE-DE05323F0CB2}"/>
              </a:ext>
            </a:extLst>
          </p:cNvPr>
          <p:cNvPicPr>
            <a:picLocks noChangeAspect="1"/>
          </p:cNvPicPr>
          <p:nvPr/>
        </p:nvPicPr>
        <p:blipFill>
          <a:blip r:embed="rId2"/>
          <a:stretch>
            <a:fillRect/>
          </a:stretch>
        </p:blipFill>
        <p:spPr>
          <a:xfrm>
            <a:off x="1046948" y="1386682"/>
            <a:ext cx="6774030" cy="4029075"/>
          </a:xfrm>
          <a:prstGeom prst="rect">
            <a:avLst/>
          </a:prstGeom>
        </p:spPr>
      </p:pic>
    </p:spTree>
    <p:extLst>
      <p:ext uri="{BB962C8B-B14F-4D97-AF65-F5344CB8AC3E}">
        <p14:creationId xmlns:p14="http://schemas.microsoft.com/office/powerpoint/2010/main" val="384430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Inertia Hours 2017-2021</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a:t>
            </a:fld>
            <a:endParaRPr lang="en-US">
              <a:solidFill>
                <a:prstClr val="black">
                  <a:tint val="75000"/>
                </a:prstClr>
              </a:solidFill>
            </a:endParaRPr>
          </a:p>
        </p:txBody>
      </p:sp>
      <p:pic>
        <p:nvPicPr>
          <p:cNvPr id="5" name="Picture 4">
            <a:extLst>
              <a:ext uri="{FF2B5EF4-FFF2-40B4-BE49-F238E27FC236}">
                <a16:creationId xmlns:a16="http://schemas.microsoft.com/office/drawing/2014/main" id="{FE3A4C1E-AA6C-43E2-819E-500C27B84A01}"/>
              </a:ext>
            </a:extLst>
          </p:cNvPr>
          <p:cNvPicPr>
            <a:picLocks noChangeAspect="1"/>
          </p:cNvPicPr>
          <p:nvPr/>
        </p:nvPicPr>
        <p:blipFill>
          <a:blip r:embed="rId3"/>
          <a:stretch>
            <a:fillRect/>
          </a:stretch>
        </p:blipFill>
        <p:spPr>
          <a:xfrm>
            <a:off x="381000" y="1013301"/>
            <a:ext cx="8031481" cy="5053517"/>
          </a:xfrm>
          <a:prstGeom prst="rect">
            <a:avLst/>
          </a:prstGeom>
        </p:spPr>
      </p:pic>
    </p:spTree>
    <p:extLst>
      <p:ext uri="{BB962C8B-B14F-4D97-AF65-F5344CB8AC3E}">
        <p14:creationId xmlns:p14="http://schemas.microsoft.com/office/powerpoint/2010/main" val="387384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4">
            <a:extLst>
              <a:ext uri="{FF2B5EF4-FFF2-40B4-BE49-F238E27FC236}">
                <a16:creationId xmlns:a16="http://schemas.microsoft.com/office/drawing/2014/main" id="{25622025-42A6-49F3-A177-768931CB01B8}"/>
              </a:ext>
            </a:extLst>
          </p:cNvPr>
          <p:cNvPicPr>
            <a:picLocks noGrp="1" noChangeAspect="1"/>
          </p:cNvPicPr>
          <p:nvPr>
            <p:ph idx="1"/>
          </p:nvPr>
        </p:nvPicPr>
        <p:blipFill rotWithShape="1">
          <a:blip r:embed="rId3"/>
          <a:srcRect b="22044"/>
          <a:stretch/>
        </p:blipFill>
        <p:spPr>
          <a:xfrm>
            <a:off x="881067" y="817840"/>
            <a:ext cx="6842476" cy="5222320"/>
          </a:xfrm>
          <a:prstGeom prst="rect">
            <a:avLst/>
          </a:prstGeom>
        </p:spPr>
      </p:pic>
      <p:sp>
        <p:nvSpPr>
          <p:cNvPr id="2" name="Title 1"/>
          <p:cNvSpPr>
            <a:spLocks noGrp="1"/>
          </p:cNvSpPr>
          <p:nvPr>
            <p:ph type="title"/>
          </p:nvPr>
        </p:nvSpPr>
        <p:spPr>
          <a:xfrm>
            <a:off x="381000" y="243682"/>
            <a:ext cx="8458200" cy="365918"/>
          </a:xfrm>
        </p:spPr>
        <p:txBody>
          <a:bodyPr/>
          <a:lstStyle/>
          <a:p>
            <a:r>
              <a:rPr lang="en-US" dirty="0"/>
              <a:t>Wind Generation Capacity</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22" name="Arc 21"/>
          <p:cNvSpPr/>
          <p:nvPr/>
        </p:nvSpPr>
        <p:spPr>
          <a:xfrm rot="18660076">
            <a:off x="2237656" y="3731341"/>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9050320">
            <a:off x="2799859" y="3504906"/>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19489379">
            <a:off x="3872650" y="3007373"/>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595079">
            <a:off x="3343346" y="3152394"/>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1473267" y="3953162"/>
            <a:ext cx="907621" cy="261610"/>
          </a:xfrm>
          <a:prstGeom prst="rect">
            <a:avLst/>
          </a:prstGeom>
          <a:noFill/>
        </p:spPr>
        <p:txBody>
          <a:bodyPr wrap="none" rtlCol="0">
            <a:spAutoFit/>
          </a:bodyPr>
          <a:lstStyle/>
          <a:p>
            <a:r>
              <a:rPr lang="en-US" sz="1100" dirty="0">
                <a:solidFill>
                  <a:srgbClr val="5B6770"/>
                </a:solidFill>
              </a:rPr>
              <a:t>+1,629 MW</a:t>
            </a:r>
          </a:p>
        </p:txBody>
      </p:sp>
      <p:sp>
        <p:nvSpPr>
          <p:cNvPr id="29" name="TextBox 28"/>
          <p:cNvSpPr txBox="1"/>
          <p:nvPr/>
        </p:nvSpPr>
        <p:spPr>
          <a:xfrm>
            <a:off x="1852247" y="3490151"/>
            <a:ext cx="1360837" cy="261610"/>
          </a:xfrm>
          <a:prstGeom prst="rect">
            <a:avLst/>
          </a:prstGeom>
          <a:noFill/>
        </p:spPr>
        <p:txBody>
          <a:bodyPr wrap="square" rtlCol="0">
            <a:spAutoFit/>
          </a:bodyPr>
          <a:lstStyle/>
          <a:p>
            <a:r>
              <a:rPr lang="en-US" sz="1100" dirty="0">
                <a:solidFill>
                  <a:srgbClr val="5B6770"/>
                </a:solidFill>
              </a:rPr>
              <a:t>+3,129 MW</a:t>
            </a:r>
          </a:p>
        </p:txBody>
      </p:sp>
      <p:sp>
        <p:nvSpPr>
          <p:cNvPr id="30" name="TextBox 29"/>
          <p:cNvSpPr txBox="1"/>
          <p:nvPr/>
        </p:nvSpPr>
        <p:spPr>
          <a:xfrm>
            <a:off x="2380888" y="3182781"/>
            <a:ext cx="907621" cy="261610"/>
          </a:xfrm>
          <a:prstGeom prst="rect">
            <a:avLst/>
          </a:prstGeom>
          <a:noFill/>
        </p:spPr>
        <p:txBody>
          <a:bodyPr wrap="none" rtlCol="0">
            <a:spAutoFit/>
          </a:bodyPr>
          <a:lstStyle/>
          <a:p>
            <a:r>
              <a:rPr lang="en-US" sz="1100" dirty="0">
                <a:solidFill>
                  <a:srgbClr val="5B6770"/>
                </a:solidFill>
              </a:rPr>
              <a:t>+1,805 MW</a:t>
            </a:r>
          </a:p>
        </p:txBody>
      </p:sp>
      <p:sp>
        <p:nvSpPr>
          <p:cNvPr id="31" name="TextBox 30"/>
          <p:cNvSpPr txBox="1"/>
          <p:nvPr/>
        </p:nvSpPr>
        <p:spPr>
          <a:xfrm>
            <a:off x="3129229" y="2855817"/>
            <a:ext cx="619080" cy="261610"/>
          </a:xfrm>
          <a:prstGeom prst="rect">
            <a:avLst/>
          </a:prstGeom>
          <a:noFill/>
        </p:spPr>
        <p:txBody>
          <a:bodyPr wrap="none" rtlCol="0">
            <a:spAutoFit/>
          </a:bodyPr>
          <a:lstStyle/>
          <a:p>
            <a:r>
              <a:rPr lang="en-US" sz="1100" dirty="0">
                <a:solidFill>
                  <a:srgbClr val="5B6770"/>
                </a:solidFill>
              </a:rPr>
              <a:t>+3,035</a:t>
            </a:r>
            <a:endParaRPr lang="en-US" sz="1100" dirty="0">
              <a:solidFill>
                <a:srgbClr val="00B0F0"/>
              </a:solidFill>
            </a:endParaRPr>
          </a:p>
        </p:txBody>
      </p:sp>
      <p:sp>
        <p:nvSpPr>
          <p:cNvPr id="32" name="TextBox 31"/>
          <p:cNvSpPr txBox="1"/>
          <p:nvPr/>
        </p:nvSpPr>
        <p:spPr>
          <a:xfrm>
            <a:off x="3587777" y="2670894"/>
            <a:ext cx="946093" cy="261610"/>
          </a:xfrm>
          <a:prstGeom prst="rect">
            <a:avLst/>
          </a:prstGeom>
          <a:noFill/>
        </p:spPr>
        <p:txBody>
          <a:bodyPr wrap="none" rtlCol="0">
            <a:spAutoFit/>
          </a:bodyPr>
          <a:lstStyle/>
          <a:p>
            <a:r>
              <a:rPr lang="en-US" sz="1100" dirty="0">
                <a:solidFill>
                  <a:srgbClr val="5B6770"/>
                </a:solidFill>
              </a:rPr>
              <a:t>+1,079 MW</a:t>
            </a:r>
            <a:r>
              <a:rPr lang="en-US" sz="1100" dirty="0">
                <a:solidFill>
                  <a:srgbClr val="00B0F0"/>
                </a:solidFill>
              </a:rPr>
              <a:t> </a:t>
            </a:r>
            <a:endParaRPr lang="en-US" sz="1100" dirty="0">
              <a:solidFill>
                <a:srgbClr val="5B6770"/>
              </a:solidFill>
            </a:endParaRPr>
          </a:p>
        </p:txBody>
      </p:sp>
      <p:sp>
        <p:nvSpPr>
          <p:cNvPr id="33" name="TextBox 32"/>
          <p:cNvSpPr txBox="1"/>
          <p:nvPr/>
        </p:nvSpPr>
        <p:spPr>
          <a:xfrm>
            <a:off x="4060823" y="2349742"/>
            <a:ext cx="946093" cy="261610"/>
          </a:xfrm>
          <a:prstGeom prst="rect">
            <a:avLst/>
          </a:prstGeom>
          <a:noFill/>
        </p:spPr>
        <p:txBody>
          <a:bodyPr wrap="none" rtlCol="0">
            <a:spAutoFit/>
          </a:bodyPr>
          <a:lstStyle/>
          <a:p>
            <a:r>
              <a:rPr lang="en-US" sz="1100" dirty="0">
                <a:solidFill>
                  <a:srgbClr val="5B6770"/>
                </a:solidFill>
              </a:rPr>
              <a:t>+2,083 MW</a:t>
            </a:r>
            <a:r>
              <a:rPr lang="en-US" sz="1100" dirty="0">
                <a:solidFill>
                  <a:srgbClr val="00B0F0"/>
                </a:solidFill>
              </a:rPr>
              <a:t> </a:t>
            </a:r>
            <a:endParaRPr lang="en-US" sz="1100" dirty="0">
              <a:solidFill>
                <a:srgbClr val="5B6770"/>
              </a:solidFill>
            </a:endParaRPr>
          </a:p>
        </p:txBody>
      </p:sp>
      <p:sp>
        <p:nvSpPr>
          <p:cNvPr id="18" name="Arc 17"/>
          <p:cNvSpPr/>
          <p:nvPr/>
        </p:nvSpPr>
        <p:spPr>
          <a:xfrm rot="18120073">
            <a:off x="1504840" y="4273844"/>
            <a:ext cx="670552" cy="528528"/>
          </a:xfrm>
          <a:prstGeom prst="arc">
            <a:avLst>
              <a:gd name="adj1" fmla="val 15703943"/>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9489379">
            <a:off x="4400630" y="2722465"/>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9489379">
            <a:off x="5009521" y="2565545"/>
            <a:ext cx="520262" cy="654269"/>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703003" y="2189166"/>
            <a:ext cx="907621" cy="261610"/>
          </a:xfrm>
          <a:prstGeom prst="rect">
            <a:avLst/>
          </a:prstGeom>
          <a:noFill/>
        </p:spPr>
        <p:txBody>
          <a:bodyPr wrap="none" rtlCol="0">
            <a:spAutoFit/>
          </a:bodyPr>
          <a:lstStyle/>
          <a:p>
            <a:r>
              <a:rPr lang="en-US" sz="1100" dirty="0">
                <a:solidFill>
                  <a:srgbClr val="5B6770"/>
                </a:solidFill>
              </a:rPr>
              <a:t>+1,261 MW</a:t>
            </a:r>
          </a:p>
        </p:txBody>
      </p:sp>
      <p:sp>
        <p:nvSpPr>
          <p:cNvPr id="27" name="Arc 26">
            <a:extLst>
              <a:ext uri="{FF2B5EF4-FFF2-40B4-BE49-F238E27FC236}">
                <a16:creationId xmlns:a16="http://schemas.microsoft.com/office/drawing/2014/main" id="{7C2293A4-139E-432F-BD25-0C52588EECF6}"/>
              </a:ext>
            </a:extLst>
          </p:cNvPr>
          <p:cNvSpPr/>
          <p:nvPr/>
        </p:nvSpPr>
        <p:spPr>
          <a:xfrm rot="19489379">
            <a:off x="5561498" y="2219802"/>
            <a:ext cx="475748" cy="646564"/>
          </a:xfrm>
          <a:prstGeom prst="arc">
            <a:avLst>
              <a:gd name="adj1" fmla="val 15152169"/>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CE9AB2E7-A942-4D7B-8260-6F662A7AAB93}"/>
              </a:ext>
            </a:extLst>
          </p:cNvPr>
          <p:cNvSpPr txBox="1"/>
          <p:nvPr/>
        </p:nvSpPr>
        <p:spPr>
          <a:xfrm>
            <a:off x="5173063" y="1837688"/>
            <a:ext cx="907621" cy="261610"/>
          </a:xfrm>
          <a:prstGeom prst="rect">
            <a:avLst/>
          </a:prstGeom>
          <a:noFill/>
        </p:spPr>
        <p:txBody>
          <a:bodyPr wrap="none" rtlCol="0">
            <a:spAutoFit/>
          </a:bodyPr>
          <a:lstStyle/>
          <a:p>
            <a:r>
              <a:rPr lang="en-US" sz="1100" dirty="0">
                <a:solidFill>
                  <a:srgbClr val="5B6770"/>
                </a:solidFill>
              </a:rPr>
              <a:t>+3,296 MW</a:t>
            </a:r>
          </a:p>
        </p:txBody>
      </p:sp>
    </p:spTree>
    <p:extLst>
      <p:ext uri="{BB962C8B-B14F-4D97-AF65-F5344CB8AC3E}">
        <p14:creationId xmlns:p14="http://schemas.microsoft.com/office/powerpoint/2010/main" val="416868249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27504</TotalTime>
  <Words>1257</Words>
  <Application>Microsoft Office PowerPoint</Application>
  <PresentationFormat>On-screen Show (4:3)</PresentationFormat>
  <Paragraphs>239</Paragraphs>
  <Slides>26</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Cambria</vt:lpstr>
      <vt:lpstr>Cambria Math</vt:lpstr>
      <vt:lpstr>Times New Roman</vt:lpstr>
      <vt:lpstr>1_Custom Design</vt:lpstr>
      <vt:lpstr>1_Office Theme</vt:lpstr>
      <vt:lpstr>PowerPoint Presentation</vt:lpstr>
      <vt:lpstr>Effect of Synchronous Inertia on System Frequency</vt:lpstr>
      <vt:lpstr>Inertia Calculation</vt:lpstr>
      <vt:lpstr>Inertia Monitoring in Real-Time</vt:lpstr>
      <vt:lpstr>ERCOT Inertia 2013-2021</vt:lpstr>
      <vt:lpstr>Inertia by Unit Type during Minimum Inertia Hour</vt:lpstr>
      <vt:lpstr>Inertia by Unit Type during Minimum Inertia Hour 2021</vt:lpstr>
      <vt:lpstr>Low Inertia Hours 2017-2021</vt:lpstr>
      <vt:lpstr>Wind Generation Capacity</vt:lpstr>
      <vt:lpstr>Wind Curtailments</vt:lpstr>
      <vt:lpstr>High Wind Generation Hours 2017-2021</vt:lpstr>
      <vt:lpstr>Solar Generation Capacity</vt:lpstr>
      <vt:lpstr>Solar Curtailments</vt:lpstr>
      <vt:lpstr>Low Net Load Hours 2017-2021</vt:lpstr>
      <vt:lpstr>Low Load Hours 2017-2021</vt:lpstr>
      <vt:lpstr>Coal vs Combined Cycle Interplay</vt:lpstr>
      <vt:lpstr>Generation Retirement </vt:lpstr>
      <vt:lpstr>PUN Inertia</vt:lpstr>
      <vt:lpstr>Summary</vt:lpstr>
      <vt:lpstr>Thank you! Questions?</vt:lpstr>
      <vt:lpstr>Appendix</vt:lpstr>
      <vt:lpstr>Natural Gas Prices</vt:lpstr>
      <vt:lpstr>Relative Wind Production 2013-2021</vt:lpstr>
      <vt:lpstr>Relative Solar Production 2013-2021</vt:lpstr>
      <vt:lpstr>Coal vs Combined Cycle Interplay</vt:lpstr>
      <vt:lpstr>Inertia by Unit Type during Minimum Inertia Hour</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Hinojosa, Luis</cp:lastModifiedBy>
  <cp:revision>187</cp:revision>
  <dcterms:created xsi:type="dcterms:W3CDTF">2019-12-03T17:24:44Z</dcterms:created>
  <dcterms:modified xsi:type="dcterms:W3CDTF">2022-03-15T21:44:42Z</dcterms:modified>
</cp:coreProperties>
</file>