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6"/>
  </p:notesMasterIdLst>
  <p:handoutMasterIdLst>
    <p:handoutMasterId r:id="rId47"/>
  </p:handoutMasterIdLst>
  <p:sldIdLst>
    <p:sldId id="260" r:id="rId7"/>
    <p:sldId id="258" r:id="rId8"/>
    <p:sldId id="263" r:id="rId9"/>
    <p:sldId id="308" r:id="rId10"/>
    <p:sldId id="310" r:id="rId11"/>
    <p:sldId id="313" r:id="rId12"/>
    <p:sldId id="314" r:id="rId13"/>
    <p:sldId id="272" r:id="rId14"/>
    <p:sldId id="262" r:id="rId15"/>
    <p:sldId id="264" r:id="rId16"/>
    <p:sldId id="291" r:id="rId17"/>
    <p:sldId id="265" r:id="rId18"/>
    <p:sldId id="271" r:id="rId19"/>
    <p:sldId id="273" r:id="rId20"/>
    <p:sldId id="274" r:id="rId21"/>
    <p:sldId id="266" r:id="rId22"/>
    <p:sldId id="275" r:id="rId23"/>
    <p:sldId id="267" r:id="rId24"/>
    <p:sldId id="278" r:id="rId25"/>
    <p:sldId id="279" r:id="rId26"/>
    <p:sldId id="268" r:id="rId27"/>
    <p:sldId id="280" r:id="rId28"/>
    <p:sldId id="281" r:id="rId29"/>
    <p:sldId id="269" r:id="rId30"/>
    <p:sldId id="282" r:id="rId31"/>
    <p:sldId id="283" r:id="rId32"/>
    <p:sldId id="270" r:id="rId33"/>
    <p:sldId id="284" r:id="rId34"/>
    <p:sldId id="285" r:id="rId35"/>
    <p:sldId id="295" r:id="rId36"/>
    <p:sldId id="286" r:id="rId37"/>
    <p:sldId id="293" r:id="rId38"/>
    <p:sldId id="287" r:id="rId39"/>
    <p:sldId id="288" r:id="rId40"/>
    <p:sldId id="305" r:id="rId41"/>
    <p:sldId id="289" r:id="rId42"/>
    <p:sldId id="311" r:id="rId43"/>
    <p:sldId id="312" r:id="rId44"/>
    <p:sldId id="290" r:id="rId4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  <p:cmAuthor id="2" name="Hinojosa, Jose Luis" initials="HJL" lastIdx="3" clrIdx="1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80494" autoAdjust="0"/>
  </p:normalViewPr>
  <p:slideViewPr>
    <p:cSldViewPr showGuides="1">
      <p:cViewPr varScale="1">
        <p:scale>
          <a:sx n="92" d="100"/>
          <a:sy n="92" d="100"/>
        </p:scale>
        <p:origin x="205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commentAuthors" Target="commentAuthors.xml"/><Relationship Id="rId8" Type="http://schemas.openxmlformats.org/officeDocument/2006/relationships/slide" Target="slides/slide2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43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05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33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28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70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59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815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72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692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0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Forecast – Actual</a:t>
            </a:r>
          </a:p>
          <a:p>
            <a:r>
              <a:rPr lang="en-US" dirty="0"/>
              <a:t>+</a:t>
            </a:r>
            <a:r>
              <a:rPr lang="en-US" dirty="0" err="1"/>
              <a:t>ve</a:t>
            </a:r>
            <a:r>
              <a:rPr lang="en-US" baseline="0" dirty="0"/>
              <a:t> Error =&gt; Over forecasted load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ve</a:t>
            </a:r>
            <a:r>
              <a:rPr lang="en-US" baseline="0" dirty="0"/>
              <a:t> Error +&gt; Under forecasted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14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Error = Forecast – Actual</a:t>
            </a:r>
          </a:p>
          <a:p>
            <a:endParaRPr lang="en-US" dirty="0"/>
          </a:p>
          <a:p>
            <a:r>
              <a:rPr lang="en-US" dirty="0" err="1"/>
              <a:t>Min,Max</a:t>
            </a:r>
            <a:r>
              <a:rPr lang="en-US" dirty="0"/>
              <a:t>,</a:t>
            </a:r>
            <a:r>
              <a:rPr lang="en-US" baseline="0" dirty="0"/>
              <a:t> 10</a:t>
            </a:r>
            <a:r>
              <a:rPr lang="en-US" baseline="30000" dirty="0"/>
              <a:t>th</a:t>
            </a:r>
            <a:r>
              <a:rPr lang="en-US" baseline="0" dirty="0"/>
              <a:t>, 90</a:t>
            </a:r>
            <a:r>
              <a:rPr lang="en-US" baseline="30000" dirty="0"/>
              <a:t>th</a:t>
            </a:r>
            <a:r>
              <a:rPr lang="en-US" baseline="0" dirty="0"/>
              <a:t> percentile</a:t>
            </a:r>
          </a:p>
          <a:p>
            <a:r>
              <a:rPr lang="en-US" baseline="0" dirty="0"/>
              <a:t>15 minute intervals</a:t>
            </a:r>
          </a:p>
          <a:p>
            <a:endParaRPr lang="en-US" baseline="0" dirty="0"/>
          </a:p>
          <a:p>
            <a:r>
              <a:rPr lang="en-US" baseline="0" dirty="0"/>
              <a:t>Max Positive Forecast Error:</a:t>
            </a:r>
          </a:p>
          <a:p>
            <a:r>
              <a:rPr lang="en-US" baseline="0" dirty="0"/>
              <a:t>2/10/2022 16:00 -&gt; 897.79MW</a:t>
            </a:r>
          </a:p>
          <a:p>
            <a:endParaRPr lang="en-US" baseline="0" dirty="0"/>
          </a:p>
          <a:p>
            <a:r>
              <a:rPr lang="en-US" baseline="0" dirty="0"/>
              <a:t>Max Negative Forecast Error:</a:t>
            </a:r>
          </a:p>
          <a:p>
            <a:r>
              <a:rPr lang="en-US" baseline="0" dirty="0"/>
              <a:t>2/25/2022 07:15-&gt; -292.56 MW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976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429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81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0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77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87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8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2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5.e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/>
              <a:t>Feb 2022</a:t>
            </a:r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Operations Planning</a:t>
            </a:r>
          </a:p>
          <a:p>
            <a:endParaRPr lang="en-US" dirty="0"/>
          </a:p>
          <a:p>
            <a:r>
              <a:rPr lang="en-US" dirty="0"/>
              <a:t>PDCWG | Mar 16th,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Total Regulation Deployed Comparison - Monthly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4597C1-C342-4114-8008-4D03DDCEF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859" y="1295400"/>
            <a:ext cx="8110504" cy="4541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Deployed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9F7A11-9907-4241-857D-781B568834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212" y="1585912"/>
            <a:ext cx="4981575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60B063-F8B2-428A-A51B-E045A61647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781" y="862361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Deployed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4C6128-4009-4638-8557-6D3547EB05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781" y="862361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hours.</a:t>
            </a:r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410BEC-F6AA-4B0A-AB5E-6F4D94398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781" y="862361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down.</a:t>
            </a:r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Regulation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323F923-E782-4998-8F52-8FE46FC27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143000"/>
            <a:ext cx="5479449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Parameters &amp; References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for last three months.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2018, 2019, and 2020 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Regulation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8C0C43-1D5E-4051-B3F5-1A863C856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87" y="2571750"/>
            <a:ext cx="614362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5%.)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8BB35C-5F86-4A19-B8B9-760AA29522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20" y="862361"/>
            <a:ext cx="8675360" cy="51332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47BFA80-3E55-454A-9930-D042CF90F0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1447800"/>
            <a:ext cx="280035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309C29-1510-4E18-B909-4477EBC894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20" y="990600"/>
            <a:ext cx="8675360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Exhaustion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D80A5E-52ED-4038-806E-384A6A762D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1752600"/>
            <a:ext cx="28003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hours.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8B9B68-7D17-4953-8E88-A0CBA893B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492" y="1305333"/>
            <a:ext cx="8351016" cy="47002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Bias for Consecutive SCED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A25D40-290A-4A4E-92CA-0A61E3F0B6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1828800"/>
            <a:ext cx="25146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Bias for Consecutive SCED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BFB1D2-75A1-4F92-9356-85196CF767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369" y="1316135"/>
            <a:ext cx="8245231" cy="46908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FFD29E-2D95-4739-B3F5-79CFF46FAE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1447800"/>
            <a:ext cx="251460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Load and Wind Ramp, PWRR Error, Start-Up/Shut-Down Hours, STLF Error, and Expected Generation Deviation.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Error Accumulation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7D38BB-2FA8-4DD3-9766-B1FDB289C7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636" y="862361"/>
            <a:ext cx="838272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1D93BD3E-1E9A-4970-A6F7-E7AC52762E0C}" type="slidenum">
              <a:rPr lang="en-US" smtClean="0"/>
              <a:pPr algn="r">
                <a:spcAft>
                  <a:spcPts val="600"/>
                </a:spcAft>
              </a:pPr>
              <a:t>29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906B05F-123C-42E7-BEF1-5172A8865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Profile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FCEBF8-1DA9-4EC3-BA7E-FFA3AF4ED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513" y="862361"/>
            <a:ext cx="8650974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13953"/>
          <a:stretch/>
        </p:blipFill>
        <p:spPr>
          <a:xfrm>
            <a:off x="381000" y="6148919"/>
            <a:ext cx="3886200" cy="2380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762000"/>
            <a:ext cx="6829425" cy="53025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9F15F3-2F99-4711-A2BC-1F325FFAB93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4103"/>
          <a:stretch/>
        </p:blipFill>
        <p:spPr>
          <a:xfrm>
            <a:off x="4411133" y="6148919"/>
            <a:ext cx="4648200" cy="30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Load Profile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C33664-4256-40A1-BF45-95A8CDFD75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61" y="862361"/>
            <a:ext cx="864487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Ramp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C4F07A-1914-48B9-BCCE-F788FD438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61" y="990600"/>
            <a:ext cx="864487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Profile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A512FD-4A22-45B9-82D9-01D662E169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39" y="990600"/>
            <a:ext cx="8498561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Start-Up &amp; Shut-Down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E99AB6-FC15-4848-8FE4-991B7A57C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27" y="862361"/>
            <a:ext cx="8699746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Short-Term Load Forecast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FA8EAC-C0D7-4274-9122-A34677C70D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998" y="914400"/>
            <a:ext cx="8602202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FFCEDB-0A62-4456-B63F-45311A717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777" y="915081"/>
            <a:ext cx="8260446" cy="502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5E512A-EF22-400A-B77D-887328F4A7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8" y="1094930"/>
            <a:ext cx="8705843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8B9BA4-3900-47B1-BB70-632F33EFB1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4114800"/>
            <a:ext cx="37528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944BC6-C22E-4223-A58D-ADA1F40DA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06" y="1447800"/>
            <a:ext cx="8333954" cy="41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080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212738-3F13-48F2-8B83-D8F675585A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974" y="1438483"/>
            <a:ext cx="8340051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958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Wind Ramp Rate MAE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ADC612-BADB-4C9B-8F20-2C340B0435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311" y="914400"/>
            <a:ext cx="8065377" cy="525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5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Wind Ramp Rate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FBDC79-A85A-4A62-8679-907AA3598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052" y="914400"/>
            <a:ext cx="8050136" cy="525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Solar Ramp Rate MAE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284935-FFC3-4BB5-97C3-1205AEFD25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294" y="914400"/>
            <a:ext cx="8099612" cy="528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91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Solar Ramp Rate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CF9820-4E4B-41AC-8E9E-DC90D4840E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90600"/>
            <a:ext cx="7821536" cy="510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7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B0A35C-A405-4F21-8116-EA408FCD8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600325"/>
            <a:ext cx="47244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Metrics to Measure 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hour.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85% for the number of  intervals where regulation deployment  was both up and down for peak 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Track the Regulation exhaustion rate for all hours (not to exceed 5%).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hours.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openxmlformats.org/package/2006/metadata/core-properties"/>
    <ds:schemaRef ds:uri="http://purl.org/dc/terms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73141</TotalTime>
  <Words>817</Words>
  <Application>Microsoft Office PowerPoint</Application>
  <PresentationFormat>On-screen Show (4:3)</PresentationFormat>
  <Paragraphs>153</Paragraphs>
  <Slides>39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Projected Wind Ramp Rate MAE</vt:lpstr>
      <vt:lpstr>Projected Wind Ramp Rate Error</vt:lpstr>
      <vt:lpstr>Projected Solar Ramp Rate MAE</vt:lpstr>
      <vt:lpstr>Projected Solar Ramp Rate Error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Li, Weifeng</cp:lastModifiedBy>
  <cp:revision>742</cp:revision>
  <cp:lastPrinted>2016-01-21T20:53:15Z</cp:lastPrinted>
  <dcterms:created xsi:type="dcterms:W3CDTF">2016-01-21T15:20:31Z</dcterms:created>
  <dcterms:modified xsi:type="dcterms:W3CDTF">2022-03-15T18:35:21Z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