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3869" autoAdjust="0"/>
  </p:normalViewPr>
  <p:slideViewPr>
    <p:cSldViewPr showGuides="1">
      <p:cViewPr varScale="1">
        <p:scale>
          <a:sx n="96" d="100"/>
          <a:sy n="96" d="100"/>
        </p:scale>
        <p:origin x="2070" y="8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16Mhz on avg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r>
              <a:rPr lang="en-US" baseline="0" dirty="0"/>
              <a:t>OP2021: FRO =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31,284,898 MWh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8,261,666</a:t>
            </a:r>
            <a:r>
              <a:rPr lang="en-US" sz="2800" dirty="0"/>
              <a:t> </a:t>
            </a:r>
            <a:r>
              <a:rPr lang="en-US" dirty="0"/>
              <a:t>  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26.41 %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1,423,230</a:t>
            </a:r>
            <a:r>
              <a:rPr lang="en-US" sz="2800" dirty="0"/>
              <a:t> </a:t>
            </a:r>
            <a:r>
              <a:rPr lang="en-US" dirty="0"/>
              <a:t> MWh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4.55 %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=135,117 MW*s on 2/21/2022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baseline="0" dirty="0"/>
              <a:t>209,265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347,921 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Feb 4th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baseline="0" dirty="0">
                <a:solidFill>
                  <a:schemeClr val="accent2"/>
                </a:solidFill>
              </a:rPr>
              <a:t>135</a:t>
            </a:r>
            <a:r>
              <a:rPr lang="en-US" sz="1600" b="1" baseline="0" dirty="0"/>
              <a:t>,117</a:t>
            </a:r>
            <a:r>
              <a:rPr lang="en-US" sz="1600" b="1" dirty="0">
                <a:solidFill>
                  <a:schemeClr val="accent2"/>
                </a:solidFill>
              </a:rPr>
              <a:t> 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Feb 21st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600" dirty="0">
                <a:solidFill>
                  <a:schemeClr val="accent2"/>
                </a:solidFill>
              </a:rPr>
              <a:t>Mean: 14.68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12.43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18.6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February 2022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March 16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ECE1AE-D479-47A8-B464-120C02971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74" y="838200"/>
            <a:ext cx="8153400" cy="533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1C720-9E8C-43F5-9233-397FB2A67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52" y="838200"/>
            <a:ext cx="814014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8D8C0-9558-48A3-B863-17225827E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72" y="914400"/>
            <a:ext cx="868145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6A2D89-5F44-4C9F-8C79-CC9B56225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39" y="914400"/>
            <a:ext cx="7838661" cy="527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Op. Year 2020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B2765-2EA3-40DA-9926-6C13F0956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" y="2266950"/>
            <a:ext cx="869442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2020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CA1F2C-2AFC-47EB-8118-95191504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19399"/>
            <a:ext cx="8534400" cy="121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February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175.90%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171.30%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</a:t>
            </a:r>
            <a:r>
              <a:rPr lang="en-US" sz="1800" dirty="0">
                <a:solidFill>
                  <a:schemeClr val="accent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 </a:t>
            </a:r>
            <a:r>
              <a:rPr lang="en-US" sz="1800" dirty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BAAL-003 Events have updated through 2020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2020 BAAL-003 FRM Performance: </a:t>
            </a:r>
            <a:r>
              <a:rPr lang="en-US" sz="1800" b="1" dirty="0">
                <a:solidFill>
                  <a:schemeClr val="accent2"/>
                </a:solidFill>
              </a:rPr>
              <a:t>-789.34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8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2022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14.68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12.43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18.6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31,284,898 MWh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Wind Energy: </a:t>
            </a:r>
            <a:r>
              <a:rPr lang="en-US" sz="1600" b="1" dirty="0">
                <a:solidFill>
                  <a:schemeClr val="accent2"/>
                </a:solidFill>
              </a:rPr>
              <a:t>8,261,666</a:t>
            </a:r>
            <a:r>
              <a:rPr lang="en-US" sz="1100" dirty="0"/>
              <a:t> </a:t>
            </a:r>
            <a:r>
              <a:rPr lang="en-US" sz="1600" dirty="0">
                <a:solidFill>
                  <a:schemeClr val="accent2"/>
                </a:solidFill>
              </a:rPr>
              <a:t>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>
                <a:solidFill>
                  <a:schemeClr val="accent2"/>
                </a:solidFill>
              </a:rPr>
              <a:t>26.41 %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Solar Energy: </a:t>
            </a:r>
            <a:r>
              <a:rPr lang="en-US" sz="1600" b="1" dirty="0">
                <a:solidFill>
                  <a:schemeClr val="accent2"/>
                </a:solidFill>
              </a:rPr>
              <a:t>1,423,230  </a:t>
            </a:r>
            <a:r>
              <a:rPr lang="en-US" sz="1600" dirty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>
                <a:solidFill>
                  <a:schemeClr val="accent2"/>
                </a:solidFill>
              </a:rPr>
              <a:t>4.55%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209,265</a:t>
            </a:r>
            <a:r>
              <a:rPr lang="en-US" sz="1600" dirty="0">
                <a:solidFill>
                  <a:schemeClr val="accent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347,921</a:t>
            </a:r>
            <a:r>
              <a:rPr lang="en-US" sz="1600" dirty="0">
                <a:solidFill>
                  <a:schemeClr val="accent2"/>
                </a:solidFill>
              </a:rPr>
              <a:t> MW*s  on Feb 4th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135,117</a:t>
            </a:r>
            <a:r>
              <a:rPr lang="en-US" sz="1600" dirty="0">
                <a:solidFill>
                  <a:schemeClr val="accent2"/>
                </a:solidFill>
              </a:rPr>
              <a:t> MW*s  on Feb 21st</a:t>
            </a: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BA1E3-1488-43B2-89E8-2C6F0C3A5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38200"/>
            <a:ext cx="8153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4F2F6-B2BB-43CD-9ADA-E1FC6BCE8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72" y="914400"/>
            <a:ext cx="868145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AEC972-15C6-4A6A-B776-07B11EFB6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20" y="838200"/>
            <a:ext cx="860488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CCF6F-D973-467D-89E1-B43ABA640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23" y="838200"/>
            <a:ext cx="815377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C959FA-EF90-4C88-9AAC-9022C6664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1999"/>
            <a:ext cx="8604880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BAD7C-B932-42E2-A8F2-EAADC701E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21635"/>
            <a:ext cx="7845928" cy="533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711641-0C66-474F-9F26-F2B9CF1EB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90" y="990600"/>
            <a:ext cx="7630709" cy="5181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C01715-9BE6-4443-AEA8-FA0133CBF18C}"/>
              </a:ext>
            </a:extLst>
          </p:cNvPr>
          <p:cNvSpPr txBox="1"/>
          <p:nvPr/>
        </p:nvSpPr>
        <p:spPr>
          <a:xfrm>
            <a:off x="4724400" y="44958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Feb-22 CPS1 (%): 175.90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are 0 BAAL exceedance(s) in February</a:t>
            </a: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3C715-02ED-4810-A04E-2E0BE7EEF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38200"/>
            <a:ext cx="8269554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D9106B-A6D0-4D72-A1A1-7E20BE935457}"/>
              </a:ext>
            </a:extLst>
          </p:cNvPr>
          <p:cNvSpPr txBox="1"/>
          <p:nvPr/>
        </p:nvSpPr>
        <p:spPr>
          <a:xfrm>
            <a:off x="5029200" y="11430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Feb-22 CPS1 (%): 175.90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0C1184-3CCF-4EBF-B8BB-12CB2FD8A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87096"/>
            <a:ext cx="7620000" cy="53371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37039C-8260-4EBA-91BA-EB053787D2CC}"/>
              </a:ext>
            </a:extLst>
          </p:cNvPr>
          <p:cNvSpPr txBox="1"/>
          <p:nvPr/>
        </p:nvSpPr>
        <p:spPr>
          <a:xfrm>
            <a:off x="3886200" y="10668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Current 12-Month Rolling Average: 171.30%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8F7FF1-50FA-431A-9A22-456A15DEB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21829"/>
            <a:ext cx="8566778" cy="525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0D61D2-D629-475F-BC13-2D450007A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72" y="914400"/>
            <a:ext cx="868145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83364</TotalTime>
  <Words>462</Words>
  <Application>Microsoft Office PowerPoint</Application>
  <PresentationFormat>On-screen Show (4:3)</PresentationFormat>
  <Paragraphs>142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February 2022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2020 BAL-003 Selected Events – Update</vt:lpstr>
      <vt:lpstr>Op. Year 2020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Masanna Gari, Abhi</cp:lastModifiedBy>
  <cp:revision>1188</cp:revision>
  <cp:lastPrinted>2016-01-21T20:53:15Z</cp:lastPrinted>
  <dcterms:created xsi:type="dcterms:W3CDTF">2016-01-21T15:20:31Z</dcterms:created>
  <dcterms:modified xsi:type="dcterms:W3CDTF">2022-03-09T23:16:45Z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