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2"/>
  </p:notesMasterIdLst>
  <p:handoutMasterIdLst>
    <p:handoutMasterId r:id="rId13"/>
  </p:handoutMasterIdLst>
  <p:sldIdLst>
    <p:sldId id="260" r:id="rId7"/>
    <p:sldId id="302" r:id="rId8"/>
    <p:sldId id="300" r:id="rId9"/>
    <p:sldId id="303" r:id="rId10"/>
    <p:sldId id="264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inojosa, Jose Luis" initials="HJL" lastIdx="1" clrIdx="0">
    <p:extLst>
      <p:ext uri="{19B8F6BF-5375-455C-9EA6-DF929625EA0E}">
        <p15:presenceInfo xmlns:p15="http://schemas.microsoft.com/office/powerpoint/2012/main" userId="S-1-5-21-639947351-343809578-3807592339-379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167" autoAdjust="0"/>
    <p:restoredTop sz="69825" autoAdjust="0"/>
  </p:normalViewPr>
  <p:slideViewPr>
    <p:cSldViewPr showGuides="1">
      <p:cViewPr varScale="1">
        <p:scale>
          <a:sx n="91" d="100"/>
          <a:sy n="91" d="100"/>
        </p:scale>
        <p:origin x="1926" y="7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Several thermal units tripped offline while carrying a total of approximately 1210 MW.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59.978 Hz</a:t>
            </a:r>
          </a:p>
          <a:p>
            <a:r>
              <a:rPr lang="en-US" baseline="0" dirty="0"/>
              <a:t>Minimum Frequency: 59.851 Hz</a:t>
            </a:r>
          </a:p>
          <a:p>
            <a:r>
              <a:rPr lang="en-US" baseline="0" dirty="0"/>
              <a:t>A-C Time: 9 seconds</a:t>
            </a:r>
          </a:p>
          <a:p>
            <a:r>
              <a:rPr lang="en-US" baseline="0" dirty="0"/>
              <a:t>Recovery Time (back to deadband): 6 minutes 5 seconds</a:t>
            </a:r>
          </a:p>
          <a:p>
            <a:endParaRPr lang="en-US" baseline="0" dirty="0"/>
          </a:p>
          <a:p>
            <a:r>
              <a:rPr lang="en-US" baseline="0" dirty="0"/>
              <a:t>RRS Deployed: 822 MW</a:t>
            </a:r>
          </a:p>
          <a:p>
            <a:endParaRPr lang="en-US" baseline="0" dirty="0"/>
          </a:p>
          <a:p>
            <a:r>
              <a:rPr lang="en-US" baseline="0" dirty="0"/>
              <a:t>Trip Reason: Loss of transmission line</a:t>
            </a:r>
          </a:p>
          <a:p>
            <a:endParaRPr lang="en-US" baseline="0" dirty="0"/>
          </a:p>
          <a:p>
            <a:r>
              <a:rPr lang="en-US" baseline="0" dirty="0"/>
              <a:t>Contextual Information: A total of 466 MW of regulation up was deployed and 300 MW of manual offset was applied during the event. </a:t>
            </a:r>
          </a:p>
          <a:p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No Selection Reason: Starting frequency is outside the deadband and A-C time is 9 seconds (more than what we typically look for). The event resulted in loss of approximately 320 MW of load, which impacted the frequency recovery.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1022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Loss of 467 MW of load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59.963 Hz</a:t>
            </a:r>
          </a:p>
          <a:p>
            <a:r>
              <a:rPr lang="en-US" baseline="0" dirty="0"/>
              <a:t>Maximum Frequency: 60.109 Hz</a:t>
            </a:r>
          </a:p>
          <a:p>
            <a:r>
              <a:rPr lang="en-US" baseline="0" dirty="0"/>
              <a:t>A-C Time : 4 seconds</a:t>
            </a:r>
          </a:p>
          <a:p>
            <a:r>
              <a:rPr lang="en-US" baseline="0" dirty="0"/>
              <a:t>Recovery Time(back to deadband): 2 minutes and 53 seconds</a:t>
            </a:r>
          </a:p>
          <a:p>
            <a:r>
              <a:rPr lang="en-US" baseline="0" dirty="0"/>
              <a:t>RRS Deployed: 0 MW</a:t>
            </a:r>
          </a:p>
          <a:p>
            <a:endParaRPr lang="en-US" baseline="0" dirty="0"/>
          </a:p>
          <a:p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 Loss of transmission line</a:t>
            </a:r>
          </a:p>
          <a:p>
            <a:endParaRPr lang="en-US" baseline="0" dirty="0"/>
          </a:p>
          <a:p>
            <a:r>
              <a:rPr lang="en-US" baseline="0" dirty="0"/>
              <a:t>Contextual Information: A total of 469 MW of regulation up was deployed during the event.</a:t>
            </a:r>
          </a:p>
          <a:p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No Selection Reason: Starting frequency is outside the deadband</a:t>
            </a:r>
          </a:p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7493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Unit tripped offline while carrying 754 MW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60.017Hz</a:t>
            </a:r>
          </a:p>
          <a:p>
            <a:r>
              <a:rPr lang="en-US" baseline="0" dirty="0"/>
              <a:t>Minimum Frequency: 59.807 Hz</a:t>
            </a:r>
          </a:p>
          <a:p>
            <a:r>
              <a:rPr lang="en-US" baseline="0" dirty="0"/>
              <a:t>A-C Time : 6 seconds</a:t>
            </a:r>
          </a:p>
          <a:p>
            <a:r>
              <a:rPr lang="en-US" baseline="0" dirty="0"/>
              <a:t>Recovery Time(back to deadband): 1 minute and 54 seconds</a:t>
            </a:r>
          </a:p>
          <a:p>
            <a:r>
              <a:rPr lang="en-US" baseline="0" dirty="0"/>
              <a:t>RRS Deployed: 786 MW</a:t>
            </a:r>
          </a:p>
          <a:p>
            <a:endParaRPr lang="en-US" baseline="0" dirty="0"/>
          </a:p>
          <a:p>
            <a:r>
              <a:rPr lang="en-US" baseline="0" dirty="0"/>
              <a:t>Trip Reason: Unknown</a:t>
            </a:r>
          </a:p>
          <a:p>
            <a:endParaRPr lang="en-US" baseline="0" dirty="0"/>
          </a:p>
          <a:p>
            <a:r>
              <a:rPr lang="en-US" baseline="0" dirty="0"/>
              <a:t>Contextual Information: A total </a:t>
            </a:r>
            <a:r>
              <a:rPr lang="en-US" baseline="0"/>
              <a:t>of 406 MW </a:t>
            </a:r>
            <a:r>
              <a:rPr lang="en-US" baseline="0" dirty="0"/>
              <a:t>of regulation up was deployed and </a:t>
            </a:r>
            <a:r>
              <a:rPr lang="en-US" baseline="0"/>
              <a:t>a 300 </a:t>
            </a:r>
            <a:r>
              <a:rPr lang="en-US" baseline="0" dirty="0"/>
              <a:t>MW SCED Manual offset was applied during the event.</a:t>
            </a:r>
          </a:p>
          <a:p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115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181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5B6770"/>
                </a:solidFill>
              </a:rPr>
              <a:t>ERCOT Frequency Events</a:t>
            </a:r>
          </a:p>
          <a:p>
            <a:r>
              <a:rPr lang="en-US" b="1" dirty="0">
                <a:solidFill>
                  <a:srgbClr val="5B6770"/>
                </a:solidFill>
              </a:rPr>
              <a:t>February 2022</a:t>
            </a: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>
                <a:solidFill>
                  <a:srgbClr val="5B6770"/>
                </a:solidFill>
              </a:rPr>
              <a:t>ERCOT</a:t>
            </a:r>
          </a:p>
          <a:p>
            <a:r>
              <a:rPr lang="en-US" dirty="0">
                <a:solidFill>
                  <a:srgbClr val="5B6770"/>
                </a:solidFill>
              </a:rPr>
              <a:t>Operations Planning</a:t>
            </a: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>
                <a:solidFill>
                  <a:srgbClr val="5B6770"/>
                </a:solidFill>
              </a:rPr>
              <a:t>PDCWG | March 16</a:t>
            </a:r>
            <a:r>
              <a:rPr lang="en-US" baseline="30000" dirty="0">
                <a:solidFill>
                  <a:srgbClr val="5B6770"/>
                </a:solidFill>
              </a:rPr>
              <a:t>th</a:t>
            </a:r>
            <a:r>
              <a:rPr lang="en-US" dirty="0">
                <a:solidFill>
                  <a:srgbClr val="5B6770"/>
                </a:solidFill>
              </a:rPr>
              <a:t>, 2022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2/4/2022 18:21:26 (NON 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A1328D0-BA5E-45F0-8B54-1FE6DF1B31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066800"/>
            <a:ext cx="8610600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9637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2/20/2022 10:13:02(NON 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7D24CBC-52B7-47C3-85E8-700D2D18F1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143000"/>
            <a:ext cx="84582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751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2/22/2022 6:18:28(FME)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C44FD35-2480-4989-A8BF-A55B64AF7D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066800"/>
            <a:ext cx="8458200" cy="4571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0804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/>
              <a:t>Questions?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US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77766965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40070</TotalTime>
  <Words>305</Words>
  <Application>Microsoft Office PowerPoint</Application>
  <PresentationFormat>On-screen Show (4:3)</PresentationFormat>
  <Paragraphs>57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Trade Gothic Pro Light</vt:lpstr>
      <vt:lpstr>1_Custom Design</vt:lpstr>
      <vt:lpstr>Office Theme</vt:lpstr>
      <vt:lpstr>Custom Design</vt:lpstr>
      <vt:lpstr>PowerPoint Presentation</vt:lpstr>
      <vt:lpstr>2/4/2022 18:21:26 (NON FME) </vt:lpstr>
      <vt:lpstr>2/20/2022 10:13:02(NON FME) </vt:lpstr>
      <vt:lpstr>2/22/2022 6:18:28(FME) 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Masanna Gari, Abhi</cp:lastModifiedBy>
  <cp:revision>705</cp:revision>
  <cp:lastPrinted>2016-01-21T20:53:15Z</cp:lastPrinted>
  <dcterms:created xsi:type="dcterms:W3CDTF">2016-01-21T15:20:31Z</dcterms:created>
  <dcterms:modified xsi:type="dcterms:W3CDTF">2022-03-15T19:08:35Z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