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330" r:id="rId8"/>
    <p:sldId id="338" r:id="rId9"/>
    <p:sldId id="337" r:id="rId10"/>
    <p:sldId id="305" r:id="rId11"/>
    <p:sldId id="314" r:id="rId12"/>
    <p:sldId id="295" r:id="rId13"/>
    <p:sldId id="347" r:id="rId14"/>
    <p:sldId id="351" r:id="rId15"/>
    <p:sldId id="343" r:id="rId16"/>
    <p:sldId id="341" r:id="rId17"/>
    <p:sldId id="344" r:id="rId18"/>
    <p:sldId id="345" r:id="rId19"/>
    <p:sldId id="355" r:id="rId20"/>
    <p:sldId id="261" r:id="rId21"/>
    <p:sldId id="328" r:id="rId22"/>
    <p:sldId id="329" r:id="rId23"/>
    <p:sldId id="327" r:id="rId24"/>
    <p:sldId id="324" r:id="rId25"/>
    <p:sldId id="340" r:id="rId26"/>
    <p:sldId id="322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18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  <p:cmAuthor id="3" name="Spells, Vanessa" initials="SV" lastIdx="8" clrIdx="2">
    <p:extLst>
      <p:ext uri="{19B8F6BF-5375-455C-9EA6-DF929625EA0E}">
        <p15:presenceInfo xmlns:p15="http://schemas.microsoft.com/office/powerpoint/2012/main" userId="S-1-5-21-639947351-343809578-3807592339-4322" providerId="AD"/>
      </p:ext>
    </p:extLst>
  </p:cmAuthor>
  <p:cmAuthor id="4" name="Zapanta, Zaldy" initials="ZZ" lastIdx="11" clrIdx="3">
    <p:extLst>
      <p:ext uri="{19B8F6BF-5375-455C-9EA6-DF929625EA0E}">
        <p15:presenceInfo xmlns:p15="http://schemas.microsoft.com/office/powerpoint/2012/main" userId="S-1-5-21-639947351-343809578-3807592339-384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53" autoAdjust="0"/>
    <p:restoredTop sz="94130" autoAdjust="0"/>
  </p:normalViewPr>
  <p:slideViewPr>
    <p:cSldViewPr showGuides="1">
      <p:cViewPr varScale="1">
        <p:scale>
          <a:sx n="118" d="100"/>
          <a:sy n="118" d="100"/>
        </p:scale>
        <p:origin x="13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Relationship Id="rId8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36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751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65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7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360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988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72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16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March 14,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Jan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09600" y="5398568"/>
            <a:ext cx="4714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exceeds 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9602DD-3694-42EE-AE8A-0D0181F7A5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604" y="1382807"/>
            <a:ext cx="7388992" cy="329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554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Jan 2022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85800" y="5334000"/>
            <a:ext cx="3108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generally exceeds invoice exposure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2FA88C-73D5-4674-A2F4-0FD02A37B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866" y="1386682"/>
            <a:ext cx="7608467" cy="31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938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Jan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52835" y="5213265"/>
            <a:ext cx="3201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TPEA generally exceeds Invoice exposure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DCF11F-4CC8-4BA6-B09C-E99F2FEC9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295400"/>
            <a:ext cx="7260965" cy="3438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482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Jan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638800"/>
            <a:ext cx="2904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*TPES exceeds actual/invoice exposure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0B542F6-501E-4B18-9E42-2631285040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53102"/>
            <a:ext cx="7230483" cy="3407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189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6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6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600" dirty="0">
                <a:cs typeface="Times New Roman" panose="02020603050405020304" pitchFamily="18" charset="0"/>
              </a:rPr>
              <a:t>Jan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5410200"/>
            <a:ext cx="47575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*TPEA closely approximates actual/invoice exposure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*TPEA adjusted to exclude short pay entities eliminating data skew </a:t>
            </a: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AE103B-A18C-41E1-BB90-CCBDA1806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19200"/>
            <a:ext cx="6712278" cy="3420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152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Market Segment*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715000"/>
            <a:ext cx="83439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</a:rPr>
              <a:t>* Excess collateral doesn’t include Unsecured Credit Limit and is defined as Collateral in excess of TPE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" y="5991999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r>
              <a:rPr lang="en-US" sz="1000" dirty="0">
                <a:solidFill>
                  <a:srgbClr val="5B6770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DC0CD1-70A8-474E-B37E-401DDFBBCC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50" y="1386682"/>
            <a:ext cx="7429500" cy="154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Distribution by Rating Group*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FAD3F1-7B41-43DB-85C6-B666E6CBE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65103"/>
            <a:ext cx="741997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F21C005-97BC-4B71-9E80-0F4D8D9C9A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230710"/>
            <a:ext cx="8486775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Excess Collateral by Rating and Category*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18180" y="5791200"/>
            <a:ext cx="83439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*Excess collateral doesn’t include Unsecured Credit Limit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  <a:p>
            <a:endParaRPr lang="en-US" sz="1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B3E25F-2070-4693-B81D-D0D9BF5EA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143000"/>
            <a:ext cx="840105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Jan 2022 – Feb 2022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5182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$ 848.8 million in January to $ 885.0 million in February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Day-Ahead Settlement Point prices in February than in January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RTSPP - $537.81 on 2/24/2022</a:t>
            </a:r>
          </a:p>
          <a:p>
            <a:pPr lvl="2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DASPP- $118.71 on 2/4/2022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increased from $1,906.1 million to $2,839.0 million </a:t>
            </a:r>
          </a:p>
          <a:p>
            <a:pPr lvl="1"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increase in Discretionary Collateral is largely due to increase in Secured Collateral</a:t>
            </a:r>
          </a:p>
          <a:p>
            <a:pPr>
              <a:spcAft>
                <a:spcPts val="600"/>
              </a:spcAft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0" indent="0">
              <a:spcAft>
                <a:spcPts val="600"/>
              </a:spcAft>
              <a:buNone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534400" cy="5181600"/>
          </a:xfrm>
        </p:spPr>
        <p:txBody>
          <a:bodyPr/>
          <a:lstStyle/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TPEA covers Settlement/Invoice exposure and estimated Real-Time and Day- Ahead completed but not settled activity (RTLCNS and UDAA)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The analysis was performed for the period, May 2021 -</a:t>
            </a:r>
            <a:r>
              <a:rPr lang="en-US" sz="14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400" dirty="0">
                <a:solidFill>
                  <a:srgbClr val="5B6770"/>
                </a:solidFill>
              </a:rPr>
              <a:t>Feb 2022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Only Settlement invoices due to ERCOT are considered in the calculation</a:t>
            </a:r>
          </a:p>
          <a:p>
            <a:pPr marL="457200" lvl="1" indent="0" algn="just">
              <a:spcAft>
                <a:spcPts val="600"/>
              </a:spcAft>
              <a:buNone/>
            </a:pPr>
            <a:r>
              <a:rPr lang="en-US" sz="1400" b="1" u="sng" dirty="0">
                <a:solidFill>
                  <a:srgbClr val="5B6770"/>
                </a:solidFill>
              </a:rPr>
              <a:t>Example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</a:rPr>
              <a:t>For business date 2/1/2020, if a Counter-Party has M1 value of 20, then all the charge invoices till 2/21/2020 including RTLCNS and UDAA as of 2/1/2020 is summed up to arrive at “Invoice Exposure”</a:t>
            </a: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 algn="just">
              <a:spcAft>
                <a:spcPts val="600"/>
              </a:spcAft>
              <a:buNone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lvl="1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rgbClr val="5B6770"/>
              </a:solidFill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34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/>
          </a:p>
          <a:p>
            <a:pPr marL="0" indent="0" algn="ctr">
              <a:buNone/>
            </a:pPr>
            <a:r>
              <a:rPr lang="en-US" sz="4000" dirty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 and Forward Adjustment Factors May 2021- Feb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*TPE adjusted to exclude short pay entities eliminating data skew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60572C-886C-4AEE-BF9A-5D93ADB17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603" y="990600"/>
            <a:ext cx="8083997" cy="39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>
                <a:cs typeface="Times New Roman" panose="02020603050405020304" pitchFamily="18" charset="0"/>
              </a:rPr>
              <a:t>TPE/Real-Time &amp; Day-Ahead Daily Average Settlement Point Prices for HB_NORTH May 2021- Feb 2022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62000" y="5715000"/>
            <a:ext cx="7848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C63A8E-C47A-41F0-AF83-F71EE3459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700" y="1066800"/>
            <a:ext cx="8077900" cy="395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Available Credit by Type Compared to Total Potential Exposure (TPE) </a:t>
            </a:r>
            <a:r>
              <a:rPr lang="en-US" sz="1600" dirty="0">
                <a:cs typeface="Times New Roman" panose="02020603050405020304" pitchFamily="18" charset="0"/>
              </a:rPr>
              <a:t>Feb 2021- Feb 2022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4825" y="5319157"/>
            <a:ext cx="8334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Numbers are as of month-end except for Max TPE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Max TPE is the highest TPE for the corresponding month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TPE less Defaulted Amounts: TPE – Short-Paid Invoices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6FD03A-FD2C-4A2F-9758-433998A0EE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" y="990600"/>
            <a:ext cx="8089655" cy="3855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Jan 2022 - Feb 2022</a:t>
            </a:r>
            <a:endParaRPr lang="en-US" sz="1800" b="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7700" y="5410200"/>
            <a:ext cx="7924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entities eliminating data skew </a:t>
            </a:r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1D1235-5C5B-4185-8760-315F158D13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914" y="1143000"/>
            <a:ext cx="8279086" cy="366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 and Discretionary Collateral by Market Segment- Feb 2022*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84860" y="894535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Load and Generation entities accounted for the largest portion of discretionary collateral</a:t>
            </a:r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*Discretionary collateral doesn’t include Unsecured Credit Limit or parent guarantees</a:t>
            </a:r>
          </a:p>
          <a:p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TPE adjusted to exclude short pay amounts eliminating data skew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1280715-47BF-4242-BE57-85A722D6B5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946" y="1295215"/>
            <a:ext cx="7712108" cy="4267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Discretionary Collateral by Market Segment Feb 2020- Feb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5715000"/>
            <a:ext cx="8001000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* Discretionary Collateral adjusted to exclude short pay amounts eliminating data skew </a:t>
            </a:r>
          </a:p>
          <a:p>
            <a:pPr>
              <a:spcAft>
                <a:spcPts val="600"/>
              </a:spcAft>
            </a:pPr>
            <a:endParaRPr lang="en-US" sz="10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C612ED-690D-43B2-AD5C-AE7F2C96DB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990600"/>
            <a:ext cx="8596716" cy="4188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094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>
                <a:cs typeface="Times New Roman" panose="02020603050405020304" pitchFamily="18" charset="0"/>
              </a:rPr>
              <a:t>TPEA Coverage of Settlements May 2021</a:t>
            </a:r>
            <a:r>
              <a:rPr lang="en-US" sz="1800" dirty="0">
                <a:solidFill>
                  <a:srgbClr val="00AEC7"/>
                </a:solidFill>
                <a:cs typeface="Times New Roman" panose="02020603050405020304" pitchFamily="18" charset="0"/>
              </a:rPr>
              <a:t>–</a:t>
            </a:r>
            <a:r>
              <a:rPr lang="en-US" sz="1800" dirty="0">
                <a:solidFill>
                  <a:schemeClr val="accent4">
                    <a:lumMod val="75000"/>
                    <a:lumOff val="25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en-US" sz="1800" dirty="0">
                <a:cs typeface="Times New Roman" panose="02020603050405020304" pitchFamily="18" charset="0"/>
              </a:rPr>
              <a:t>Jan 2022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38200" y="5029200"/>
            <a:ext cx="48365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</a:rPr>
              <a:t>Invoice exposure generally exceeds TPEA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5B6770"/>
                </a:solidFill>
                <a:cs typeface="Times New Roman" panose="02020603050405020304" pitchFamily="18" charset="0"/>
              </a:rPr>
              <a:t>TPEA adjusted to exclude short pay entities eliminating data skew </a:t>
            </a:r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  <a:p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FF1E5-A265-4119-BC3B-3536BA5092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5903" y="1143000"/>
            <a:ext cx="7212193" cy="324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395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www.w3.org/XML/1998/namespace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141667</TotalTime>
  <Words>652</Words>
  <Application>Microsoft Office PowerPoint</Application>
  <PresentationFormat>On-screen Show (4:3)</PresentationFormat>
  <Paragraphs>115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Wingdings</vt:lpstr>
      <vt:lpstr>1_Custom Design</vt:lpstr>
      <vt:lpstr>Office Theme</vt:lpstr>
      <vt:lpstr>Custom Design</vt:lpstr>
      <vt:lpstr>PowerPoint Presentation</vt:lpstr>
      <vt:lpstr>Monthly Highlights Jan 2022 – Feb 2022</vt:lpstr>
      <vt:lpstr>TPE and Forward Adjustment Factors May 2021- Feb 2022</vt:lpstr>
      <vt:lpstr>TPE/Real-Time &amp; Day-Ahead Daily Average Settlement Point Prices for HB_NORTH May 2021- Feb 2022</vt:lpstr>
      <vt:lpstr>Available Credit by Type Compared to Total Potential Exposure (TPE) Feb 2021- Feb 2022</vt:lpstr>
      <vt:lpstr>Discretionary Collateral Jan 2022 - Feb 2022</vt:lpstr>
      <vt:lpstr>TPE and Discretionary Collateral by Market Segment- Feb 2022*</vt:lpstr>
      <vt:lpstr>Discretionary Collateral by Market Segment Feb 2020- Feb 2022</vt:lpstr>
      <vt:lpstr>TPEA Coverage of Settlements May 2021– Jan 2022</vt:lpstr>
      <vt:lpstr>TPEA Coverage of Settlements May 2021– Jan 2022</vt:lpstr>
      <vt:lpstr>TPEA Coverage of Settlements May 2021– Jan 2022</vt:lpstr>
      <vt:lpstr>TPEA Coverage of Settlements May 2021– Jan 2022</vt:lpstr>
      <vt:lpstr>TPEA Coverage of Settlements May 2021– Jan 2022</vt:lpstr>
      <vt:lpstr>TPEA Coverage of Settlements May 2021– Jan 2022</vt:lpstr>
      <vt:lpstr>PowerPoint Presentation</vt:lpstr>
      <vt:lpstr>Summary of Distribution by Market Segment*</vt:lpstr>
      <vt:lpstr>Summary of Distribution by Rating Group* </vt:lpstr>
      <vt:lpstr>Distribution of TPE by Rating and Category*</vt:lpstr>
      <vt:lpstr>Distribution of Excess Collateral by Rating and Category*</vt:lpstr>
      <vt:lpstr>TPEA Coverage of Settlements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898</cp:revision>
  <cp:lastPrinted>2019-06-18T19:02:16Z</cp:lastPrinted>
  <dcterms:created xsi:type="dcterms:W3CDTF">2016-01-21T15:20:31Z</dcterms:created>
  <dcterms:modified xsi:type="dcterms:W3CDTF">2022-03-13T18:43:08Z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