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8"/>
  </p:notesMasterIdLst>
  <p:handoutMasterIdLst>
    <p:handoutMasterId r:id="rId29"/>
  </p:handoutMasterIdLst>
  <p:sldIdLst>
    <p:sldId id="260" r:id="rId7"/>
    <p:sldId id="330" r:id="rId8"/>
    <p:sldId id="338" r:id="rId9"/>
    <p:sldId id="337" r:id="rId10"/>
    <p:sldId id="305" r:id="rId11"/>
    <p:sldId id="314" r:id="rId12"/>
    <p:sldId id="295" r:id="rId13"/>
    <p:sldId id="347" r:id="rId14"/>
    <p:sldId id="351" r:id="rId15"/>
    <p:sldId id="343" r:id="rId16"/>
    <p:sldId id="341" r:id="rId17"/>
    <p:sldId id="344" r:id="rId18"/>
    <p:sldId id="345" r:id="rId19"/>
    <p:sldId id="355" r:id="rId20"/>
    <p:sldId id="261" r:id="rId21"/>
    <p:sldId id="328" r:id="rId22"/>
    <p:sldId id="329" r:id="rId23"/>
    <p:sldId id="327" r:id="rId24"/>
    <p:sldId id="324" r:id="rId25"/>
    <p:sldId id="340" r:id="rId26"/>
    <p:sldId id="322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130" autoAdjust="0"/>
  </p:normalViewPr>
  <p:slideViewPr>
    <p:cSldViewPr showGuides="1">
      <p:cViewPr varScale="1">
        <p:scale>
          <a:sx n="118" d="100"/>
          <a:sy n="118" d="100"/>
        </p:scale>
        <p:origin x="136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commentAuthors" Target="commentAuthor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98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March 14,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Jan 2022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8568"/>
            <a:ext cx="4714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9602DD-3694-42EE-AE8A-0D0181F7A5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604" y="1382807"/>
            <a:ext cx="7388992" cy="329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Jan 2022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334000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2FA88C-73D5-4674-A2F4-0FD02A37BC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866" y="1386682"/>
            <a:ext cx="7608467" cy="313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Jan 2022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213265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DCF11F-4CC8-4BA6-B09C-E99F2FEC9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95400"/>
            <a:ext cx="7260965" cy="343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Jan 2022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B542F6-501E-4B18-9E42-2631285040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353102"/>
            <a:ext cx="7230483" cy="340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Jan 2022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10200"/>
            <a:ext cx="4757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closely approximates actual/invoice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AE103B-A18C-41E1-BB90-CCBDA1806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219200"/>
            <a:ext cx="6712278" cy="342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Distribution by Market Segment*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" y="5715000"/>
            <a:ext cx="8343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Excess collateral doesn’t include Unsecured Credit Limit and is defined as Collateral in excess of TPE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080" y="5991999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DC0CD1-70A8-474E-B37E-401DDFBBC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50" y="1386682"/>
            <a:ext cx="742950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Distribution by Rating Group*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FAD3F1-7B41-43DB-85C6-B666E6CBE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65103"/>
            <a:ext cx="741997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21C005-97BC-4B71-9E80-0F4D8D9C9A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30710"/>
            <a:ext cx="848677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Excess Collateral by Rating and Category*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8180" y="5791200"/>
            <a:ext cx="83439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*Excess collateral doesn’t include Unsecured Credit Limit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endParaRPr lang="en-US" sz="1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B3E25F-2070-4693-B81D-D0D9BF5EA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1143000"/>
            <a:ext cx="840105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Jan 2022 – Feb 2022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5182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$ 848.8 million in January to $ 885.0 million in February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increased mainly due to higher Real-Time and Day-Ahead Settlement Point prices in February than in January</a:t>
            </a:r>
          </a:p>
          <a:p>
            <a:pPr lvl="2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RTSPP - $537.81 on 2/24/2022</a:t>
            </a:r>
          </a:p>
          <a:p>
            <a:pPr lvl="2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DASPP- $118.71 on 2/4/2022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increased from $1,906.1 million to $2,839.0 million 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The increase in Discretionary Collateral is largely due to increase in Secured Collateral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181600"/>
          </a:xfrm>
        </p:spPr>
        <p:txBody>
          <a:bodyPr/>
          <a:lstStyle/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TPEA covers Settlement/Invoice exposure and estimated Real-Time and Day- Ahead completed but not settled activity (RTLCNS and UDAA)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The analysis was performed for the period, May 2021 -</a:t>
            </a:r>
            <a:r>
              <a:rPr lang="en-US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>
                <a:solidFill>
                  <a:srgbClr val="5B6770"/>
                </a:solidFill>
              </a:rPr>
              <a:t>Feb 2022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Only Settlement invoices due to ERCOT are considered in the calculation</a:t>
            </a: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sz="1400" b="1" u="sng" dirty="0">
                <a:solidFill>
                  <a:srgbClr val="5B6770"/>
                </a:solidFill>
              </a:rPr>
              <a:t>Example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For business date 2/1/2020, if a Counter-Party has M1 value of 20, then all the charge invoices till 2/21/2020 including RTLCNS and UDAA as of 2/1/2020 is summed up to arrive at “Invoice Exposure”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34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May 2021- Feb 2022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60572C-886C-4AEE-BF9A-5D93ADB17D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603" y="990600"/>
            <a:ext cx="8083997" cy="395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May 2021- Feb 2022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C63A8E-C47A-41F0-AF83-F71EE34598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700" y="1066800"/>
            <a:ext cx="8077900" cy="395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r>
              <a:rPr lang="en-US" sz="1600" dirty="0">
                <a:cs typeface="Times New Roman" panose="02020603050405020304" pitchFamily="18" charset="0"/>
              </a:rPr>
              <a:t>Feb 2021- Feb 2022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4825" y="5319157"/>
            <a:ext cx="8334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6FD03A-FD2C-4A2F-9758-433998A0EE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25" y="990600"/>
            <a:ext cx="8089655" cy="385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Jan 2022 - Feb 2022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410200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  <a:p>
            <a:endParaRPr lang="en-US" sz="1400" dirty="0"/>
          </a:p>
          <a:p>
            <a:endParaRPr lang="en-US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1D1235-5C5B-4185-8760-315F158D13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914" y="1143000"/>
            <a:ext cx="8279086" cy="366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Segment- Feb 2022*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4860" y="894535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280715-47BF-4242-BE57-85A722D6B5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946" y="1295215"/>
            <a:ext cx="7712108" cy="426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by Market Segment Feb 2020- Feb 2022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C612ED-690D-43B2-AD5C-AE7F2C96D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90600"/>
            <a:ext cx="8596716" cy="418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Jan 2022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029200"/>
            <a:ext cx="4836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1FF1E5-A265-4119-BC3B-3536BA5092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903" y="1143000"/>
            <a:ext cx="7212193" cy="324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141667</TotalTime>
  <Words>652</Words>
  <Application>Microsoft Office PowerPoint</Application>
  <PresentationFormat>On-screen Show (4:3)</PresentationFormat>
  <Paragraphs>115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Monthly Highlights Jan 2022 – Feb 2022</vt:lpstr>
      <vt:lpstr>TPE and Forward Adjustment Factors May 2021- Feb 2022</vt:lpstr>
      <vt:lpstr>TPE/Real-Time &amp; Day-Ahead Daily Average Settlement Point Prices for HB_NORTH May 2021- Feb 2022</vt:lpstr>
      <vt:lpstr>Available Credit by Type Compared to Total Potential Exposure (TPE) Feb 2021- Feb 2022</vt:lpstr>
      <vt:lpstr>Discretionary Collateral Jan 2022 - Feb 2022</vt:lpstr>
      <vt:lpstr>TPE and Discretionary Collateral by Market Segment- Feb 2022*</vt:lpstr>
      <vt:lpstr>Discretionary Collateral by Market Segment Feb 2020- Feb 2022</vt:lpstr>
      <vt:lpstr>TPEA Coverage of Settlements May 2021– Jan 2022</vt:lpstr>
      <vt:lpstr>TPEA Coverage of Settlements May 2021– Jan 2022</vt:lpstr>
      <vt:lpstr>TPEA Coverage of Settlements May 2021– Jan 2022</vt:lpstr>
      <vt:lpstr>TPEA Coverage of Settlements May 2021– Jan 2022</vt:lpstr>
      <vt:lpstr>TPEA Coverage of Settlements May 2021– Jan 2022</vt:lpstr>
      <vt:lpstr>TPEA Coverage of Settlements May 2021– Jan 2022</vt:lpstr>
      <vt:lpstr>PowerPoint Presentation</vt:lpstr>
      <vt:lpstr>Summary of Distribution by Market Segment*</vt:lpstr>
      <vt:lpstr>Summary of Distribution by Rating Group* </vt:lpstr>
      <vt:lpstr>Distribution of TPE by Rating and Category*</vt:lpstr>
      <vt:lpstr>Distribution of Excess Collateral by Rating and Category*</vt:lpstr>
      <vt:lpstr>TPEA Coverage of Settlements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898</cp:revision>
  <cp:lastPrinted>2019-06-18T19:02:16Z</cp:lastPrinted>
  <dcterms:created xsi:type="dcterms:W3CDTF">2016-01-21T15:20:31Z</dcterms:created>
  <dcterms:modified xsi:type="dcterms:W3CDTF">2022-03-13T18:43:08Z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