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3"/>
  </p:notesMasterIdLst>
  <p:handoutMasterIdLst>
    <p:handoutMasterId r:id="rId14"/>
  </p:handoutMasterIdLst>
  <p:sldIdLst>
    <p:sldId id="260" r:id="rId6"/>
    <p:sldId id="421" r:id="rId7"/>
    <p:sldId id="415" r:id="rId8"/>
    <p:sldId id="406" r:id="rId9"/>
    <p:sldId id="268" r:id="rId10"/>
    <p:sldId id="269" r:id="rId11"/>
    <p:sldId id="270" r:id="rId1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engwei Du" initials="PD" lastIdx="3" clrIdx="0">
    <p:extLst>
      <p:ext uri="{19B8F6BF-5375-455C-9EA6-DF929625EA0E}">
        <p15:presenceInfo xmlns:p15="http://schemas.microsoft.com/office/powerpoint/2012/main" userId="Pengwei Du" providerId="None"/>
      </p:ext>
    </p:extLst>
  </p:cmAuthor>
  <p:cmAuthor id="2" name="Lee, Raymund" initials="LR" lastIdx="6" clrIdx="1">
    <p:extLst>
      <p:ext uri="{19B8F6BF-5375-455C-9EA6-DF929625EA0E}">
        <p15:presenceInfo xmlns:p15="http://schemas.microsoft.com/office/powerpoint/2012/main" userId="S::Raymund.Lee@ercot.com::98f7a3e9-c10a-456d-96d3-9fd5eda081db" providerId="AD"/>
      </p:ext>
    </p:extLst>
  </p:cmAuthor>
  <p:cmAuthor id="3" name="Freddy G." initials="A" lastIdx="1" clrIdx="2">
    <p:extLst>
      <p:ext uri="{19B8F6BF-5375-455C-9EA6-DF929625EA0E}">
        <p15:presenceInfo xmlns:p15="http://schemas.microsoft.com/office/powerpoint/2012/main" userId="Freddy G."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100" d="100"/>
          <a:sy n="100" d="100"/>
        </p:scale>
        <p:origin x="72" y="2490"/>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commentAuthors" Target="commentAuthors.xml"/><Relationship Id="rId10" Type="http://schemas.openxmlformats.org/officeDocument/2006/relationships/slide" Target="slides/slide5.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3/11/2022</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3/11/2022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Maximum actual GTC loading: 1680.5 MW (104.5% of limit)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NTE_DF = 95%</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Real-Time DF = 87% and changed to 85% around 5:05.</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Instantaneous MW drop at 5:04:20 was due to operators instructing a ramping unit to open their breakers. (Loss of about 197 MW)</a:t>
            </a:r>
          </a:p>
        </p:txBody>
      </p:sp>
      <p:sp>
        <p:nvSpPr>
          <p:cNvPr id="4" name="Slide Number Placeholder 3"/>
          <p:cNvSpPr>
            <a:spLocks noGrp="1"/>
          </p:cNvSpPr>
          <p:nvPr>
            <p:ph type="sldNum" sz="quarter" idx="5"/>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34648428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39601605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this analysis, I used data from 01/01/2021 to 01/01/2022</a:t>
            </a:r>
          </a:p>
        </p:txBody>
      </p:sp>
      <p:sp>
        <p:nvSpPr>
          <p:cNvPr id="4" name="Slide Number Placeholder 3"/>
          <p:cNvSpPr>
            <a:spLocks noGrp="1"/>
          </p:cNvSpPr>
          <p:nvPr>
            <p:ph type="sldNum" sz="quarter" idx="5"/>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10369144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200">
                <a:solidFill>
                  <a:schemeClr val="tx2"/>
                </a:solidFill>
              </a:defRPr>
            </a:lvl1pPr>
            <a:lvl2pPr>
              <a:defRPr sz="2000">
                <a:solidFill>
                  <a:schemeClr val="tx2"/>
                </a:solidFill>
              </a:defRPr>
            </a:lvl2pPr>
            <a:lvl3pPr>
              <a:defRPr sz="2000">
                <a:solidFill>
                  <a:schemeClr val="tx2"/>
                </a:solidFill>
              </a:defRPr>
            </a:lvl3pPr>
            <a:lvl4pPr>
              <a:defRPr sz="2000">
                <a:solidFill>
                  <a:schemeClr val="tx2"/>
                </a:solidFill>
              </a:defRPr>
            </a:lvl4pPr>
            <a:lvl5pPr>
              <a:defRPr sz="18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3.xml"/><Relationship Id="rId4" Type="http://schemas.openxmlformats.org/officeDocument/2006/relationships/image" Target="../media/image5.e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105561"/>
            <a:ext cx="5646034" cy="1508105"/>
          </a:xfrm>
          <a:prstGeom prst="rect">
            <a:avLst/>
          </a:prstGeom>
          <a:noFill/>
        </p:spPr>
        <p:txBody>
          <a:bodyPr wrap="square" rtlCol="0">
            <a:spAutoFit/>
          </a:bodyPr>
          <a:lstStyle/>
          <a:p>
            <a:r>
              <a:rPr lang="en-US" sz="2000" b="1" dirty="0">
                <a:solidFill>
                  <a:schemeClr val="tx2"/>
                </a:solidFill>
              </a:rPr>
              <a:t>NPRR1111 &amp; SCR819 Implementation</a:t>
            </a:r>
            <a:endParaRPr lang="en-US" dirty="0">
              <a:solidFill>
                <a:schemeClr val="tx2"/>
              </a:solidFill>
            </a:endParaRPr>
          </a:p>
          <a:p>
            <a:endParaRPr lang="en-US" dirty="0">
              <a:solidFill>
                <a:schemeClr val="tx2"/>
              </a:solidFill>
            </a:endParaRPr>
          </a:p>
          <a:p>
            <a:r>
              <a:rPr lang="en-US" dirty="0">
                <a:solidFill>
                  <a:schemeClr val="tx2"/>
                </a:solidFill>
              </a:rPr>
              <a:t>CMWG</a:t>
            </a:r>
          </a:p>
          <a:p>
            <a:endParaRPr lang="en-US" dirty="0">
              <a:solidFill>
                <a:schemeClr val="tx2"/>
              </a:solidFill>
            </a:endParaRPr>
          </a:p>
          <a:p>
            <a:r>
              <a:rPr lang="en-US">
                <a:solidFill>
                  <a:schemeClr val="tx2"/>
                </a:solidFill>
              </a:rPr>
              <a:t>3/21/2022</a:t>
            </a:r>
            <a:endParaRPr lang="en-US" dirty="0">
              <a:solidFill>
                <a:schemeClr val="tx2"/>
              </a:solidFill>
            </a:endParaRPr>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b="1" dirty="0">
                <a:solidFill>
                  <a:schemeClr val="accent1"/>
                </a:solidFill>
              </a:rPr>
              <a:t>NPRR1111 &amp; SCR819 Review</a:t>
            </a:r>
            <a:endParaRPr lang="en-US" dirty="0"/>
          </a:p>
        </p:txBody>
      </p:sp>
      <p:sp>
        <p:nvSpPr>
          <p:cNvPr id="3" name="Content Placeholder 2"/>
          <p:cNvSpPr>
            <a:spLocks noGrp="1"/>
          </p:cNvSpPr>
          <p:nvPr>
            <p:ph idx="1"/>
          </p:nvPr>
        </p:nvSpPr>
        <p:spPr>
          <a:xfrm>
            <a:off x="304800" y="990600"/>
            <a:ext cx="8534400" cy="5029200"/>
          </a:xfrm>
        </p:spPr>
        <p:txBody>
          <a:bodyPr/>
          <a:lstStyle/>
          <a:p>
            <a:r>
              <a:rPr lang="en-US" altLang="zh-CN" sz="2000" dirty="0"/>
              <a:t>General description</a:t>
            </a:r>
          </a:p>
          <a:p>
            <a:pPr lvl="1"/>
            <a:r>
              <a:rPr lang="en-US" sz="1800" dirty="0"/>
              <a:t>IRR units behind a binding GTC with a shift factor impact greater than X% on the GTC flow should NOT exceed their SCED BP when NTE is triggered.</a:t>
            </a:r>
          </a:p>
          <a:p>
            <a:r>
              <a:rPr lang="en-US" sz="1800" dirty="0"/>
              <a:t>NTE Method parameters:</a:t>
            </a:r>
          </a:p>
          <a:p>
            <a:pPr lvl="1"/>
            <a:r>
              <a:rPr lang="en-US" sz="1600" b="1" dirty="0"/>
              <a:t>Triggering condition:</a:t>
            </a:r>
            <a:r>
              <a:rPr lang="en-US" sz="1600" dirty="0"/>
              <a:t> To be determined. Trigger conditions being considered are:</a:t>
            </a:r>
          </a:p>
          <a:p>
            <a:pPr lvl="2"/>
            <a:r>
              <a:rPr lang="en-US" sz="1400" dirty="0"/>
              <a:t>When GTC loading is above 85% of calculated limit</a:t>
            </a:r>
          </a:p>
          <a:p>
            <a:pPr lvl="2"/>
            <a:r>
              <a:rPr lang="en-US" sz="1400" dirty="0"/>
              <a:t>When GTC constraint is activated/ binding in SCED</a:t>
            </a:r>
          </a:p>
          <a:p>
            <a:pPr lvl="1"/>
            <a:r>
              <a:rPr lang="en-US" sz="1600" b="1" dirty="0"/>
              <a:t>Discount factor: </a:t>
            </a:r>
            <a:r>
              <a:rPr lang="en-US" sz="1600" dirty="0"/>
              <a:t>Reliability limit will be discounted in a less-conservative manner, closer to 1.0.</a:t>
            </a:r>
          </a:p>
          <a:p>
            <a:pPr lvl="1"/>
            <a:r>
              <a:rPr lang="en-US" sz="1600" b="1" dirty="0"/>
              <a:t>IRR shift factor threshold:</a:t>
            </a:r>
            <a:r>
              <a:rPr lang="en-US" sz="1600" dirty="0"/>
              <a:t> IRR units with shift factor greater than X% on a GTC cannot exceed their SCED BP.</a:t>
            </a:r>
          </a:p>
          <a:p>
            <a:pPr lvl="1"/>
            <a:endParaRPr lang="en-US" sz="1600" b="1"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20710782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4553" y="381000"/>
            <a:ext cx="8458200" cy="518318"/>
          </a:xfrm>
        </p:spPr>
        <p:txBody>
          <a:bodyPr/>
          <a:lstStyle/>
          <a:p>
            <a:r>
              <a:rPr lang="en-US" dirty="0"/>
              <a:t>NTE Improvement Example</a:t>
            </a:r>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pic>
        <p:nvPicPr>
          <p:cNvPr id="7" name="Picture 6">
            <a:extLst>
              <a:ext uri="{FF2B5EF4-FFF2-40B4-BE49-F238E27FC236}">
                <a16:creationId xmlns:a16="http://schemas.microsoft.com/office/drawing/2014/main" id="{17CEEF49-3047-4F73-8179-41A4FE2B832F}"/>
              </a:ext>
            </a:extLst>
          </p:cNvPr>
          <p:cNvPicPr>
            <a:picLocks noChangeAspect="1"/>
          </p:cNvPicPr>
          <p:nvPr/>
        </p:nvPicPr>
        <p:blipFill>
          <a:blip r:embed="rId3"/>
          <a:stretch>
            <a:fillRect/>
          </a:stretch>
        </p:blipFill>
        <p:spPr>
          <a:xfrm>
            <a:off x="647700" y="1143000"/>
            <a:ext cx="7848600" cy="4800040"/>
          </a:xfrm>
          <a:prstGeom prst="rect">
            <a:avLst/>
          </a:prstGeom>
        </p:spPr>
      </p:pic>
    </p:spTree>
    <p:extLst>
      <p:ext uri="{BB962C8B-B14F-4D97-AF65-F5344CB8AC3E}">
        <p14:creationId xmlns:p14="http://schemas.microsoft.com/office/powerpoint/2010/main" val="19329216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Following BP </a:t>
            </a:r>
            <a:r>
              <a:rPr lang="en-US" altLang="zh-CN" dirty="0"/>
              <a:t>once NTE is Implemented</a:t>
            </a:r>
            <a:endParaRPr lang="en-US" dirty="0"/>
          </a:p>
        </p:txBody>
      </p:sp>
      <p:sp>
        <p:nvSpPr>
          <p:cNvPr id="3" name="Content Placeholder 2"/>
          <p:cNvSpPr>
            <a:spLocks noGrp="1"/>
          </p:cNvSpPr>
          <p:nvPr>
            <p:ph idx="1"/>
          </p:nvPr>
        </p:nvSpPr>
        <p:spPr/>
        <p:txBody>
          <a:bodyPr/>
          <a:lstStyle/>
          <a:p>
            <a:r>
              <a:rPr lang="en-US" sz="1800" dirty="0"/>
              <a:t>Current SBBH is issued to Resources in cases where the Nodal LMP is aligned with the BP MW on the Resource EOC, and that the expansion of SBBH to the NTE approach will also include issuing an SBBH to Resources in cases where the Nodal LMP is </a:t>
            </a:r>
            <a:r>
              <a:rPr lang="en-US" sz="1800" b="1" i="1" u="sng" dirty="0"/>
              <a:t>not</a:t>
            </a:r>
            <a:r>
              <a:rPr lang="en-US" sz="1800" dirty="0"/>
              <a:t> aligned with the BP MW on the Resource EOC</a:t>
            </a:r>
          </a:p>
          <a:p>
            <a:r>
              <a:rPr lang="en-US" sz="1800" dirty="0"/>
              <a:t>According to Protocol 6.5.7.4 and 6.6.5.4,  ERCOT expects </a:t>
            </a:r>
            <a:r>
              <a:rPr lang="fr-FR" sz="1800" dirty="0"/>
              <a:t>IRR </a:t>
            </a:r>
            <a:r>
              <a:rPr lang="fr-FR" sz="1800" dirty="0" err="1"/>
              <a:t>Generation</a:t>
            </a:r>
            <a:r>
              <a:rPr lang="fr-FR" sz="1800" dirty="0"/>
              <a:t> Resource to </a:t>
            </a:r>
            <a:r>
              <a:rPr lang="fr-FR" sz="1800" dirty="0" err="1"/>
              <a:t>follow</a:t>
            </a:r>
            <a:r>
              <a:rPr lang="fr-FR" sz="1800" dirty="0"/>
              <a:t> Base Point once NTE </a:t>
            </a:r>
            <a:r>
              <a:rPr lang="fr-FR" sz="1800" dirty="0" err="1"/>
              <a:t>is</a:t>
            </a:r>
            <a:r>
              <a:rPr lang="fr-FR" sz="1800" dirty="0"/>
              <a:t> </a:t>
            </a:r>
            <a:r>
              <a:rPr lang="fr-FR" sz="1800" dirty="0" err="1"/>
              <a:t>implemented</a:t>
            </a:r>
            <a:r>
              <a:rPr lang="fr-FR" sz="1800" dirty="0"/>
              <a:t>.</a:t>
            </a:r>
          </a:p>
          <a:p>
            <a:pPr lvl="1"/>
            <a:r>
              <a:rPr lang="fr-FR" sz="1800" dirty="0"/>
              <a:t>The </a:t>
            </a:r>
            <a:r>
              <a:rPr lang="fr-FR" sz="1800" dirty="0" err="1"/>
              <a:t>benefits</a:t>
            </a:r>
            <a:r>
              <a:rPr lang="fr-FR" sz="1800" dirty="0"/>
              <a:t> of NTE </a:t>
            </a:r>
            <a:r>
              <a:rPr lang="fr-FR" sz="1800" dirty="0" err="1"/>
              <a:t>can</a:t>
            </a:r>
            <a:r>
              <a:rPr lang="fr-FR" sz="1800" dirty="0"/>
              <a:t> </a:t>
            </a:r>
            <a:r>
              <a:rPr lang="fr-FR" sz="1800" dirty="0" err="1"/>
              <a:t>be</a:t>
            </a:r>
            <a:r>
              <a:rPr lang="fr-FR" sz="1800" dirty="0"/>
              <a:t> </a:t>
            </a:r>
            <a:r>
              <a:rPr lang="fr-FR" sz="1800" dirty="0" err="1"/>
              <a:t>maximized</a:t>
            </a:r>
            <a:r>
              <a:rPr lang="fr-FR" sz="1800" dirty="0"/>
              <a:t> </a:t>
            </a:r>
            <a:r>
              <a:rPr lang="fr-FR" sz="1800" dirty="0" err="1"/>
              <a:t>only</a:t>
            </a:r>
            <a:r>
              <a:rPr lang="fr-FR" sz="1800" dirty="0"/>
              <a:t> </a:t>
            </a:r>
            <a:r>
              <a:rPr lang="fr-FR" sz="1800" dirty="0" err="1"/>
              <a:t>when</a:t>
            </a:r>
            <a:r>
              <a:rPr lang="fr-FR" sz="1800" dirty="0"/>
              <a:t> </a:t>
            </a:r>
            <a:r>
              <a:rPr lang="fr-FR" sz="1800" dirty="0" err="1"/>
              <a:t>each</a:t>
            </a:r>
            <a:r>
              <a:rPr lang="fr-FR" sz="1800" dirty="0"/>
              <a:t> </a:t>
            </a:r>
            <a:r>
              <a:rPr lang="fr-FR" sz="1800" dirty="0" err="1"/>
              <a:t>individual</a:t>
            </a:r>
            <a:r>
              <a:rPr lang="fr-FR" sz="1800" dirty="0"/>
              <a:t> IRR </a:t>
            </a:r>
            <a:r>
              <a:rPr lang="fr-FR" sz="1800" dirty="0" err="1"/>
              <a:t>resource</a:t>
            </a:r>
            <a:r>
              <a:rPr lang="fr-FR" sz="1800" dirty="0"/>
              <a:t> </a:t>
            </a:r>
            <a:r>
              <a:rPr lang="fr-FR" sz="1800" dirty="0" err="1"/>
              <a:t>behind</a:t>
            </a:r>
            <a:r>
              <a:rPr lang="fr-FR" sz="1800" dirty="0"/>
              <a:t> the GTC </a:t>
            </a:r>
            <a:r>
              <a:rPr lang="fr-FR" sz="1800" dirty="0" err="1"/>
              <a:t>follows</a:t>
            </a:r>
            <a:r>
              <a:rPr lang="fr-FR" sz="1800" dirty="0"/>
              <a:t> </a:t>
            </a:r>
            <a:r>
              <a:rPr lang="fr-FR" sz="1800" dirty="0" err="1"/>
              <a:t>its</a:t>
            </a:r>
            <a:r>
              <a:rPr lang="fr-FR" sz="1800" dirty="0"/>
              <a:t> BP.</a:t>
            </a:r>
          </a:p>
          <a:p>
            <a:pPr lvl="1"/>
            <a:r>
              <a:rPr lang="fr-FR" sz="1800" dirty="0" err="1"/>
              <a:t>Operators</a:t>
            </a:r>
            <a:r>
              <a:rPr lang="fr-FR" sz="1800" dirty="0"/>
              <a:t> </a:t>
            </a:r>
            <a:r>
              <a:rPr lang="fr-FR" sz="1800" dirty="0" err="1"/>
              <a:t>may</a:t>
            </a:r>
            <a:r>
              <a:rPr lang="fr-FR" sz="1800" dirty="0"/>
              <a:t> have to </a:t>
            </a:r>
            <a:r>
              <a:rPr lang="fr-FR" sz="1800" dirty="0" err="1"/>
              <a:t>reduce</a:t>
            </a:r>
            <a:r>
              <a:rPr lang="fr-FR" sz="1800" dirty="0"/>
              <a:t> the discount factor to </a:t>
            </a:r>
            <a:r>
              <a:rPr lang="fr-FR" sz="1800" dirty="0" err="1"/>
              <a:t>accomodate</a:t>
            </a:r>
            <a:r>
              <a:rPr lang="fr-FR" sz="1800" dirty="0"/>
              <a:t> the </a:t>
            </a:r>
            <a:r>
              <a:rPr lang="fr-FR" sz="1800" dirty="0" err="1"/>
              <a:t>expected</a:t>
            </a:r>
            <a:r>
              <a:rPr lang="fr-FR" sz="1800" dirty="0"/>
              <a:t> over-</a:t>
            </a:r>
            <a:r>
              <a:rPr lang="fr-FR" sz="1800" dirty="0" err="1"/>
              <a:t>generation</a:t>
            </a:r>
            <a:r>
              <a:rPr lang="fr-FR" sz="1800" dirty="0"/>
              <a:t> </a:t>
            </a:r>
            <a:r>
              <a:rPr lang="fr-FR" sz="1800" dirty="0" err="1"/>
              <a:t>above</a:t>
            </a:r>
            <a:r>
              <a:rPr lang="fr-FR" sz="1800" dirty="0"/>
              <a:t> BP.</a:t>
            </a:r>
          </a:p>
          <a:p>
            <a:pPr lvl="1"/>
            <a:r>
              <a:rPr lang="fr-FR" sz="1800" dirty="0"/>
              <a:t>A large over-</a:t>
            </a:r>
            <a:r>
              <a:rPr lang="fr-FR" sz="1800" dirty="0" err="1"/>
              <a:t>generation</a:t>
            </a:r>
            <a:r>
              <a:rPr lang="fr-FR" sz="1800" dirty="0"/>
              <a:t> </a:t>
            </a:r>
            <a:r>
              <a:rPr lang="fr-FR" sz="1800" dirty="0" err="1"/>
              <a:t>above</a:t>
            </a:r>
            <a:r>
              <a:rPr lang="fr-FR" sz="1800" dirty="0"/>
              <a:t> the BP for an IRR </a:t>
            </a:r>
            <a:r>
              <a:rPr lang="fr-FR" sz="1800" dirty="0" err="1"/>
              <a:t>behind</a:t>
            </a:r>
            <a:r>
              <a:rPr lang="fr-FR" sz="1800" dirty="0"/>
              <a:t> the GTC </a:t>
            </a:r>
            <a:r>
              <a:rPr lang="fr-FR" sz="1800" dirty="0" err="1"/>
              <a:t>when</a:t>
            </a:r>
            <a:r>
              <a:rPr lang="fr-FR" sz="1800" dirty="0"/>
              <a:t> SBBH flag </a:t>
            </a:r>
            <a:r>
              <a:rPr lang="fr-FR" sz="1800" dirty="0" err="1"/>
              <a:t>is</a:t>
            </a:r>
            <a:r>
              <a:rPr lang="fr-FR" sz="1800" dirty="0"/>
              <a:t> set </a:t>
            </a:r>
            <a:r>
              <a:rPr lang="fr-FR" sz="1800" dirty="0" err="1"/>
              <a:t>may</a:t>
            </a:r>
            <a:r>
              <a:rPr lang="fr-FR" sz="1800" dirty="0"/>
              <a:t> </a:t>
            </a:r>
            <a:r>
              <a:rPr lang="fr-FR" sz="1800" dirty="0" err="1"/>
              <a:t>threaten</a:t>
            </a:r>
            <a:r>
              <a:rPr lang="fr-FR" sz="1800" dirty="0"/>
              <a:t> the </a:t>
            </a:r>
            <a:r>
              <a:rPr lang="fr-FR" sz="1800" dirty="0" err="1"/>
              <a:t>grid</a:t>
            </a:r>
            <a:r>
              <a:rPr lang="fr-FR" sz="1800" dirty="0"/>
              <a:t> </a:t>
            </a:r>
            <a:r>
              <a:rPr lang="fr-FR" sz="1800" dirty="0" err="1"/>
              <a:t>reliability</a:t>
            </a:r>
            <a:r>
              <a:rPr lang="fr-FR" sz="1800" dirty="0"/>
              <a:t>, and </a:t>
            </a:r>
            <a:r>
              <a:rPr lang="fr-FR" sz="1800" dirty="0" err="1"/>
              <a:t>could</a:t>
            </a:r>
            <a:r>
              <a:rPr lang="fr-FR" sz="1800" dirty="0"/>
              <a:t> </a:t>
            </a:r>
            <a:r>
              <a:rPr lang="fr-FR" sz="1800" dirty="0" err="1"/>
              <a:t>run</a:t>
            </a:r>
            <a:r>
              <a:rPr lang="fr-FR" sz="1800" dirty="0"/>
              <a:t> </a:t>
            </a:r>
            <a:r>
              <a:rPr lang="fr-FR" sz="1800" dirty="0" err="1"/>
              <a:t>into</a:t>
            </a:r>
            <a:r>
              <a:rPr lang="fr-FR" sz="1800" dirty="0"/>
              <a:t> a </a:t>
            </a:r>
            <a:r>
              <a:rPr lang="fr-FR" sz="1800" dirty="0" err="1"/>
              <a:t>risk</a:t>
            </a:r>
            <a:r>
              <a:rPr lang="fr-FR" sz="1800" dirty="0"/>
              <a:t> of </a:t>
            </a:r>
            <a:r>
              <a:rPr lang="fr-FR" sz="1800" dirty="0" err="1"/>
              <a:t>being</a:t>
            </a:r>
            <a:r>
              <a:rPr lang="fr-FR" sz="1800" dirty="0"/>
              <a:t> </a:t>
            </a:r>
            <a:r>
              <a:rPr lang="fr-FR" sz="1800" dirty="0" err="1"/>
              <a:t>instructed</a:t>
            </a:r>
            <a:r>
              <a:rPr lang="fr-FR" sz="1800" dirty="0"/>
              <a:t> to </a:t>
            </a:r>
            <a:r>
              <a:rPr lang="fr-FR" sz="1800" dirty="0" err="1"/>
              <a:t>be</a:t>
            </a:r>
            <a:r>
              <a:rPr lang="fr-FR" sz="1800" dirty="0"/>
              <a:t> </a:t>
            </a:r>
            <a:r>
              <a:rPr lang="fr-FR" sz="1800" dirty="0" err="1"/>
              <a:t>disconnected</a:t>
            </a:r>
            <a:r>
              <a:rPr lang="fr-FR" sz="1800" dirty="0"/>
              <a:t> </a:t>
            </a:r>
            <a:r>
              <a:rPr lang="fr-FR" sz="1800" dirty="0" err="1"/>
              <a:t>from</a:t>
            </a:r>
            <a:r>
              <a:rPr lang="fr-FR" sz="1800" dirty="0"/>
              <a:t> the </a:t>
            </a:r>
            <a:r>
              <a:rPr lang="fr-FR" sz="1800" dirty="0" err="1"/>
              <a:t>grid</a:t>
            </a:r>
            <a:r>
              <a:rPr lang="fr-FR" sz="1800" dirty="0"/>
              <a:t>. </a:t>
            </a:r>
          </a:p>
          <a:p>
            <a:pPr lvl="1"/>
            <a:endParaRPr lang="fr-FR" sz="1400" dirty="0"/>
          </a:p>
          <a:p>
            <a:pPr marL="0" indent="0">
              <a:buNone/>
            </a:pPr>
            <a:endParaRPr lang="fr-FR" sz="1400" dirty="0"/>
          </a:p>
          <a:p>
            <a:pPr marL="0" indent="0">
              <a:buNone/>
            </a:pPr>
            <a:endParaRPr lang="fr-FR" sz="1400" dirty="0"/>
          </a:p>
          <a:p>
            <a:pPr marL="0" indent="0">
              <a:buNone/>
            </a:pPr>
            <a:endParaRPr lang="en-US" sz="1400" dirty="0"/>
          </a:p>
          <a:p>
            <a:pPr marL="0" indent="0">
              <a:buNone/>
            </a:pPr>
            <a:endParaRPr lang="en-US" sz="16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spTree>
    <p:extLst>
      <p:ext uri="{BB962C8B-B14F-4D97-AF65-F5344CB8AC3E}">
        <p14:creationId xmlns:p14="http://schemas.microsoft.com/office/powerpoint/2010/main" val="8913486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57598C-5765-482B-9090-6803B269744D}"/>
              </a:ext>
            </a:extLst>
          </p:cNvPr>
          <p:cNvSpPr>
            <a:spLocks noGrp="1"/>
          </p:cNvSpPr>
          <p:nvPr>
            <p:ph type="title"/>
          </p:nvPr>
        </p:nvSpPr>
        <p:spPr>
          <a:xfrm>
            <a:off x="342900" y="196057"/>
            <a:ext cx="8458200" cy="518318"/>
          </a:xfrm>
        </p:spPr>
        <p:txBody>
          <a:bodyPr/>
          <a:lstStyle/>
          <a:p>
            <a:r>
              <a:rPr lang="en-US" dirty="0"/>
              <a:t>Resource Shift Factor Distribution per GTC</a:t>
            </a:r>
          </a:p>
        </p:txBody>
      </p:sp>
      <p:sp>
        <p:nvSpPr>
          <p:cNvPr id="4" name="Slide Number Placeholder 3">
            <a:extLst>
              <a:ext uri="{FF2B5EF4-FFF2-40B4-BE49-F238E27FC236}">
                <a16:creationId xmlns:a16="http://schemas.microsoft.com/office/drawing/2014/main" id="{8A00B698-834D-4C1F-A90A-9D48A95EEEEB}"/>
              </a:ext>
            </a:extLst>
          </p:cNvPr>
          <p:cNvSpPr>
            <a:spLocks noGrp="1"/>
          </p:cNvSpPr>
          <p:nvPr>
            <p:ph type="sldNum" sz="quarter" idx="4"/>
          </p:nvPr>
        </p:nvSpPr>
        <p:spPr/>
        <p:txBody>
          <a:bodyPr/>
          <a:lstStyle/>
          <a:p>
            <a:fld id="{1D93BD3E-1E9A-4970-A6F7-E7AC52762E0C}" type="slidenum">
              <a:rPr lang="en-US" smtClean="0"/>
              <a:pPr/>
              <a:t>5</a:t>
            </a:fld>
            <a:endParaRPr lang="en-US"/>
          </a:p>
        </p:txBody>
      </p:sp>
      <p:pic>
        <p:nvPicPr>
          <p:cNvPr id="1027" name="Picture 3">
            <a:extLst>
              <a:ext uri="{FF2B5EF4-FFF2-40B4-BE49-F238E27FC236}">
                <a16:creationId xmlns:a16="http://schemas.microsoft.com/office/drawing/2014/main" id="{2D58B01A-66B8-472C-BEC3-3070022C028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8920" y="1323975"/>
            <a:ext cx="9039225" cy="2105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a:extLst>
              <a:ext uri="{FF2B5EF4-FFF2-40B4-BE49-F238E27FC236}">
                <a16:creationId xmlns:a16="http://schemas.microsoft.com/office/drawing/2014/main" id="{6AE0FF91-311D-4794-870E-372D81DE6067}"/>
              </a:ext>
            </a:extLst>
          </p:cNvPr>
          <p:cNvSpPr txBox="1"/>
          <p:nvPr/>
        </p:nvSpPr>
        <p:spPr>
          <a:xfrm>
            <a:off x="1295400" y="954643"/>
            <a:ext cx="6553200" cy="369332"/>
          </a:xfrm>
          <a:prstGeom prst="rect">
            <a:avLst/>
          </a:prstGeom>
          <a:noFill/>
        </p:spPr>
        <p:txBody>
          <a:bodyPr wrap="square" rtlCol="0">
            <a:spAutoFit/>
          </a:bodyPr>
          <a:lstStyle/>
          <a:p>
            <a:pPr algn="ctr"/>
            <a:r>
              <a:rPr lang="en-US" dirty="0"/>
              <a:t>Number of IRRs, per GTC, per shift factor bin</a:t>
            </a:r>
          </a:p>
        </p:txBody>
      </p:sp>
      <p:sp>
        <p:nvSpPr>
          <p:cNvPr id="7" name="TextBox 6">
            <a:extLst>
              <a:ext uri="{FF2B5EF4-FFF2-40B4-BE49-F238E27FC236}">
                <a16:creationId xmlns:a16="http://schemas.microsoft.com/office/drawing/2014/main" id="{B714851C-C73A-4C47-B4B3-1AD9FA7CF7A6}"/>
              </a:ext>
            </a:extLst>
          </p:cNvPr>
          <p:cNvSpPr txBox="1"/>
          <p:nvPr/>
        </p:nvSpPr>
        <p:spPr>
          <a:xfrm>
            <a:off x="714233" y="3669268"/>
            <a:ext cx="7715534" cy="369332"/>
          </a:xfrm>
          <a:prstGeom prst="rect">
            <a:avLst/>
          </a:prstGeom>
          <a:noFill/>
        </p:spPr>
        <p:txBody>
          <a:bodyPr wrap="square" rtlCol="0">
            <a:spAutoFit/>
          </a:bodyPr>
          <a:lstStyle/>
          <a:p>
            <a:pPr algn="ctr"/>
            <a:r>
              <a:rPr lang="en-US" dirty="0"/>
              <a:t>Percentage of IRR MW*SF, per GTC, per shift factor threshold</a:t>
            </a:r>
          </a:p>
        </p:txBody>
      </p:sp>
      <p:pic>
        <p:nvPicPr>
          <p:cNvPr id="5" name="Picture 4">
            <a:extLst>
              <a:ext uri="{FF2B5EF4-FFF2-40B4-BE49-F238E27FC236}">
                <a16:creationId xmlns:a16="http://schemas.microsoft.com/office/drawing/2014/main" id="{3ECC6304-53B1-4FB2-9A10-74335B3C8E0C}"/>
              </a:ext>
            </a:extLst>
          </p:cNvPr>
          <p:cNvPicPr>
            <a:picLocks noChangeAspect="1"/>
          </p:cNvPicPr>
          <p:nvPr/>
        </p:nvPicPr>
        <p:blipFill>
          <a:blip r:embed="rId4"/>
          <a:stretch>
            <a:fillRect/>
          </a:stretch>
        </p:blipFill>
        <p:spPr>
          <a:xfrm>
            <a:off x="47625" y="3962400"/>
            <a:ext cx="9048750" cy="2305050"/>
          </a:xfrm>
          <a:prstGeom prst="rect">
            <a:avLst/>
          </a:prstGeom>
        </p:spPr>
      </p:pic>
    </p:spTree>
    <p:extLst>
      <p:ext uri="{BB962C8B-B14F-4D97-AF65-F5344CB8AC3E}">
        <p14:creationId xmlns:p14="http://schemas.microsoft.com/office/powerpoint/2010/main" val="3319726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A60FB8-1730-41DF-953B-11CC9ED1A9F9}"/>
              </a:ext>
            </a:extLst>
          </p:cNvPr>
          <p:cNvSpPr>
            <a:spLocks noGrp="1"/>
          </p:cNvSpPr>
          <p:nvPr>
            <p:ph type="title"/>
          </p:nvPr>
        </p:nvSpPr>
        <p:spPr/>
        <p:txBody>
          <a:bodyPr/>
          <a:lstStyle/>
          <a:p>
            <a:r>
              <a:rPr lang="en-US" dirty="0"/>
              <a:t>Implementation Plan</a:t>
            </a:r>
          </a:p>
        </p:txBody>
      </p:sp>
      <p:sp>
        <p:nvSpPr>
          <p:cNvPr id="3" name="Content Placeholder 2">
            <a:extLst>
              <a:ext uri="{FF2B5EF4-FFF2-40B4-BE49-F238E27FC236}">
                <a16:creationId xmlns:a16="http://schemas.microsoft.com/office/drawing/2014/main" id="{C0DF3341-3C3B-40BD-9498-CC3AA5D76171}"/>
              </a:ext>
            </a:extLst>
          </p:cNvPr>
          <p:cNvSpPr>
            <a:spLocks noGrp="1"/>
          </p:cNvSpPr>
          <p:nvPr>
            <p:ph idx="1"/>
          </p:nvPr>
        </p:nvSpPr>
        <p:spPr/>
        <p:txBody>
          <a:bodyPr/>
          <a:lstStyle/>
          <a:p>
            <a:r>
              <a:rPr lang="en-US" dirty="0"/>
              <a:t>Board Approved March 7, 2022</a:t>
            </a:r>
          </a:p>
          <a:p>
            <a:r>
              <a:rPr lang="en-US" dirty="0"/>
              <a:t>Implementation for Fall 2022</a:t>
            </a:r>
          </a:p>
          <a:p>
            <a:r>
              <a:rPr lang="en-US" dirty="0"/>
              <a:t>Start initially with Panhandle and possibly North Edinburg to Lobo GTCs</a:t>
            </a:r>
          </a:p>
          <a:p>
            <a:pPr lvl="1"/>
            <a:r>
              <a:rPr lang="en-US" dirty="0"/>
              <a:t>Issue Market Notice prior to implementation</a:t>
            </a:r>
          </a:p>
          <a:p>
            <a:pPr lvl="1"/>
            <a:r>
              <a:rPr lang="en-US" dirty="0"/>
              <a:t>Monitor Performance</a:t>
            </a:r>
          </a:p>
          <a:p>
            <a:pPr lvl="1"/>
            <a:r>
              <a:rPr lang="en-US" dirty="0"/>
              <a:t>Report Back to CMWG</a:t>
            </a:r>
          </a:p>
          <a:p>
            <a:pPr lvl="1"/>
            <a:endParaRPr lang="en-US" sz="800" dirty="0"/>
          </a:p>
          <a:p>
            <a:r>
              <a:rPr lang="en-US" dirty="0"/>
              <a:t>Enable other Closed Loop GTCs once comfortable</a:t>
            </a:r>
          </a:p>
          <a:p>
            <a:pPr lvl="1"/>
            <a:r>
              <a:rPr lang="en-US" dirty="0"/>
              <a:t>Give prior notice via CMWG and Market Notice</a:t>
            </a:r>
          </a:p>
          <a:p>
            <a:pPr lvl="1"/>
            <a:r>
              <a:rPr lang="en-US" dirty="0"/>
              <a:t>Enable NTE for one or two more GTCs</a:t>
            </a:r>
          </a:p>
          <a:p>
            <a:pPr lvl="1"/>
            <a:endParaRPr lang="en-US" sz="800" dirty="0"/>
          </a:p>
          <a:p>
            <a:r>
              <a:rPr lang="en-US" dirty="0"/>
              <a:t>Enable Open Loop GTCs</a:t>
            </a:r>
          </a:p>
          <a:p>
            <a:pPr lvl="1"/>
            <a:r>
              <a:rPr lang="en-US" dirty="0"/>
              <a:t>Give prior notice via CMWG and Market Notice</a:t>
            </a:r>
          </a:p>
          <a:p>
            <a:pPr lvl="1"/>
            <a:r>
              <a:rPr lang="en-US" dirty="0"/>
              <a:t>Enable NTE for GTCs with sufficient shift factors</a:t>
            </a:r>
          </a:p>
        </p:txBody>
      </p:sp>
      <p:sp>
        <p:nvSpPr>
          <p:cNvPr id="4" name="Slide Number Placeholder 3">
            <a:extLst>
              <a:ext uri="{FF2B5EF4-FFF2-40B4-BE49-F238E27FC236}">
                <a16:creationId xmlns:a16="http://schemas.microsoft.com/office/drawing/2014/main" id="{5693F77E-BC8A-4D42-9EFA-95A2E9A91E5D}"/>
              </a:ext>
            </a:extLst>
          </p:cNvPr>
          <p:cNvSpPr>
            <a:spLocks noGrp="1"/>
          </p:cNvSpPr>
          <p:nvPr>
            <p:ph type="sldNum" sz="quarter" idx="4"/>
          </p:nvPr>
        </p:nvSpPr>
        <p:spPr/>
        <p:txBody>
          <a:bodyPr/>
          <a:lstStyle/>
          <a:p>
            <a:fld id="{1D93BD3E-1E9A-4970-A6F7-E7AC52762E0C}" type="slidenum">
              <a:rPr lang="en-US" smtClean="0"/>
              <a:pPr/>
              <a:t>6</a:t>
            </a:fld>
            <a:endParaRPr lang="en-US"/>
          </a:p>
        </p:txBody>
      </p:sp>
    </p:spTree>
    <p:extLst>
      <p:ext uri="{BB962C8B-B14F-4D97-AF65-F5344CB8AC3E}">
        <p14:creationId xmlns:p14="http://schemas.microsoft.com/office/powerpoint/2010/main" val="35016659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599836-73B9-43BD-891C-CA927753EEBE}"/>
              </a:ext>
            </a:extLst>
          </p:cNvPr>
          <p:cNvSpPr>
            <a:spLocks noGrp="1"/>
          </p:cNvSpPr>
          <p:nvPr>
            <p:ph type="title"/>
          </p:nvPr>
        </p:nvSpPr>
        <p:spPr/>
        <p:txBody>
          <a:bodyPr/>
          <a:lstStyle/>
          <a:p>
            <a:r>
              <a:rPr lang="en-US" dirty="0"/>
              <a:t>Performance Review</a:t>
            </a:r>
          </a:p>
        </p:txBody>
      </p:sp>
      <p:sp>
        <p:nvSpPr>
          <p:cNvPr id="3" name="Content Placeholder 2">
            <a:extLst>
              <a:ext uri="{FF2B5EF4-FFF2-40B4-BE49-F238E27FC236}">
                <a16:creationId xmlns:a16="http://schemas.microsoft.com/office/drawing/2014/main" id="{B35639D4-015F-4468-9BFD-8D5D6867A066}"/>
              </a:ext>
            </a:extLst>
          </p:cNvPr>
          <p:cNvSpPr>
            <a:spLocks noGrp="1"/>
          </p:cNvSpPr>
          <p:nvPr>
            <p:ph idx="1"/>
          </p:nvPr>
        </p:nvSpPr>
        <p:spPr/>
        <p:txBody>
          <a:bodyPr/>
          <a:lstStyle/>
          <a:p>
            <a:r>
              <a:rPr lang="en-US" sz="2400" dirty="0"/>
              <a:t>Report on NTE performance to CMWG on Periodic basis</a:t>
            </a:r>
          </a:p>
          <a:p>
            <a:pPr lvl="1"/>
            <a:r>
              <a:rPr lang="en-US" sz="2400" dirty="0"/>
              <a:t>Focus on GTCs with NTE enabled</a:t>
            </a:r>
          </a:p>
          <a:p>
            <a:pPr lvl="1"/>
            <a:r>
              <a:rPr lang="en-US" sz="2400" dirty="0"/>
              <a:t>Determine how well IRRs are performing or controlling Base Points</a:t>
            </a:r>
          </a:p>
          <a:p>
            <a:pPr lvl="1"/>
            <a:r>
              <a:rPr lang="en-US" sz="2400" dirty="0"/>
              <a:t>How many additional MW’s are able to be exported</a:t>
            </a:r>
          </a:p>
        </p:txBody>
      </p:sp>
      <p:sp>
        <p:nvSpPr>
          <p:cNvPr id="4" name="Slide Number Placeholder 3">
            <a:extLst>
              <a:ext uri="{FF2B5EF4-FFF2-40B4-BE49-F238E27FC236}">
                <a16:creationId xmlns:a16="http://schemas.microsoft.com/office/drawing/2014/main" id="{4615E6E0-BD61-451B-8B50-53D5FA609075}"/>
              </a:ext>
            </a:extLst>
          </p:cNvPr>
          <p:cNvSpPr>
            <a:spLocks noGrp="1"/>
          </p:cNvSpPr>
          <p:nvPr>
            <p:ph type="sldNum" sz="quarter" idx="4"/>
          </p:nvPr>
        </p:nvSpPr>
        <p:spPr/>
        <p:txBody>
          <a:bodyPr/>
          <a:lstStyle/>
          <a:p>
            <a:fld id="{1D93BD3E-1E9A-4970-A6F7-E7AC52762E0C}" type="slidenum">
              <a:rPr lang="en-US" smtClean="0"/>
              <a:pPr/>
              <a:t>7</a:t>
            </a:fld>
            <a:endParaRPr lang="en-US"/>
          </a:p>
        </p:txBody>
      </p:sp>
    </p:spTree>
    <p:extLst>
      <p:ext uri="{BB962C8B-B14F-4D97-AF65-F5344CB8AC3E}">
        <p14:creationId xmlns:p14="http://schemas.microsoft.com/office/powerpoint/2010/main" val="2795376204"/>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9D3683894B5264EB8E83338F6BA777E" ma:contentTypeVersion="2" ma:contentTypeDescription="Create a new document." ma:contentTypeScope="" ma:versionID="9392a42241bc506ffd33e3ca0191f2d9">
  <xsd:schema xmlns:xsd="http://www.w3.org/2001/XMLSchema" xmlns:xs="http://www.w3.org/2001/XMLSchema" xmlns:p="http://schemas.microsoft.com/office/2006/metadata/properties" xmlns:ns2="c34af464-7aa1-4edd-9be4-83dffc1cb926" targetNamespace="http://schemas.microsoft.com/office/2006/metadata/properties" ma:root="true" ma:fieldsID="26b17897b0dee42c4ef932dfddf4050e"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91A4FDD-7D2E-4E4A-8875-2A136DAE93A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0E9AA12-8AF9-4AA6-90FE-24669859CDF3}">
  <ds:schemaRefs>
    <ds:schemaRef ds:uri="http://purl.org/dc/terms/"/>
    <ds:schemaRef ds:uri="http://schemas.microsoft.com/office/2006/documentManagement/types"/>
    <ds:schemaRef ds:uri="http://purl.org/dc/dcmitype/"/>
    <ds:schemaRef ds:uri="c34af464-7aa1-4edd-9be4-83dffc1cb926"/>
    <ds:schemaRef ds:uri="http://schemas.microsoft.com/office/2006/metadata/properties"/>
    <ds:schemaRef ds:uri="http://purl.org/dc/elements/1.1/"/>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E4A68982-DD5D-44FD-B77F-4C531465FE5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1596</TotalTime>
  <Words>503</Words>
  <Application>Microsoft Office PowerPoint</Application>
  <PresentationFormat>On-screen Show (4:3)</PresentationFormat>
  <Paragraphs>61</Paragraphs>
  <Slides>7</Slides>
  <Notes>3</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7</vt:i4>
      </vt:variant>
    </vt:vector>
  </HeadingPairs>
  <TitlesOfParts>
    <vt:vector size="11" baseType="lpstr">
      <vt:lpstr>Arial</vt:lpstr>
      <vt:lpstr>Calibri</vt:lpstr>
      <vt:lpstr>1_Custom Design</vt:lpstr>
      <vt:lpstr>Office Theme</vt:lpstr>
      <vt:lpstr>PowerPoint Presentation</vt:lpstr>
      <vt:lpstr>NPRR1111 &amp; SCR819 Review</vt:lpstr>
      <vt:lpstr>NTE Improvement Example</vt:lpstr>
      <vt:lpstr>Following BP once NTE is Implemented</vt:lpstr>
      <vt:lpstr>Resource Shift Factor Distribution per GTC</vt:lpstr>
      <vt:lpstr>Implementation Plan</vt:lpstr>
      <vt:lpstr>Performance Review</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Freddy G.</cp:lastModifiedBy>
  <cp:revision>51</cp:revision>
  <cp:lastPrinted>2016-01-21T20:53:15Z</cp:lastPrinted>
  <dcterms:created xsi:type="dcterms:W3CDTF">2016-01-21T15:20:31Z</dcterms:created>
  <dcterms:modified xsi:type="dcterms:W3CDTF">2022-03-11T17:42:35Z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0x010100D9D3683894B5264EB8E83338F6BA777E</vt:lpwstr>
  </property>
</Properties>
</file>