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343" r:id="rId7"/>
    <p:sldId id="352" r:id="rId8"/>
    <p:sldId id="353" r:id="rId9"/>
    <p:sldId id="356" r:id="rId10"/>
    <p:sldId id="357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4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744" userDrawn="1">
          <p15:clr>
            <a:srgbClr val="A4A3A4"/>
          </p15:clr>
        </p15:guide>
        <p15:guide id="4" pos="672" userDrawn="1">
          <p15:clr>
            <a:srgbClr val="A4A3A4"/>
          </p15:clr>
        </p15:guide>
        <p15:guide id="5" pos="50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ells, Vanessa" initials="SV" lastIdx="2" clrIdx="0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D7E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60"/>
  </p:normalViewPr>
  <p:slideViewPr>
    <p:cSldViewPr showGuides="1">
      <p:cViewPr varScale="1">
        <p:scale>
          <a:sx n="80" d="100"/>
          <a:sy n="80" d="100"/>
        </p:scale>
        <p:origin x="84" y="1044"/>
      </p:cViewPr>
      <p:guideLst>
        <p:guide orient="horz" pos="1104"/>
        <p:guide pos="2880"/>
        <p:guide orient="horz" pos="3744"/>
        <p:guide pos="672"/>
        <p:guide pos="508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53" d="100"/>
          <a:sy n="53" d="100"/>
        </p:scale>
        <p:origin x="282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6200" y="6651536"/>
            <a:ext cx="1164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905000"/>
            <a:ext cx="51054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Alternative Default Uplift Methodology</a:t>
            </a:r>
            <a:endParaRPr lang="en-US" dirty="0"/>
          </a:p>
          <a:p>
            <a:r>
              <a:rPr lang="en-US" dirty="0"/>
              <a:t>Austin Rosel</a:t>
            </a:r>
          </a:p>
          <a:p>
            <a:r>
              <a:rPr lang="en-US" dirty="0"/>
              <a:t>ERCOT</a:t>
            </a:r>
          </a:p>
          <a:p>
            <a:endParaRPr lang="en-US" dirty="0"/>
          </a:p>
          <a:p>
            <a:r>
              <a:rPr lang="en-US" dirty="0"/>
              <a:t>CWG / MCWG</a:t>
            </a:r>
          </a:p>
          <a:p>
            <a:endParaRPr lang="en-US" dirty="0"/>
          </a:p>
          <a:p>
            <a:r>
              <a:rPr lang="en-US" dirty="0"/>
              <a:t>ERCOT Public</a:t>
            </a:r>
          </a:p>
          <a:p>
            <a:r>
              <a:rPr lang="en-US" dirty="0"/>
              <a:t>March 14, 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131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9E5D7-7D05-483C-A22C-2D0D76AA4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Request for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148F1-2582-4C1D-883A-BBF393A5E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Data request update from the February CWG.</a:t>
            </a:r>
          </a:p>
          <a:p>
            <a:pPr lvl="1"/>
            <a:r>
              <a:rPr lang="en-US" sz="2000" dirty="0"/>
              <a:t>Impact to QSEs and CRRAHs uplift exposure based on changes to the Default Uplift Methodology.</a:t>
            </a:r>
          </a:p>
          <a:p>
            <a:pPr lvl="1"/>
            <a:r>
              <a:rPr lang="en-US" sz="2000" dirty="0"/>
              <a:t>The following slides show the impact of removal of CRR Auction activity (presented in February) and multiplying CRRs owned by a scalar (request from February). Used 70%, 80% and 90% multipliers.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50FDE1-5882-4908-82F3-F8E59CBB5A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677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717E3-AC85-4194-94FC-39E72BDB2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 Change NP 9.19.1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D49AD-8ED0-465A-A543-57E76B6837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C8B47BC-31BE-4C59-AB55-CB8FF7845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333" t="23821" r="16667" b="11501"/>
          <a:stretch/>
        </p:blipFill>
        <p:spPr>
          <a:xfrm>
            <a:off x="990600" y="1386682"/>
            <a:ext cx="6906188" cy="3718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1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0D54D-A45D-4DCD-88F6-8478512B0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 Change NP 9.19.1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63942F-4F3F-4EA0-B76C-422497D7B6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2C9582-E7FA-46C3-BBD0-D16BF8FCC88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000" t="28082" r="26666" b="11643"/>
          <a:stretch/>
        </p:blipFill>
        <p:spPr>
          <a:xfrm>
            <a:off x="1295400" y="984738"/>
            <a:ext cx="5867400" cy="4964724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0E5DD2DE-0CB1-42A6-B4B6-1E18425BA24E}"/>
              </a:ext>
            </a:extLst>
          </p:cNvPr>
          <p:cNvSpPr/>
          <p:nvPr/>
        </p:nvSpPr>
        <p:spPr>
          <a:xfrm>
            <a:off x="4027967" y="3886200"/>
            <a:ext cx="83820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590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BC5F4-AFB7-49ED-911F-FA11EAC4B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70%, 80% &amp; 90% Scalar Scenarios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0A3987-B238-4B82-8DE1-26A3837296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50FE386-9D4D-4C6F-A733-D8DE808FEF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4383530"/>
              </p:ext>
            </p:extLst>
          </p:nvPr>
        </p:nvGraphicFramePr>
        <p:xfrm>
          <a:off x="1371600" y="1391998"/>
          <a:ext cx="5734050" cy="421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3" imgW="5733888" imgH="4210050" progId="Excel.Sheet.12">
                  <p:embed/>
                </p:oleObj>
              </mc:Choice>
              <mc:Fallback>
                <p:oleObj name="Worksheet" r:id="rId3" imgW="5733888" imgH="421005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71600" y="1391998"/>
                        <a:ext cx="5734050" cy="4210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1427744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c34af464-7aa1-4edd-9be4-83dffc1cb926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19540</TotalTime>
  <Words>103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Microsoft Excel Worksheet</vt:lpstr>
      <vt:lpstr>PowerPoint Presentation</vt:lpstr>
      <vt:lpstr>Request for Data</vt:lpstr>
      <vt:lpstr>Formula Change NP 9.19.1</vt:lpstr>
      <vt:lpstr>Formula Change NP 9.19.1</vt:lpstr>
      <vt:lpstr>70%, 80% &amp; 90% Scalar Scenarios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Rosel, Austin</cp:lastModifiedBy>
  <cp:revision>366</cp:revision>
  <cp:lastPrinted>2016-01-21T20:53:15Z</cp:lastPrinted>
  <dcterms:created xsi:type="dcterms:W3CDTF">2016-01-21T15:20:31Z</dcterms:created>
  <dcterms:modified xsi:type="dcterms:W3CDTF">2022-03-08T15:47:34Z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