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4"/>
    <p:sldMasterId id="2147483660" r:id="rId5"/>
  </p:sldMasterIdLst>
  <p:notesMasterIdLst>
    <p:notesMasterId r:id="rId7"/>
  </p:notesMasterIdLst>
  <p:handoutMasterIdLst>
    <p:handoutMasterId r:id="rId8"/>
  </p:handoutMasterIdLst>
  <p:sldIdLst>
    <p:sldId id="27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1E5ED"/>
    <a:srgbClr val="2794A4"/>
    <a:srgbClr val="00343B"/>
    <a:srgbClr val="00829B"/>
    <a:srgbClr val="E6EBF0"/>
    <a:srgbClr val="FFFFFF"/>
    <a:srgbClr val="DADCDE"/>
    <a:srgbClr val="A9E5EA"/>
    <a:srgbClr val="00AEC7"/>
    <a:srgbClr val="D6D9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6E1A64C-81C2-4F84-96C3-D41FE75C082B}" v="18" dt="2026-09-15T15:14:04.39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910" autoAdjust="0"/>
    <p:restoredTop sz="94660"/>
  </p:normalViewPr>
  <p:slideViewPr>
    <p:cSldViewPr snapToGrid="0">
      <p:cViewPr varScale="1">
        <p:scale>
          <a:sx n="72" d="100"/>
          <a:sy n="72" d="100"/>
        </p:scale>
        <p:origin x="1068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054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654C447-F63E-708A-7640-F379BC3B6F4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9E9CD3C-9D08-D54A-E18D-CB66DD9854F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3C7D50-3744-4F5E-B211-7EE7AB53D25A}" type="datetimeFigureOut">
              <a:rPr lang="en-US" smtClean="0"/>
              <a:t>9/23/2026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A76D3F-B471-2F90-E003-19CC7E1391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FA019F-EAF7-AC1D-CF33-3B24307B5D1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BB4229-F194-457F-858D-7FD6DC77E73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5549398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832203-7F7F-406D-A6A3-240BE64C5DFA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94BC6D-B4C2-499C-B968-7B53BF050E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0387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svg"/><Relationship Id="rId5" Type="http://schemas.openxmlformats.org/officeDocument/2006/relationships/image" Target="../media/image7.svg"/><Relationship Id="rId4" Type="http://schemas.openxmlformats.org/officeDocument/2006/relationships/image" Target="../media/image6.sv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v1(defaul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F6855-B24E-92AB-2FE8-002F720AEB1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82069" y="2564247"/>
            <a:ext cx="4882568" cy="3999346"/>
          </a:xfrm>
          <a:prstGeom prst="rect">
            <a:avLst/>
          </a:prstGeom>
        </p:spPr>
        <p:txBody>
          <a:bodyPr anchor="t"/>
          <a:lstStyle>
            <a:lvl1pPr algn="l">
              <a:defRPr lang="en-US" sz="2000" b="1" dirty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US" dirty="0"/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BED41D71-8915-53EB-36A0-392D41DD0EA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6427363" y="5054600"/>
            <a:ext cx="5201214" cy="1457037"/>
          </a:xfrm>
          <a:prstGeom prst="foldedCorner">
            <a:avLst>
              <a:gd name="adj" fmla="val 21194"/>
            </a:avLst>
          </a:prstGeom>
          <a:solidFill>
            <a:srgbClr val="E6EBF0">
              <a:alpha val="68000"/>
            </a:srgbClr>
          </a:solidFill>
          <a:ln w="9525" cap="rnd">
            <a:noFill/>
          </a:ln>
          <a:effectLst>
            <a:outerShdw blurRad="50800" dist="38100" dir="10800000" sx="1000" sy="1000" algn="r" rotWithShape="0">
              <a:prstClr val="black">
                <a:alpha val="46000"/>
              </a:prstClr>
            </a:outerShdw>
          </a:effectLst>
        </p:spPr>
        <p:txBody>
          <a:bodyPr vert="horz" wrap="square" lIns="274320" tIns="182880" rIns="640080" bIns="182880">
            <a:noAutofit/>
          </a:bodyPr>
          <a:lstStyle>
            <a:lvl1pPr marL="0" indent="0">
              <a:buNone/>
              <a:defRPr lang="en-US" sz="1600" b="1" dirty="0"/>
            </a:lvl1pPr>
            <a:lvl2pPr marL="54864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lang="en-US" sz="1400" dirty="0" smtClean="0"/>
            </a:lvl2pPr>
            <a:lvl3pPr marL="548640" indent="-182880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◦"/>
              <a:defRPr lang="en-US" sz="1400" dirty="0"/>
            </a:lvl3pPr>
            <a:lvl4pPr marL="73152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-"/>
              <a:defRPr lang="en-US" sz="1400" dirty="0" smtClean="0"/>
            </a:lvl4pPr>
            <a:lvl5pPr marL="91440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◦"/>
              <a:defRPr lang="en-US" sz="1400" dirty="0"/>
            </a:lvl5pPr>
            <a:lvl6pPr marL="109728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§"/>
              <a:defRPr sz="1400"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8">
            <a:extLst>
              <a:ext uri="{FF2B5EF4-FFF2-40B4-BE49-F238E27FC236}">
                <a16:creationId xmlns:a16="http://schemas.microsoft.com/office/drawing/2014/main" id="{4A302066-7B9E-F90D-A634-1CEEF4EAA7FF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427365" y="1092200"/>
            <a:ext cx="5201213" cy="255158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1" i="0"/>
            </a:lvl1pPr>
            <a:lvl2pPr marL="54864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 sz="1400"/>
            </a:lvl2pPr>
            <a:lvl3pPr marL="73152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-"/>
              <a:defRPr sz="1400"/>
            </a:lvl3pPr>
            <a:lvl4pPr marL="91440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◦"/>
              <a:defRPr sz="1400"/>
            </a:lvl4pPr>
            <a:lvl5pPr marL="109728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§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34552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B6F8A40-F0D0-857B-E8A8-1B3161AC4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2DC5253-5E42-F62E-EA4E-3AB21BA87C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420624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1000">
                <a:srgbClr val="B1E5ED">
                  <a:alpha val="6667"/>
                </a:srgbClr>
              </a:gs>
              <a:gs pos="71000">
                <a:srgbClr val="2794A4">
                  <a:alpha val="83922"/>
                </a:srgbClr>
              </a:gs>
              <a:gs pos="98000">
                <a:srgbClr val="00343B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 descr="ERCOT logo white on background">
            <a:extLst>
              <a:ext uri="{FF2B5EF4-FFF2-40B4-BE49-F238E27FC236}">
                <a16:creationId xmlns:a16="http://schemas.microsoft.com/office/drawing/2014/main" id="{590365CF-9C80-03DF-D245-DBE4EBA3335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74555" y="1125953"/>
            <a:ext cx="2425881" cy="889910"/>
          </a:xfrm>
          <a:prstGeom prst="rect">
            <a:avLst/>
          </a:prstGeom>
          <a:effectLst>
            <a:outerShdw blurRad="50800" dist="12700" dir="10800000" algn="r" rotWithShape="0">
              <a:schemeClr val="tx2">
                <a:alpha val="40000"/>
              </a:scheme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A1A5353-DA71-B6B2-BDDB-2FB68F1F0909}"/>
              </a:ext>
            </a:extLst>
          </p:cNvPr>
          <p:cNvSpPr txBox="1"/>
          <p:nvPr userDrawn="1"/>
        </p:nvSpPr>
        <p:spPr>
          <a:xfrm>
            <a:off x="-91688" y="503044"/>
            <a:ext cx="11629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spc="0" dirty="0">
                <a:solidFill>
                  <a:schemeClr val="bg1"/>
                </a:solidFill>
              </a:rPr>
              <a:t>CONFIDENTIAL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05802D9-2F73-A263-28E7-486C8A489A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91688" y="457199"/>
            <a:ext cx="1162970" cy="358775"/>
            <a:chOff x="-91688" y="6362698"/>
            <a:chExt cx="1162970" cy="358775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241ADA3-F564-E7C2-1972-0F9FF557AE05}"/>
                </a:ext>
              </a:extLst>
            </p:cNvPr>
            <p:cNvSpPr/>
            <p:nvPr/>
          </p:nvSpPr>
          <p:spPr>
            <a:xfrm rot="10800000">
              <a:off x="-12035" y="6362698"/>
              <a:ext cx="986590" cy="35877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77A54B6-1CA8-9AE2-BCA6-21205CB4852B}"/>
                </a:ext>
              </a:extLst>
            </p:cNvPr>
            <p:cNvSpPr txBox="1"/>
            <p:nvPr/>
          </p:nvSpPr>
          <p:spPr>
            <a:xfrm>
              <a:off x="-91688" y="6427015"/>
              <a:ext cx="11629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spc="80" baseline="0" dirty="0">
                  <a:solidFill>
                    <a:schemeClr val="bg1"/>
                  </a:solidFill>
                </a:rPr>
                <a:t>PUBLIC</a:t>
              </a:r>
            </a:p>
          </p:txBody>
        </p:sp>
      </p:grpSp>
      <p:pic>
        <p:nvPicPr>
          <p:cNvPr id="3" name="Graphic 2">
            <a:extLst>
              <a:ext uri="{FF2B5EF4-FFF2-40B4-BE49-F238E27FC236}">
                <a16:creationId xmlns:a16="http://schemas.microsoft.com/office/drawing/2014/main" id="{81B94DDE-8E3F-CACF-1508-79E6F98F5E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9827" t="14818" r="10238" b="43257"/>
          <a:stretch>
            <a:fillRect/>
          </a:stretch>
        </p:blipFill>
        <p:spPr>
          <a:xfrm>
            <a:off x="-1" y="-1"/>
            <a:ext cx="12192001" cy="573204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FCF6855-B24E-92AB-2FE8-002F720AEB1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74920" y="2062263"/>
            <a:ext cx="6316168" cy="3366409"/>
          </a:xfrm>
          <a:prstGeom prst="rect">
            <a:avLst/>
          </a:prstGeom>
        </p:spPr>
        <p:txBody>
          <a:bodyPr anchor="t"/>
          <a:lstStyle>
            <a:lvl1pPr algn="l">
              <a:defRPr lang="en-US" sz="2000" b="1" dirty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8910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9C062-513C-DF24-5E8C-7A974D5720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1122363"/>
            <a:ext cx="11125200" cy="2387600"/>
          </a:xfrm>
        </p:spPr>
        <p:txBody>
          <a:bodyPr anchor="ctr"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2C3F11-2763-0216-A1B0-5E8B4FA801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400" y="3602038"/>
            <a:ext cx="11125200" cy="1655762"/>
          </a:xfrm>
        </p:spPr>
        <p:txBody>
          <a:bodyPr wrap="square"/>
          <a:lstStyle>
            <a:lvl1pPr marL="0" indent="0" algn="ctr">
              <a:buNone/>
              <a:defRPr sz="2400" b="1">
                <a:solidFill>
                  <a:srgbClr val="00829B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5C98B8-43D7-C7B4-9956-25AC1BBC5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E9BF30-5D82-5572-733E-882E0C0D3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45B5F-6A76-46F9-AC11-757A044249AE}" type="datetime4">
              <a:rPr lang="en-US" smtClean="0"/>
              <a:t>September 23, 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5906F4-426A-AD9D-021A-D7E95E349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51303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27592878-2087-441A-BF63-8BAC67297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75DFB14-F372-06CE-E1C3-58DFC53BCF1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5300" y="1676400"/>
            <a:ext cx="11187714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400" y="6356350"/>
            <a:ext cx="801052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16884" y="6356350"/>
            <a:ext cx="2773273" cy="365125"/>
          </a:xfrm>
        </p:spPr>
        <p:txBody>
          <a:bodyPr/>
          <a:lstStyle/>
          <a:p>
            <a:fld id="{14560760-0B16-41B8-81DA-58FA2187E1CC}" type="datetime4">
              <a:rPr lang="en-US" smtClean="0"/>
              <a:t>September 23, 2026</a:t>
            </a:fld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8600" y="6356350"/>
            <a:ext cx="533400" cy="365125"/>
          </a:xfrm>
        </p:spPr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9474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note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698A9E75-460B-F928-5105-B8FF5327A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48759D8-B0A7-2B10-9F64-81A8CC0F576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5300" y="1676400"/>
            <a:ext cx="5394223" cy="45179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CC02514-7922-9313-80E4-38CE9C0E382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6331972" y="4630994"/>
            <a:ext cx="5326623" cy="1577301"/>
          </a:xfrm>
          <a:prstGeom prst="foldedCorner">
            <a:avLst>
              <a:gd name="adj" fmla="val 16667"/>
            </a:avLst>
          </a:prstGeom>
          <a:solidFill>
            <a:schemeClr val="accent1">
              <a:lumMod val="10000"/>
              <a:lumOff val="90000"/>
            </a:schemeClr>
          </a:solidFill>
          <a:ln w="12700" cap="rnd">
            <a:solidFill>
              <a:schemeClr val="accent2"/>
            </a:solidFill>
          </a:ln>
        </p:spPr>
        <p:txBody>
          <a:bodyPr vert="horz" wrap="square" lIns="365760" tIns="91440" rIns="91440" bIns="91440">
            <a:noAutofit/>
          </a:bodyPr>
          <a:lstStyle>
            <a:lvl1pPr marL="0" indent="0">
              <a:buNone/>
              <a:defRPr lang="en-US" sz="1600" b="1" dirty="0"/>
            </a:lvl1pPr>
            <a:lvl2pPr marL="548640" indent="-182880">
              <a:buFont typeface="Arial" panose="020B0604020202020204" pitchFamily="34" charset="0"/>
              <a:buChar char="•"/>
              <a:defRPr lang="en-US" sz="1400" dirty="0"/>
            </a:lvl2pPr>
            <a:lvl3pPr>
              <a:defRPr lang="en-US" sz="1400" dirty="0"/>
            </a:lvl3pPr>
            <a:lvl4pPr>
              <a:defRPr lang="en-US" sz="1400" dirty="0"/>
            </a:lvl4pPr>
            <a:lvl5pPr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B62A2-45B4-4ECA-8168-BE9383DA5644}" type="datetime4">
              <a:rPr lang="en-US" smtClean="0"/>
              <a:t>September 23, 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B0CE8C99-4E3A-25C3-1E3E-9D611CA96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322142" y="1661652"/>
            <a:ext cx="5336458" cy="277269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86374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note and Image in 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F05638A-F774-C6DB-0DC6-A2F6139BCE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1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698A9E75-460B-F928-5105-B8FF5327A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46482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48759D8-B0A7-2B10-9F64-81A8CC0F576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5300" y="1676400"/>
            <a:ext cx="5394223" cy="45179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CC02514-7922-9313-80E4-38CE9C0E382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6331972" y="4630994"/>
            <a:ext cx="5326623" cy="1577301"/>
          </a:xfrm>
          <a:prstGeom prst="foldedCorner">
            <a:avLst>
              <a:gd name="adj" fmla="val 16667"/>
            </a:avLst>
          </a:prstGeom>
          <a:solidFill>
            <a:schemeClr val="accent1">
              <a:lumMod val="10000"/>
              <a:lumOff val="90000"/>
            </a:schemeClr>
          </a:solidFill>
          <a:ln w="12700" cap="rnd">
            <a:solidFill>
              <a:schemeClr val="accent2"/>
            </a:solidFill>
          </a:ln>
        </p:spPr>
        <p:txBody>
          <a:bodyPr vert="horz" wrap="square" lIns="365760" tIns="91440" rIns="91440" bIns="91440">
            <a:noAutofit/>
          </a:bodyPr>
          <a:lstStyle>
            <a:lvl1pPr marL="0" indent="0">
              <a:buNone/>
              <a:defRPr lang="en-US" sz="1600" b="1" dirty="0"/>
            </a:lvl1pPr>
            <a:lvl2pPr marL="548640" indent="-182880">
              <a:buFont typeface="Arial" panose="020B0604020202020204" pitchFamily="34" charset="0"/>
              <a:buChar char="•"/>
              <a:defRPr lang="en-US" sz="1400" dirty="0"/>
            </a:lvl2pPr>
            <a:lvl3pPr>
              <a:defRPr lang="en-US" sz="1400" dirty="0"/>
            </a:lvl3pPr>
            <a:lvl4pPr>
              <a:defRPr lang="en-US" sz="1400" dirty="0"/>
            </a:lvl4pPr>
            <a:lvl5pPr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2E430-0983-479E-8535-00F341009C9B}" type="datetime4">
              <a:rPr lang="en-US" smtClean="0"/>
              <a:t>September 23, 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B0CE8C99-4E3A-25C3-1E3E-9D611CA96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322142" y="1661652"/>
            <a:ext cx="5336458" cy="277269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617653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 Keyn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27592878-2087-441A-BF63-8BAC67297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75DFB14-F372-06CE-E1C3-58DFC53BCF1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5300" y="1676400"/>
            <a:ext cx="6867525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28CAB249-6E2A-0D66-037F-C8C994EC04E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7598003" y="1676400"/>
            <a:ext cx="4060596" cy="3190875"/>
          </a:xfrm>
          <a:prstGeom prst="foldedCorner">
            <a:avLst>
              <a:gd name="adj" fmla="val 8542"/>
            </a:avLst>
          </a:prstGeom>
          <a:solidFill>
            <a:schemeClr val="accent1">
              <a:lumMod val="10000"/>
              <a:lumOff val="90000"/>
            </a:schemeClr>
          </a:solidFill>
          <a:ln w="12700" cap="rnd">
            <a:solidFill>
              <a:schemeClr val="accent2"/>
            </a:solidFill>
          </a:ln>
        </p:spPr>
        <p:txBody>
          <a:bodyPr vert="horz" wrap="square" lIns="365760" tIns="91440" rIns="91440" bIns="91440">
            <a:noAutofit/>
          </a:bodyPr>
          <a:lstStyle>
            <a:lvl1pPr marL="0" indent="0">
              <a:buNone/>
              <a:defRPr lang="en-US" b="1" dirty="0"/>
            </a:lvl1pPr>
            <a:lvl2pPr marL="548640" indent="-182880">
              <a:buFont typeface="Arial" panose="020B0604020202020204" pitchFamily="34" charset="0"/>
              <a:buChar char="•"/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60760-0B16-41B8-81DA-58FA2187E1CC}" type="datetime4">
              <a:rPr lang="en-US" smtClean="0"/>
              <a:t>September 23, 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1991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note with 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EF24F99E-0EFC-4E0E-5FA5-D6E209736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5991225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56CB17BE-2CF2-5B69-2FA2-C556C75E78C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95299" y="1676400"/>
            <a:ext cx="6791325" cy="260985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CC02514-7922-9313-80E4-38CE9C0E382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495300" y="4463716"/>
            <a:ext cx="6800850" cy="1744579"/>
          </a:xfrm>
          <a:prstGeom prst="foldedCorner">
            <a:avLst>
              <a:gd name="adj" fmla="val 16667"/>
            </a:avLst>
          </a:prstGeom>
          <a:solidFill>
            <a:schemeClr val="accent2">
              <a:lumMod val="20000"/>
              <a:lumOff val="80000"/>
            </a:schemeClr>
          </a:solidFill>
          <a:ln w="12700" cap="rnd">
            <a:solidFill>
              <a:schemeClr val="accent2"/>
            </a:solidFill>
          </a:ln>
        </p:spPr>
        <p:txBody>
          <a:bodyPr vert="horz" wrap="square" lIns="365760" tIns="91440" rIns="91440" bIns="91440">
            <a:noAutofit/>
          </a:bodyPr>
          <a:lstStyle>
            <a:lvl1pPr marL="0" indent="0">
              <a:buNone/>
              <a:defRPr lang="en-US" sz="1600" b="1" dirty="0"/>
            </a:lvl1pPr>
            <a:lvl2pPr marL="548640" indent="-182880">
              <a:buFont typeface="Arial" panose="020B0604020202020204" pitchFamily="34" charset="0"/>
              <a:buChar char="•"/>
              <a:defRPr lang="en-US" sz="1400" dirty="0"/>
            </a:lvl2pPr>
            <a:lvl3pPr>
              <a:defRPr lang="en-US" sz="1400" dirty="0"/>
            </a:lvl3pPr>
            <a:lvl4pPr>
              <a:defRPr lang="en-US" sz="1400" dirty="0"/>
            </a:lvl4pPr>
            <a:lvl5pPr>
              <a:defRPr lang="en-US" sz="1400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C5D5F82-2DE8-D31E-AE3D-018BD935DE3D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8077201" y="533400"/>
            <a:ext cx="3581400" cy="5638799"/>
          </a:xfrm>
        </p:spPr>
        <p:txBody>
          <a:bodyPr>
            <a:no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401" y="6356350"/>
            <a:ext cx="6762749" cy="365125"/>
          </a:xfrm>
        </p:spPr>
        <p:txBody>
          <a:bodyPr wrap="square" lIns="0"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2927F-A0F2-4B8B-8583-E7E57526878C}" type="datetime4">
              <a:rPr lang="en-US" smtClean="0"/>
              <a:t>September 23, 2026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55086D0-23A2-1C6B-A4BF-B6E909DA99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72375" y="0"/>
            <a:ext cx="4619625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7475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note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698A9E75-460B-F928-5105-B8FF5327A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48759D8-B0A7-2B10-9F64-81A8CC0F576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5300" y="1676400"/>
            <a:ext cx="11163300" cy="2619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CC02514-7922-9313-80E4-38CE9C0E382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495299" y="4463716"/>
            <a:ext cx="11163298" cy="1744579"/>
          </a:xfrm>
          <a:prstGeom prst="foldedCorner">
            <a:avLst>
              <a:gd name="adj" fmla="val 16667"/>
            </a:avLst>
          </a:prstGeom>
          <a:solidFill>
            <a:schemeClr val="accent1">
              <a:lumMod val="10000"/>
              <a:lumOff val="90000"/>
            </a:schemeClr>
          </a:solidFill>
          <a:ln w="12700" cap="rnd">
            <a:solidFill>
              <a:schemeClr val="accent2"/>
            </a:solidFill>
          </a:ln>
        </p:spPr>
        <p:txBody>
          <a:bodyPr vert="horz" wrap="square" lIns="365760" tIns="91440" rIns="91440" bIns="91440">
            <a:noAutofit/>
          </a:bodyPr>
          <a:lstStyle>
            <a:lvl1pPr marL="0" indent="0">
              <a:buNone/>
              <a:defRPr lang="en-US" sz="1600" b="1" dirty="0"/>
            </a:lvl1pPr>
            <a:lvl2pPr marL="548640" indent="-182880">
              <a:buFont typeface="Arial" panose="020B0604020202020204" pitchFamily="34" charset="0"/>
              <a:buChar char="•"/>
              <a:defRPr lang="en-US" sz="1400" dirty="0"/>
            </a:lvl2pPr>
            <a:lvl3pPr>
              <a:defRPr lang="en-US" sz="1400" dirty="0"/>
            </a:lvl3pPr>
            <a:lvl4pPr>
              <a:defRPr lang="en-US" sz="1400" dirty="0"/>
            </a:lvl4pPr>
            <a:lvl5pPr>
              <a:defRPr lang="en-US" sz="1400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2927F-A0F2-4B8B-8583-E7E57526878C}" type="datetime4">
              <a:rPr lang="en-US" smtClean="0"/>
              <a:t>September 23, 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351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03A0C87A-E909-99E5-543B-B8CA963FA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43EC354D-D331-C418-3300-B354E37BE1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5300" y="1981200"/>
            <a:ext cx="5381625" cy="4191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8AF89336-B087-2FA3-5FA7-10663E4994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43650" y="1971674"/>
            <a:ext cx="5314950" cy="421076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5AFFA6-4F88-DA05-B2CA-9691F408E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D51180-8907-F3FB-F8E0-201D1BE616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5BA03-1E8A-4A71-9375-E941FF070046}" type="datetime4">
              <a:rPr lang="en-US" smtClean="0"/>
              <a:t>September 23, 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C96C78-7C87-2BC7-8FE9-856E3E375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75441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B5BA45-4981-AC22-EC96-99A5E0901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61962"/>
            <a:ext cx="4838700" cy="1527094"/>
          </a:xfrm>
        </p:spPr>
        <p:txBody>
          <a:bodyPr anchor="t">
            <a:normAutofit/>
          </a:bodyPr>
          <a:lstStyle>
            <a:lvl1pPr>
              <a:defRPr lang="en-US" dirty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273643-F605-4790-3956-B453E9FC90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188F8-67CB-419F-AAD4-5AB1C4EFBB40}" type="datetime4">
              <a:rPr lang="en-US" smtClean="0"/>
              <a:t>September 23, 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265AF8-0057-EBA2-2E30-0B7411397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5ADE8A-3AB5-3C00-B26E-3F6DD6EA5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81ED5FB-5036-27D9-26F4-B48307D67C6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5300" y="2181225"/>
            <a:ext cx="5600700" cy="4000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B0ACB72E-F2A9-AC8B-FAC7-489B472850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57950" y="457200"/>
            <a:ext cx="5200650" cy="5724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445951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197228CF-7CDD-26CC-CA47-4AF0A314B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4838700" cy="12192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277CEE6-13A0-6BA8-8A3C-EA3A8B9CA32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3776" y="2152650"/>
            <a:ext cx="5602224" cy="401955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E24E62B-01AB-F5DE-E2D4-85B1DECC92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496050" y="0"/>
            <a:ext cx="5695950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C33291D-BE72-DBF6-5318-1BD0E7127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853288" y="6356350"/>
            <a:ext cx="1338712" cy="365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138100-AC14-9CC0-AD86-426AD89D4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796E23-B521-5C07-85E1-BA73A20DB2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0D0B2-8800-4E48-BDCE-A19E57C7C5AF}" type="datetime4">
              <a:rPr lang="en-US" smtClean="0"/>
              <a:t>September 23, 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2A00A7-6A1E-80A0-8EB9-F7F059255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23126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DB285AF9-0372-9C81-F75D-2589F4F487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23DE44-506E-FCA1-8F5C-9F7354AAE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2673D5-55DC-3F77-47BD-D5D627A45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2DDF3-D449-4F98-B894-CB4D05D68FAC}" type="datetime4">
              <a:rPr lang="en-US" smtClean="0"/>
              <a:t>September 23, 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F893AA-09AB-0CA2-8F12-6C9708FCE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8480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with Soc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021CF500-4BD3-92C6-CCBD-156DED65A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868" y="1430448"/>
            <a:ext cx="5565131" cy="1848259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2" name="Text Placeholder 22">
            <a:extLst>
              <a:ext uri="{FF2B5EF4-FFF2-40B4-BE49-F238E27FC236}">
                <a16:creationId xmlns:a16="http://schemas.microsoft.com/office/drawing/2014/main" id="{5BFBC12E-0B6E-E8C7-9088-B497FB49171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0868" y="3501136"/>
            <a:ext cx="5565131" cy="682625"/>
          </a:xfrm>
        </p:spPr>
        <p:txBody>
          <a:bodyPr wrap="square"/>
          <a:lstStyle>
            <a:lvl1pPr>
              <a:defRPr sz="2400" b="1">
                <a:solidFill>
                  <a:srgbClr val="00829B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24F3841-022A-64DD-C790-8E712FB9D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72375" y="0"/>
            <a:ext cx="4619625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E7750B-0863-BB91-0C67-54B5E9B868D6}"/>
              </a:ext>
            </a:extLst>
          </p:cNvPr>
          <p:cNvSpPr txBox="1"/>
          <p:nvPr userDrawn="1"/>
        </p:nvSpPr>
        <p:spPr>
          <a:xfrm>
            <a:off x="8032876" y="1370524"/>
            <a:ext cx="3625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Learn More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961C0C-432D-CBAD-EA65-6543DA81C252}"/>
              </a:ext>
            </a:extLst>
          </p:cNvPr>
          <p:cNvSpPr txBox="1"/>
          <p:nvPr userDrawn="1"/>
        </p:nvSpPr>
        <p:spPr>
          <a:xfrm>
            <a:off x="8054878" y="1783080"/>
            <a:ext cx="33209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829B"/>
                </a:solidFill>
              </a:rPr>
              <a:t>www.ercot.com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4781169-74C0-5084-B1E5-21B24E64EBD9}"/>
              </a:ext>
            </a:extLst>
          </p:cNvPr>
          <p:cNvSpPr txBox="1"/>
          <p:nvPr userDrawn="1"/>
        </p:nvSpPr>
        <p:spPr>
          <a:xfrm>
            <a:off x="8032876" y="2442045"/>
            <a:ext cx="3625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Download ERCOT Mobile App</a:t>
            </a:r>
          </a:p>
        </p:txBody>
      </p:sp>
      <p:pic>
        <p:nvPicPr>
          <p:cNvPr id="9" name="Graphic 8" descr="Google play logo on the left and App Store logo on the right">
            <a:extLst>
              <a:ext uri="{FF2B5EF4-FFF2-40B4-BE49-F238E27FC236}">
                <a16:creationId xmlns:a16="http://schemas.microsoft.com/office/drawing/2014/main" id="{4CC00E98-A942-2688-815D-B898449C0BC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341368" y="2987763"/>
            <a:ext cx="2635124" cy="36744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EBBA5BE-9DD2-6EE7-CE28-D076D6D33E94}"/>
              </a:ext>
            </a:extLst>
          </p:cNvPr>
          <p:cNvSpPr txBox="1"/>
          <p:nvPr userDrawn="1"/>
        </p:nvSpPr>
        <p:spPr>
          <a:xfrm>
            <a:off x="8054878" y="3786789"/>
            <a:ext cx="3625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Connect With Us</a:t>
            </a:r>
          </a:p>
        </p:txBody>
      </p:sp>
      <p:pic>
        <p:nvPicPr>
          <p:cNvPr id="11" name="Graphic 10" descr="Instagram icon">
            <a:extLst>
              <a:ext uri="{FF2B5EF4-FFF2-40B4-BE49-F238E27FC236}">
                <a16:creationId xmlns:a16="http://schemas.microsoft.com/office/drawing/2014/main" id="{808F1D0F-170C-B600-9B14-471787DABDB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26128" y="4359746"/>
            <a:ext cx="314995" cy="31499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0EB4558-FE65-DD30-A396-E7A22D6A4264}"/>
              </a:ext>
            </a:extLst>
          </p:cNvPr>
          <p:cNvSpPr txBox="1"/>
          <p:nvPr userDrawn="1"/>
        </p:nvSpPr>
        <p:spPr>
          <a:xfrm>
            <a:off x="8715473" y="4378550"/>
            <a:ext cx="30987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facebook.com/ERCOTISO</a:t>
            </a:r>
          </a:p>
        </p:txBody>
      </p:sp>
      <p:pic>
        <p:nvPicPr>
          <p:cNvPr id="13" name="Graphic 12" descr="Twitter or X  icon">
            <a:extLst>
              <a:ext uri="{FF2B5EF4-FFF2-40B4-BE49-F238E27FC236}">
                <a16:creationId xmlns:a16="http://schemas.microsoft.com/office/drawing/2014/main" id="{787C2377-716C-DE29-E499-06278CE1DB0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26128" y="4816173"/>
            <a:ext cx="314995" cy="31499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6BFB969-D759-088E-D454-9701B3843365}"/>
              </a:ext>
            </a:extLst>
          </p:cNvPr>
          <p:cNvSpPr txBox="1"/>
          <p:nvPr userDrawn="1"/>
        </p:nvSpPr>
        <p:spPr>
          <a:xfrm>
            <a:off x="8715473" y="4823175"/>
            <a:ext cx="2108130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 dirty="0"/>
              <a:t>x.com/ercot_iso</a:t>
            </a:r>
          </a:p>
        </p:txBody>
      </p:sp>
      <p:pic>
        <p:nvPicPr>
          <p:cNvPr id="15" name="Graphic 14" descr="LinkedIn icon">
            <a:extLst>
              <a:ext uri="{FF2B5EF4-FFF2-40B4-BE49-F238E27FC236}">
                <a16:creationId xmlns:a16="http://schemas.microsoft.com/office/drawing/2014/main" id="{44604974-1959-249D-D54A-C4A63E150B5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8326128" y="5292078"/>
            <a:ext cx="314995" cy="31499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405696A-1EA6-9F4D-1D36-33EB7B0D95CF}"/>
              </a:ext>
            </a:extLst>
          </p:cNvPr>
          <p:cNvSpPr txBox="1"/>
          <p:nvPr userDrawn="1"/>
        </p:nvSpPr>
        <p:spPr>
          <a:xfrm>
            <a:off x="8715473" y="5299080"/>
            <a:ext cx="3132351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 dirty="0"/>
              <a:t>linkedin.com/company/ercot</a:t>
            </a:r>
          </a:p>
        </p:txBody>
      </p:sp>
      <p:pic>
        <p:nvPicPr>
          <p:cNvPr id="17" name="Graphic 16" descr="Instagram icon">
            <a:extLst>
              <a:ext uri="{FF2B5EF4-FFF2-40B4-BE49-F238E27FC236}">
                <a16:creationId xmlns:a16="http://schemas.microsoft.com/office/drawing/2014/main" id="{253A132C-4DFA-62F1-D25A-9C176280377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6128" y="5773360"/>
            <a:ext cx="314996" cy="31499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36F1584-300D-A8F1-CE34-0DF564E4405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 userDrawn="1"/>
        </p:nvSpPr>
        <p:spPr>
          <a:xfrm>
            <a:off x="8706121" y="5773359"/>
            <a:ext cx="3132351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 dirty="0"/>
              <a:t>instagram.com/ercot_iso</a:t>
            </a:r>
          </a:p>
        </p:txBody>
      </p:sp>
      <p:sp>
        <p:nvSpPr>
          <p:cNvPr id="20" name="Footer Placeholder 3">
            <a:extLst>
              <a:ext uri="{FF2B5EF4-FFF2-40B4-BE49-F238E27FC236}">
                <a16:creationId xmlns:a16="http://schemas.microsoft.com/office/drawing/2014/main" id="{7C754C4F-B602-D803-BB7A-BEE1415CE0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869" y="6356350"/>
            <a:ext cx="5565131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2673D5-55DC-3F77-47BD-D5D627A45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2DDF3-D449-4F98-B894-CB4D05D68FAC}" type="datetime4">
              <a:rPr lang="en-US" smtClean="0"/>
              <a:t>September 23, 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F893AA-09AB-0CA2-8F12-6C9708FCE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60560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>
            <a:extLst>
              <a:ext uri="{FF2B5EF4-FFF2-40B4-BE49-F238E27FC236}">
                <a16:creationId xmlns:a16="http://schemas.microsoft.com/office/drawing/2014/main" id="{0511CB1D-D7A8-8516-A8D6-FDE88BB37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868" y="1430448"/>
            <a:ext cx="5565132" cy="1848259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6" name="Text Placeholder 22">
            <a:extLst>
              <a:ext uri="{FF2B5EF4-FFF2-40B4-BE49-F238E27FC236}">
                <a16:creationId xmlns:a16="http://schemas.microsoft.com/office/drawing/2014/main" id="{7DB85F87-C4AC-5AA2-4395-ABB6B533D5D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0868" y="3501136"/>
            <a:ext cx="5565132" cy="682625"/>
          </a:xfrm>
        </p:spPr>
        <p:txBody>
          <a:bodyPr wrap="square"/>
          <a:lstStyle>
            <a:lvl1pPr>
              <a:defRPr sz="2400" b="1">
                <a:solidFill>
                  <a:srgbClr val="00829B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Footer Placeholder 3">
            <a:extLst>
              <a:ext uri="{FF2B5EF4-FFF2-40B4-BE49-F238E27FC236}">
                <a16:creationId xmlns:a16="http://schemas.microsoft.com/office/drawing/2014/main" id="{524951DF-39E3-E4DB-EB22-28C36CEEB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869" y="6356350"/>
            <a:ext cx="801052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2673D5-55DC-3F77-47BD-D5D627A45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2DDF3-D449-4F98-B894-CB4D05D68FAC}" type="datetime4">
              <a:rPr lang="en-US" smtClean="0"/>
              <a:t>September 23, 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F893AA-09AB-0CA2-8F12-6C9708FCE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99429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endix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724F3841-022A-64DD-C790-8E712FB9D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4619625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9" name="Graphic 18" descr="ERCOT logo">
            <a:extLst>
              <a:ext uri="{FF2B5EF4-FFF2-40B4-BE49-F238E27FC236}">
                <a16:creationId xmlns:a16="http://schemas.microsoft.com/office/drawing/2014/main" id="{B751E01E-9D1B-AB32-9537-F544F49949E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37956" y="108220"/>
            <a:ext cx="703682" cy="25928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5AB5A33-CD56-3912-4016-20DF30F14C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869" y="1430448"/>
            <a:ext cx="4064224" cy="1848259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113BE72E-F22F-EA59-A56F-ACBBDAEAF81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0869" y="3501136"/>
            <a:ext cx="4078434" cy="682625"/>
          </a:xfrm>
        </p:spPr>
        <p:txBody>
          <a:bodyPr wrap="square"/>
          <a:lstStyle>
            <a:lvl1pPr>
              <a:defRPr sz="2400" b="1">
                <a:solidFill>
                  <a:srgbClr val="00829B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A05AE35-B341-C586-A0DD-9B916DA1D8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76825" y="1371600"/>
            <a:ext cx="6581775" cy="480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23DE44-506E-FCA1-8F5C-9F7354AAE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869" y="6356350"/>
            <a:ext cx="801052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2673D5-55DC-3F77-47BD-D5D627A45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2DDF3-D449-4F98-B894-CB4D05D68FAC}" type="datetime4">
              <a:rPr lang="en-US" smtClean="0"/>
              <a:t>September 23, 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F893AA-09AB-0CA2-8F12-6C9708FCE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8" name="Group 7" descr="Confidential document label">
            <a:extLst>
              <a:ext uri="{FF2B5EF4-FFF2-40B4-BE49-F238E27FC236}">
                <a16:creationId xmlns:a16="http://schemas.microsoft.com/office/drawing/2014/main" id="{CDD9FF63-9408-EDE4-8E4D-207871A99374}"/>
              </a:ext>
            </a:extLst>
          </p:cNvPr>
          <p:cNvGrpSpPr/>
          <p:nvPr userDrawn="1"/>
        </p:nvGrpSpPr>
        <p:grpSpPr>
          <a:xfrm>
            <a:off x="-91688" y="457199"/>
            <a:ext cx="1162970" cy="358775"/>
            <a:chOff x="-91688" y="6362698"/>
            <a:chExt cx="1162970" cy="35877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0E25432-F52F-28E3-5AF1-36B3BEC45282}"/>
                </a:ext>
              </a:extLst>
            </p:cNvPr>
            <p:cNvSpPr/>
            <p:nvPr/>
          </p:nvSpPr>
          <p:spPr>
            <a:xfrm rot="10800000">
              <a:off x="-12035" y="6362698"/>
              <a:ext cx="986590" cy="358775"/>
            </a:xfrm>
            <a:prstGeom prst="rect">
              <a:avLst/>
            </a:prstGeom>
            <a:solidFill>
              <a:srgbClr val="00829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9B3A409-F400-7551-A8C4-6293E631585B}"/>
                </a:ext>
              </a:extLst>
            </p:cNvPr>
            <p:cNvSpPr txBox="1"/>
            <p:nvPr/>
          </p:nvSpPr>
          <p:spPr>
            <a:xfrm>
              <a:off x="-91688" y="6427015"/>
              <a:ext cx="11629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spc="80" baseline="0" dirty="0">
                  <a:solidFill>
                    <a:schemeClr val="bg1"/>
                  </a:solidFill>
                </a:rPr>
                <a:t>PUBLIC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46740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svg"/><Relationship Id="rId4" Type="http://schemas.openxmlformats.org/officeDocument/2006/relationships/image" Target="../media/image1.sv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2" Type="http://schemas.openxmlformats.org/officeDocument/2006/relationships/slideLayout" Target="../slideLayouts/slideLayout4.xml"/><Relationship Id="rId16" Type="http://schemas.openxmlformats.org/officeDocument/2006/relationships/image" Target="../media/image3.svg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A1678F26-9E3A-1EC0-39CE-8DC562CAF9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59827" t="14818" r="10238" b="43257"/>
          <a:stretch>
            <a:fillRect/>
          </a:stretch>
        </p:blipFill>
        <p:spPr>
          <a:xfrm>
            <a:off x="-1" y="-1"/>
            <a:ext cx="12192001" cy="573204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83DA6C0-622C-56B9-A11A-C7B46D6B18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-1" y="0"/>
            <a:ext cx="6096001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1000">
                <a:srgbClr val="B1E5ED">
                  <a:alpha val="6667"/>
                </a:srgbClr>
              </a:gs>
              <a:gs pos="71000">
                <a:srgbClr val="2794A4">
                  <a:alpha val="83922"/>
                </a:srgbClr>
              </a:gs>
              <a:gs pos="98000">
                <a:srgbClr val="00343B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Graphic 12" descr="ERCOT logo white on background">
            <a:extLst>
              <a:ext uri="{FF2B5EF4-FFF2-40B4-BE49-F238E27FC236}">
                <a16:creationId xmlns:a16="http://schemas.microsoft.com/office/drawing/2014/main" id="{24916EE6-D8BD-2246-322B-E4425F0F9A2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74555" y="1125953"/>
            <a:ext cx="2425881" cy="889910"/>
          </a:xfrm>
          <a:prstGeom prst="rect">
            <a:avLst/>
          </a:prstGeom>
          <a:effectLst>
            <a:outerShdw blurRad="50800" dist="12700" dir="10800000" algn="r" rotWithShape="0">
              <a:schemeClr val="tx2">
                <a:alpha val="40000"/>
              </a:schemeClr>
            </a:outerShdw>
          </a:effec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DC1132D-9952-07F0-B506-0AC57F014644}"/>
              </a:ext>
            </a:extLst>
          </p:cNvPr>
          <p:cNvSpPr txBox="1"/>
          <p:nvPr userDrawn="1"/>
        </p:nvSpPr>
        <p:spPr>
          <a:xfrm>
            <a:off x="-91688" y="503044"/>
            <a:ext cx="11629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spc="0" dirty="0">
                <a:solidFill>
                  <a:schemeClr val="bg1"/>
                </a:solidFill>
              </a:rPr>
              <a:t>CONFIDENTIAL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FE356D3-1829-BA32-62D3-D6BBF887FF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91688" y="457199"/>
            <a:ext cx="1162970" cy="358775"/>
            <a:chOff x="-91688" y="6362698"/>
            <a:chExt cx="1162970" cy="358775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769F1A3B-7D9E-6E0C-224F-7FFACD1B9397}"/>
                </a:ext>
              </a:extLst>
            </p:cNvPr>
            <p:cNvSpPr/>
            <p:nvPr/>
          </p:nvSpPr>
          <p:spPr>
            <a:xfrm rot="10800000">
              <a:off x="-12035" y="6362698"/>
              <a:ext cx="986590" cy="35877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32CD704-9BA3-CCE0-2685-8FBAA5974224}"/>
                </a:ext>
              </a:extLst>
            </p:cNvPr>
            <p:cNvSpPr txBox="1"/>
            <p:nvPr/>
          </p:nvSpPr>
          <p:spPr>
            <a:xfrm>
              <a:off x="-91688" y="6427015"/>
              <a:ext cx="11629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spc="80" baseline="0" dirty="0">
                  <a:solidFill>
                    <a:schemeClr val="bg1"/>
                  </a:solidFill>
                </a:rPr>
                <a:t>PUBLIC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38138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84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D23ED7C-25D4-4004-0ADC-2942F5EF2D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17534D-C175-91CE-AB0E-8AF7612994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3400" y="1706252"/>
            <a:ext cx="11125201" cy="447071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8CF572-2776-A000-A27C-E69A8CD2DB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716884" y="6356350"/>
            <a:ext cx="2773273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200">
                <a:solidFill>
                  <a:srgbClr val="5B6770"/>
                </a:solidFill>
              </a:defRPr>
            </a:lvl1pPr>
          </a:lstStyle>
          <a:p>
            <a:fld id="{B145F6E8-FE0B-4A87-A96D-6C3DE3AC3724}" type="datetime4">
              <a:rPr lang="en-US" smtClean="0"/>
              <a:t>September 23, 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71D105-0AFC-E989-21E7-4A75772245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33400" y="6356350"/>
            <a:ext cx="8010526" cy="365125"/>
          </a:xfrm>
          <a:prstGeom prst="rect">
            <a:avLst/>
          </a:prstGeom>
          <a:solidFill>
            <a:schemeClr val="bg1"/>
          </a:solidFill>
        </p:spPr>
        <p:txBody>
          <a:bodyPr vert="horz" lIns="0" tIns="0" rIns="0" bIns="0" rtlCol="0" anchor="ctr"/>
          <a:lstStyle>
            <a:lvl1pPr algn="l">
              <a:defRPr sz="1200">
                <a:solidFill>
                  <a:srgbClr val="5B6770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94E2B-7999-A86B-70B0-0CA8AF3AB0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8600" y="6356350"/>
            <a:ext cx="533400" cy="36512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>
            <a:normAutofit/>
          </a:bodyPr>
          <a:lstStyle>
            <a:lvl1pPr algn="ctr">
              <a:defRPr sz="1200" b="1">
                <a:solidFill>
                  <a:schemeClr val="accent1"/>
                </a:solidFill>
              </a:defRPr>
            </a:lvl1pPr>
          </a:lstStyle>
          <a:p>
            <a:fld id="{BCDE79FB-97BA-492B-8D57-F1373F9ADA9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3" name="Graphic 22" descr="ERCOT logo">
            <a:extLst>
              <a:ext uri="{FF2B5EF4-FFF2-40B4-BE49-F238E27FC236}">
                <a16:creationId xmlns:a16="http://schemas.microsoft.com/office/drawing/2014/main" id="{860966C1-7702-678E-6F8A-91940323E9F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137956" y="108220"/>
            <a:ext cx="703682" cy="259285"/>
          </a:xfrm>
          <a:prstGeom prst="rect">
            <a:avLst/>
          </a:prstGeom>
        </p:spPr>
      </p:pic>
      <p:grpSp>
        <p:nvGrpSpPr>
          <p:cNvPr id="7" name="Group 6" descr="Confidential document label">
            <a:extLst>
              <a:ext uri="{FF2B5EF4-FFF2-40B4-BE49-F238E27FC236}">
                <a16:creationId xmlns:a16="http://schemas.microsoft.com/office/drawing/2014/main" id="{7CE24704-51D7-2CB8-A1DB-A39B7EEEA928}"/>
              </a:ext>
            </a:extLst>
          </p:cNvPr>
          <p:cNvGrpSpPr/>
          <p:nvPr userDrawn="1"/>
        </p:nvGrpSpPr>
        <p:grpSpPr>
          <a:xfrm>
            <a:off x="-91688" y="457199"/>
            <a:ext cx="1162970" cy="358775"/>
            <a:chOff x="-91688" y="6362698"/>
            <a:chExt cx="1162970" cy="35877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22AAAB4-B1A4-DCFD-AF60-75F135DD9F6D}"/>
                </a:ext>
              </a:extLst>
            </p:cNvPr>
            <p:cNvSpPr/>
            <p:nvPr/>
          </p:nvSpPr>
          <p:spPr>
            <a:xfrm rot="10800000">
              <a:off x="-12035" y="6362698"/>
              <a:ext cx="986590" cy="358775"/>
            </a:xfrm>
            <a:prstGeom prst="rect">
              <a:avLst/>
            </a:prstGeom>
            <a:solidFill>
              <a:srgbClr val="00829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209C7F2-C29B-60A9-D309-0B97779BE9DF}"/>
                </a:ext>
              </a:extLst>
            </p:cNvPr>
            <p:cNvSpPr txBox="1"/>
            <p:nvPr/>
          </p:nvSpPr>
          <p:spPr>
            <a:xfrm>
              <a:off x="-91688" y="6427015"/>
              <a:ext cx="11629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spc="80" baseline="0" dirty="0">
                  <a:solidFill>
                    <a:schemeClr val="bg1"/>
                  </a:solidFill>
                </a:rPr>
                <a:t>PUBLIC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99037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81" r:id="rId2"/>
    <p:sldLayoutId id="2147483682" r:id="rId3"/>
    <p:sldLayoutId id="2147483683" r:id="rId4"/>
    <p:sldLayoutId id="2147483671" r:id="rId5"/>
    <p:sldLayoutId id="2147483673" r:id="rId6"/>
    <p:sldLayoutId id="2147483672" r:id="rId7"/>
    <p:sldLayoutId id="2147483664" r:id="rId8"/>
    <p:sldLayoutId id="2147483668" r:id="rId9"/>
    <p:sldLayoutId id="2147483669" r:id="rId10"/>
    <p:sldLayoutId id="2147483666" r:id="rId11"/>
    <p:sldLayoutId id="2147483675" r:id="rId12"/>
    <p:sldLayoutId id="2147483679" r:id="rId13"/>
    <p:sldLayoutId id="2147483676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None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•"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◦"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-"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•"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7344">
          <p15:clr>
            <a:srgbClr val="F26B43"/>
          </p15:clr>
        </p15:guide>
        <p15:guide id="3" pos="312" userDrawn="1">
          <p15:clr>
            <a:srgbClr val="F26B43"/>
          </p15:clr>
        </p15:guide>
        <p15:guide id="5" pos="3840" userDrawn="1">
          <p15:clr>
            <a:srgbClr val="F26B43"/>
          </p15:clr>
        </p15:guide>
        <p15:guide id="6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7300" y="457200"/>
            <a:ext cx="9153525" cy="385583"/>
          </a:xfrm>
        </p:spPr>
        <p:txBody>
          <a:bodyPr/>
          <a:lstStyle/>
          <a:p>
            <a:r>
              <a:rPr lang="en-US" dirty="0"/>
              <a:t>2026 Release Targets - Approved NPRRs / SCRs / xGRRs</a:t>
            </a:r>
          </a:p>
        </p:txBody>
      </p:sp>
      <p:sp>
        <p:nvSpPr>
          <p:cNvPr id="29" name="TextBox 15">
            <a:extLst>
              <a:ext uri="{FF2B5EF4-FFF2-40B4-BE49-F238E27FC236}">
                <a16:creationId xmlns:a16="http://schemas.microsoft.com/office/drawing/2014/main" id="{99778076-88D8-AF87-CCD6-0387D3705F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7413" y="5757762"/>
            <a:ext cx="2278120" cy="55399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t" anchorCtr="1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Go-live dates can differ from Protocol effective dates – Please refer to market notices for more details</a:t>
            </a:r>
          </a:p>
        </p:txBody>
      </p:sp>
      <p:sp>
        <p:nvSpPr>
          <p:cNvPr id="30" name="TextBox 22">
            <a:extLst>
              <a:ext uri="{FF2B5EF4-FFF2-40B4-BE49-F238E27FC236}">
                <a16:creationId xmlns:a16="http://schemas.microsoft.com/office/drawing/2014/main" id="{C27BF776-BF97-F1A6-B314-C018AEFF39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42808" y="6254403"/>
            <a:ext cx="3174415" cy="26161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t" anchorCtr="1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Release targets are subject to change</a:t>
            </a:r>
          </a:p>
        </p:txBody>
      </p:sp>
      <p:sp>
        <p:nvSpPr>
          <p:cNvPr id="32" name="TextBox 23">
            <a:extLst>
              <a:ext uri="{FF2B5EF4-FFF2-40B4-BE49-F238E27FC236}">
                <a16:creationId xmlns:a16="http://schemas.microsoft.com/office/drawing/2014/main" id="{0B080159-FAE2-6B31-4EFB-7EF37977D9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21733" y="5762601"/>
            <a:ext cx="1647290" cy="75405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 anchorCtr="0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APPENDIX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</a:rPr>
              <a:t>Red Text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: New additions and target release changes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sng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Strike-Through Text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: Previous target release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(a), (b), etc.:</a:t>
            </a:r>
            <a:r>
              <a:rPr kumimoji="0" lang="en-US" sz="7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 </a:t>
            </a:r>
            <a:r>
              <a:rPr lang="en-US" sz="700" b="0" kern="0" dirty="0">
                <a:solidFill>
                  <a:srgbClr val="000000"/>
                </a:solidFill>
              </a:rPr>
              <a:t>M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ultiple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 phase release</a:t>
            </a:r>
          </a:p>
        </p:txBody>
      </p:sp>
      <p:graphicFrame>
        <p:nvGraphicFramePr>
          <p:cNvPr id="33" name="Group 3">
            <a:extLst>
              <a:ext uri="{FF2B5EF4-FFF2-40B4-BE49-F238E27FC236}">
                <a16:creationId xmlns:a16="http://schemas.microsoft.com/office/drawing/2014/main" id="{50F9B015-E167-00B6-0126-0DBB2C12F4E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35041635"/>
              </p:ext>
            </p:extLst>
          </p:nvPr>
        </p:nvGraphicFramePr>
        <p:xfrm>
          <a:off x="967413" y="879815"/>
          <a:ext cx="8839200" cy="2875815"/>
        </p:xfrm>
        <a:graphic>
          <a:graphicData uri="http://schemas.openxmlformats.org/drawingml/2006/table">
            <a:tbl>
              <a:tblPr/>
              <a:tblGrid>
                <a:gridCol w="1439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318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1666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January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1/28-1/29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 February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2/25-2/26</a:t>
                      </a:r>
                      <a:endParaRPr kumimoji="0" lang="en-US" sz="12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March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3/25-3/26</a:t>
                      </a:r>
                      <a:endParaRPr kumimoji="0" lang="en-US" sz="12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April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4/29-4/30</a:t>
                      </a:r>
                      <a:endParaRPr kumimoji="0" lang="en-US" sz="12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May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5/27-5/28</a:t>
                      </a:r>
                      <a:endParaRPr kumimoji="0" lang="en-US" sz="12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June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6/24-6/25</a:t>
                      </a:r>
                      <a:endParaRPr kumimoji="0" lang="en-US" sz="12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2865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NPRR1234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(c)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PGRR131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NPRR1283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 NPRR1285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NPRR1299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NPRR1266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NPRR1277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 NPRR1287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Add’l</a:t>
                      </a:r>
                      <a:r>
                        <a:rPr kumimoji="0" lang="en-US" sz="9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 Public Data Products in ERCOT Data Portal</a:t>
                      </a: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sng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urier New" pitchFamily="49" charset="0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CRR Historical Data Removal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NPRR1265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OBDRR055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kumimoji="0" lang="en-US" sz="1100" b="0" i="0" u="none" strike="sng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SCR820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PGRR145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NPRR1325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7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4" name="TextBox 21">
            <a:extLst>
              <a:ext uri="{FF2B5EF4-FFF2-40B4-BE49-F238E27FC236}">
                <a16:creationId xmlns:a16="http://schemas.microsoft.com/office/drawing/2014/main" id="{3C7337DF-3236-49AF-5B9D-C83E33EF05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2796" y="5763254"/>
            <a:ext cx="1173951" cy="83099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 anchorCtr="0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Project Status Codes 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  NS = Not Started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  I     = Initiation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  P    = Planning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  E    = Execution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  H    = On Hold</a:t>
            </a:r>
          </a:p>
        </p:txBody>
      </p:sp>
      <p:sp>
        <p:nvSpPr>
          <p:cNvPr id="3" name="Flowchart: Alternate Process 2">
            <a:extLst>
              <a:ext uri="{FF2B5EF4-FFF2-40B4-BE49-F238E27FC236}">
                <a16:creationId xmlns:a16="http://schemas.microsoft.com/office/drawing/2014/main" id="{0538845A-9179-582C-B878-B358B8FD79A2}"/>
              </a:ext>
            </a:extLst>
          </p:cNvPr>
          <p:cNvSpPr/>
          <p:nvPr/>
        </p:nvSpPr>
        <p:spPr>
          <a:xfrm>
            <a:off x="968000" y="879162"/>
            <a:ext cx="356616" cy="2286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/>
              <a:t>R1</a:t>
            </a:r>
            <a:endParaRPr lang="en-US" sz="1400" b="1" dirty="0"/>
          </a:p>
        </p:txBody>
      </p:sp>
      <p:sp>
        <p:nvSpPr>
          <p:cNvPr id="51" name="Flowchart: Alternate Process 50">
            <a:extLst>
              <a:ext uri="{FF2B5EF4-FFF2-40B4-BE49-F238E27FC236}">
                <a16:creationId xmlns:a16="http://schemas.microsoft.com/office/drawing/2014/main" id="{799D2FA0-8B3E-0B45-4694-E50B59D8C24E}"/>
              </a:ext>
            </a:extLst>
          </p:cNvPr>
          <p:cNvSpPr/>
          <p:nvPr/>
        </p:nvSpPr>
        <p:spPr>
          <a:xfrm>
            <a:off x="2407333" y="887403"/>
            <a:ext cx="356616" cy="2286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/>
              <a:t>R2</a:t>
            </a:r>
            <a:endParaRPr lang="en-US" sz="1400" b="1" dirty="0"/>
          </a:p>
        </p:txBody>
      </p:sp>
      <p:sp>
        <p:nvSpPr>
          <p:cNvPr id="53" name="Flowchart: Alternate Process 52">
            <a:extLst>
              <a:ext uri="{FF2B5EF4-FFF2-40B4-BE49-F238E27FC236}">
                <a16:creationId xmlns:a16="http://schemas.microsoft.com/office/drawing/2014/main" id="{D9F77CFF-462B-9E50-0EFD-A896496F09C9}"/>
              </a:ext>
            </a:extLst>
          </p:cNvPr>
          <p:cNvSpPr/>
          <p:nvPr/>
        </p:nvSpPr>
        <p:spPr>
          <a:xfrm>
            <a:off x="5379133" y="883421"/>
            <a:ext cx="356616" cy="2286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/>
              <a:t>R4</a:t>
            </a:r>
            <a:endParaRPr lang="en-US" sz="1400" b="1" dirty="0"/>
          </a:p>
        </p:txBody>
      </p:sp>
      <p:sp>
        <p:nvSpPr>
          <p:cNvPr id="54" name="Flowchart: Alternate Process 53">
            <a:extLst>
              <a:ext uri="{FF2B5EF4-FFF2-40B4-BE49-F238E27FC236}">
                <a16:creationId xmlns:a16="http://schemas.microsoft.com/office/drawing/2014/main" id="{2615F467-AD5A-C63E-82B1-922449E3611F}"/>
              </a:ext>
            </a:extLst>
          </p:cNvPr>
          <p:cNvSpPr/>
          <p:nvPr/>
        </p:nvSpPr>
        <p:spPr>
          <a:xfrm>
            <a:off x="6828540" y="878806"/>
            <a:ext cx="356616" cy="2286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/>
              <a:t>R5</a:t>
            </a:r>
            <a:endParaRPr lang="en-US" sz="1400" b="1" dirty="0"/>
          </a:p>
        </p:txBody>
      </p:sp>
      <p:sp>
        <p:nvSpPr>
          <p:cNvPr id="55" name="Flowchart: Alternate Process 54">
            <a:extLst>
              <a:ext uri="{FF2B5EF4-FFF2-40B4-BE49-F238E27FC236}">
                <a16:creationId xmlns:a16="http://schemas.microsoft.com/office/drawing/2014/main" id="{BE9FE421-EC62-4777-DB6E-65ECAD7DBACE}"/>
              </a:ext>
            </a:extLst>
          </p:cNvPr>
          <p:cNvSpPr/>
          <p:nvPr/>
        </p:nvSpPr>
        <p:spPr>
          <a:xfrm>
            <a:off x="8282179" y="883421"/>
            <a:ext cx="356616" cy="2286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/>
              <a:t>R6</a:t>
            </a:r>
            <a:endParaRPr lang="en-US" sz="1400" b="1" dirty="0"/>
          </a:p>
        </p:txBody>
      </p:sp>
      <p:graphicFrame>
        <p:nvGraphicFramePr>
          <p:cNvPr id="7" name="Group 3">
            <a:extLst>
              <a:ext uri="{FF2B5EF4-FFF2-40B4-BE49-F238E27FC236}">
                <a16:creationId xmlns:a16="http://schemas.microsoft.com/office/drawing/2014/main" id="{A7301701-8070-088C-1EC4-2264AE4F065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06174544"/>
              </p:ext>
            </p:extLst>
          </p:nvPr>
        </p:nvGraphicFramePr>
        <p:xfrm>
          <a:off x="967413" y="3889504"/>
          <a:ext cx="8839200" cy="1736808"/>
        </p:xfrm>
        <a:graphic>
          <a:graphicData uri="http://schemas.openxmlformats.org/drawingml/2006/table">
            <a:tbl>
              <a:tblPr/>
              <a:tblGrid>
                <a:gridCol w="1439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318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2131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July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7/29-7/30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August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8/26-8/27</a:t>
                      </a:r>
                      <a:endParaRPr kumimoji="0" lang="en-US" sz="12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 September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9/30-10/1</a:t>
                      </a:r>
                      <a:endParaRPr kumimoji="0" lang="en-US" sz="12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   October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10/28-10/29</a:t>
                      </a:r>
                      <a:endParaRPr kumimoji="0" lang="en-US" sz="12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11/11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      December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12/16-12/17</a:t>
                      </a:r>
                      <a:endParaRPr kumimoji="0" lang="en-US" sz="12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4303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sng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NPRR1290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NPRR1323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sng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NPRR1281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NPRR1198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NPRR1281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sng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PGRR127</a:t>
                      </a: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SCR829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NPRR1201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urier New" pitchFamily="49" charset="0"/>
                          <a:ea typeface="+mn-ea"/>
                          <a:cs typeface="+mn-cs"/>
                        </a:rPr>
                        <a:t>PGRR127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itchFamily="49" charset="0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Flowchart: Alternate Process 7">
            <a:extLst>
              <a:ext uri="{FF2B5EF4-FFF2-40B4-BE49-F238E27FC236}">
                <a16:creationId xmlns:a16="http://schemas.microsoft.com/office/drawing/2014/main" id="{8434DC2E-84B5-4927-5867-59A27A4CC931}"/>
              </a:ext>
            </a:extLst>
          </p:cNvPr>
          <p:cNvSpPr/>
          <p:nvPr/>
        </p:nvSpPr>
        <p:spPr>
          <a:xfrm>
            <a:off x="969488" y="3887890"/>
            <a:ext cx="356616" cy="2286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/>
              <a:t>R7</a:t>
            </a:r>
            <a:endParaRPr lang="en-US" sz="1400" b="1" dirty="0"/>
          </a:p>
        </p:txBody>
      </p:sp>
      <p:sp>
        <p:nvSpPr>
          <p:cNvPr id="9" name="Flowchart: Alternate Process 8">
            <a:extLst>
              <a:ext uri="{FF2B5EF4-FFF2-40B4-BE49-F238E27FC236}">
                <a16:creationId xmlns:a16="http://schemas.microsoft.com/office/drawing/2014/main" id="{4D7BB218-C421-400A-FFA5-416F357C0328}"/>
              </a:ext>
            </a:extLst>
          </p:cNvPr>
          <p:cNvSpPr/>
          <p:nvPr/>
        </p:nvSpPr>
        <p:spPr>
          <a:xfrm>
            <a:off x="2408821" y="3896131"/>
            <a:ext cx="356616" cy="2286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/>
              <a:t>R8</a:t>
            </a:r>
            <a:endParaRPr lang="en-US" sz="1400" b="1" dirty="0"/>
          </a:p>
        </p:txBody>
      </p:sp>
      <p:sp>
        <p:nvSpPr>
          <p:cNvPr id="12" name="Flowchart: Alternate Process 11">
            <a:extLst>
              <a:ext uri="{FF2B5EF4-FFF2-40B4-BE49-F238E27FC236}">
                <a16:creationId xmlns:a16="http://schemas.microsoft.com/office/drawing/2014/main" id="{CA67252E-F2BF-AD2F-3214-0668956B8DC7}"/>
              </a:ext>
            </a:extLst>
          </p:cNvPr>
          <p:cNvSpPr/>
          <p:nvPr/>
        </p:nvSpPr>
        <p:spPr>
          <a:xfrm>
            <a:off x="5380621" y="3892149"/>
            <a:ext cx="457200" cy="2286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/>
              <a:t>R10</a:t>
            </a:r>
            <a:endParaRPr lang="en-US" sz="1400" b="1" dirty="0"/>
          </a:p>
        </p:txBody>
      </p:sp>
      <p:sp>
        <p:nvSpPr>
          <p:cNvPr id="13" name="Flowchart: Alternate Process 12">
            <a:extLst>
              <a:ext uri="{FF2B5EF4-FFF2-40B4-BE49-F238E27FC236}">
                <a16:creationId xmlns:a16="http://schemas.microsoft.com/office/drawing/2014/main" id="{689D3A12-42B6-1E36-4528-366BEFB85334}"/>
              </a:ext>
            </a:extLst>
          </p:cNvPr>
          <p:cNvSpPr/>
          <p:nvPr/>
        </p:nvSpPr>
        <p:spPr>
          <a:xfrm>
            <a:off x="8284171" y="3894948"/>
            <a:ext cx="457200" cy="2286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/>
              <a:t>R11</a:t>
            </a:r>
            <a:endParaRPr lang="en-US" sz="1400" b="1" dirty="0"/>
          </a:p>
        </p:txBody>
      </p:sp>
      <p:sp>
        <p:nvSpPr>
          <p:cNvPr id="5" name="Flowchart: Alternate Process 4">
            <a:extLst>
              <a:ext uri="{FF2B5EF4-FFF2-40B4-BE49-F238E27FC236}">
                <a16:creationId xmlns:a16="http://schemas.microsoft.com/office/drawing/2014/main" id="{89B8D338-A09F-0F8E-151A-41361E55AE23}"/>
              </a:ext>
            </a:extLst>
          </p:cNvPr>
          <p:cNvSpPr/>
          <p:nvPr/>
        </p:nvSpPr>
        <p:spPr>
          <a:xfrm>
            <a:off x="3931333" y="877527"/>
            <a:ext cx="356616" cy="2286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/>
              <a:t>R3</a:t>
            </a:r>
            <a:endParaRPr lang="en-US" sz="1400" b="1" dirty="0"/>
          </a:p>
        </p:txBody>
      </p:sp>
      <p:sp>
        <p:nvSpPr>
          <p:cNvPr id="10" name="Flowchart: Alternate Process 9">
            <a:extLst>
              <a:ext uri="{FF2B5EF4-FFF2-40B4-BE49-F238E27FC236}">
                <a16:creationId xmlns:a16="http://schemas.microsoft.com/office/drawing/2014/main" id="{4FB10E2C-D7C4-E2EC-2600-038C479E5386}"/>
              </a:ext>
            </a:extLst>
          </p:cNvPr>
          <p:cNvSpPr/>
          <p:nvPr/>
        </p:nvSpPr>
        <p:spPr>
          <a:xfrm>
            <a:off x="3932821" y="3886255"/>
            <a:ext cx="356616" cy="2286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/>
              <a:t>R9</a:t>
            </a:r>
            <a:endParaRPr lang="en-US" sz="1400" b="1" dirty="0"/>
          </a:p>
        </p:txBody>
      </p:sp>
      <p:sp>
        <p:nvSpPr>
          <p:cNvPr id="14" name="TextBox 15">
            <a:extLst>
              <a:ext uri="{FF2B5EF4-FFF2-40B4-BE49-F238E27FC236}">
                <a16:creationId xmlns:a16="http://schemas.microsoft.com/office/drawing/2014/main" id="{D59DA059-81CB-17AD-88C6-D5FB51E8F1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0703" y="3398891"/>
            <a:ext cx="8806492" cy="24622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 anchor="t" anchorCtr="1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RTC+B Stabilization</a:t>
            </a:r>
          </a:p>
        </p:txBody>
      </p:sp>
      <p:sp>
        <p:nvSpPr>
          <p:cNvPr id="16" name="TextBox 21">
            <a:extLst>
              <a:ext uri="{FF2B5EF4-FFF2-40B4-BE49-F238E27FC236}">
                <a16:creationId xmlns:a16="http://schemas.microsoft.com/office/drawing/2014/main" id="{B078848B-BCDB-88EA-9743-D0EE5028EC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42808" y="5767244"/>
            <a:ext cx="2670126" cy="338554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 anchor="ctr" anchorCtr="0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b="0" kern="0" dirty="0"/>
              <a:t>NPRR1234(c) – RIOO changes for End-Use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b="0" kern="0" dirty="0"/>
              <a:t>	 Industry Classification to Loads</a:t>
            </a:r>
          </a:p>
        </p:txBody>
      </p:sp>
      <p:sp>
        <p:nvSpPr>
          <p:cNvPr id="20" name="TextBox 12">
            <a:extLst>
              <a:ext uri="{FF2B5EF4-FFF2-40B4-BE49-F238E27FC236}">
                <a16:creationId xmlns:a16="http://schemas.microsoft.com/office/drawing/2014/main" id="{C37EF6AC-93FC-8A71-3A71-FCF0AFDA0A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7407" y="1968712"/>
            <a:ext cx="1437613" cy="276999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/>
              <a:t>1/1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15A8CEA-BAFF-1D03-2117-3C6AF3438777}"/>
              </a:ext>
            </a:extLst>
          </p:cNvPr>
          <p:cNvSpPr txBox="1"/>
          <p:nvPr/>
        </p:nvSpPr>
        <p:spPr>
          <a:xfrm>
            <a:off x="2021421" y="1417612"/>
            <a:ext cx="37054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b="1" dirty="0">
                <a:latin typeface="Wingdings" panose="05000000000000000000" pitchFamily="2" charset="2"/>
              </a:rPr>
              <a:t>ü</a:t>
            </a:r>
            <a:r>
              <a:rPr lang="en-US" sz="1000" b="1" i="1" kern="0" dirty="0">
                <a:solidFill>
                  <a:srgbClr val="000000"/>
                </a:solidFill>
              </a:rPr>
              <a:t>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400" b="1" i="1" kern="0" dirty="0">
              <a:solidFill>
                <a:srgbClr val="000000"/>
              </a:solidFill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1" dirty="0">
                <a:latin typeface="Wingdings" panose="05000000000000000000" pitchFamily="2" charset="2"/>
              </a:rPr>
              <a:t>ü</a:t>
            </a:r>
            <a:r>
              <a:rPr lang="en-US" sz="700" b="1" i="1" kern="0" dirty="0">
                <a:solidFill>
                  <a:srgbClr val="000000"/>
                </a:solidFill>
              </a:rPr>
              <a:t> </a:t>
            </a:r>
            <a:endParaRPr lang="en-US" sz="1000" b="1" i="1" kern="0" dirty="0">
              <a:solidFill>
                <a:srgbClr val="000000"/>
              </a:solidFill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500" b="1" i="1" kern="0" dirty="0">
              <a:solidFill>
                <a:srgbClr val="000000"/>
              </a:solidFill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400" b="1" i="1" kern="0" dirty="0">
              <a:solidFill>
                <a:srgbClr val="000000"/>
              </a:solidFill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000" b="1" i="1" kern="0" dirty="0">
              <a:solidFill>
                <a:srgbClr val="000000"/>
              </a:solidFill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500" b="1" i="1" kern="0" dirty="0">
              <a:solidFill>
                <a:srgbClr val="000000"/>
              </a:solidFill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1" dirty="0">
                <a:latin typeface="Wingdings" panose="05000000000000000000" pitchFamily="2" charset="2"/>
              </a:rPr>
              <a:t>ü</a:t>
            </a:r>
            <a:endParaRPr lang="en-US" sz="1000" b="1" i="1" kern="0" dirty="0">
              <a:solidFill>
                <a:srgbClr val="000000"/>
              </a:solidFill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b="1" i="1" kern="0" dirty="0">
              <a:solidFill>
                <a:srgbClr val="000000"/>
              </a:solidFill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400" b="1" i="1" kern="0" dirty="0">
              <a:solidFill>
                <a:srgbClr val="000000"/>
              </a:solidFill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b="1" dirty="0">
                <a:latin typeface="Wingdings" panose="05000000000000000000" pitchFamily="2" charset="2"/>
              </a:rPr>
              <a:t>ü</a:t>
            </a:r>
            <a:endParaRPr lang="en-US" sz="1000" b="1" i="1" kern="0" dirty="0">
              <a:solidFill>
                <a:srgbClr val="000000"/>
              </a:solidFill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500" b="1" i="1" kern="0" dirty="0">
              <a:solidFill>
                <a:srgbClr val="000000"/>
              </a:solidFill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1" dirty="0">
                <a:latin typeface="Wingdings" panose="05000000000000000000" pitchFamily="2" charset="2"/>
              </a:rPr>
              <a:t>ü</a:t>
            </a:r>
            <a:endParaRPr lang="en-US" sz="1000" b="1" i="1" kern="0" dirty="0">
              <a:solidFill>
                <a:srgbClr val="000000"/>
              </a:solidFill>
            </a:endParaRPr>
          </a:p>
        </p:txBody>
      </p:sp>
      <p:sp>
        <p:nvSpPr>
          <p:cNvPr id="22" name="TextBox 12">
            <a:extLst>
              <a:ext uri="{FF2B5EF4-FFF2-40B4-BE49-F238E27FC236}">
                <a16:creationId xmlns:a16="http://schemas.microsoft.com/office/drawing/2014/main" id="{539F6BDE-26DD-65ED-FE29-90C42F6E2D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7407" y="2529330"/>
            <a:ext cx="1437613" cy="276999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/>
              <a:t>2/1</a:t>
            </a:r>
          </a:p>
        </p:txBody>
      </p:sp>
      <p:sp>
        <p:nvSpPr>
          <p:cNvPr id="23" name="TextBox 15">
            <a:extLst>
              <a:ext uri="{FF2B5EF4-FFF2-40B4-BE49-F238E27FC236}">
                <a16:creationId xmlns:a16="http://schemas.microsoft.com/office/drawing/2014/main" id="{50418613-D793-B0EA-8C27-5C688A3602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0340" y="2636891"/>
            <a:ext cx="2875894" cy="24622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 anchor="t" anchorCtr="1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SCR820 TO/QSE Testing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  </a:t>
            </a:r>
            <a:r>
              <a: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(see TWG meetings)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18" name="TextBox 12">
            <a:extLst>
              <a:ext uri="{FF2B5EF4-FFF2-40B4-BE49-F238E27FC236}">
                <a16:creationId xmlns:a16="http://schemas.microsoft.com/office/drawing/2014/main" id="{26747147-02FA-30D8-A572-83F4945A12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5020" y="2531571"/>
            <a:ext cx="1525809" cy="276999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/>
              <a:t>3/2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9613766-F216-EB35-7D2D-779378881A4B}"/>
              </a:ext>
            </a:extLst>
          </p:cNvPr>
          <p:cNvSpPr txBox="1"/>
          <p:nvPr/>
        </p:nvSpPr>
        <p:spPr>
          <a:xfrm>
            <a:off x="5048672" y="4161457"/>
            <a:ext cx="370549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3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00" b="1" i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00" b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8F7597B-F484-6FD8-EF3D-84E5C924CF54}"/>
              </a:ext>
            </a:extLst>
          </p:cNvPr>
          <p:cNvSpPr txBox="1"/>
          <p:nvPr/>
        </p:nvSpPr>
        <p:spPr>
          <a:xfrm>
            <a:off x="3519740" y="1968712"/>
            <a:ext cx="370549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000" b="1" dirty="0">
              <a:latin typeface="Wingdings" panose="05000000000000000000" pitchFamily="2" charset="2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000" b="1" dirty="0">
              <a:latin typeface="Wingdings" panose="05000000000000000000" pitchFamily="2" charset="2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b="1" dirty="0">
                <a:latin typeface="Wingdings" panose="05000000000000000000" pitchFamily="2" charset="2"/>
              </a:rPr>
              <a:t>ü</a:t>
            </a:r>
            <a:r>
              <a:rPr lang="en-US" sz="1000" b="1" i="1" kern="0" dirty="0">
                <a:solidFill>
                  <a:srgbClr val="000000"/>
                </a:solidFill>
              </a:rPr>
              <a:t>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600" b="1" i="1" kern="0" dirty="0">
              <a:solidFill>
                <a:srgbClr val="000000"/>
              </a:solidFill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700" b="1" i="1" kern="0" dirty="0">
              <a:solidFill>
                <a:srgbClr val="000000"/>
              </a:solidFill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700" b="1" i="1" kern="0" dirty="0">
              <a:solidFill>
                <a:srgbClr val="000000"/>
              </a:solidFill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700" b="1" i="1" kern="0" dirty="0">
                <a:solidFill>
                  <a:srgbClr val="000000"/>
                </a:solidFill>
              </a:rPr>
              <a:t> </a:t>
            </a:r>
            <a:endParaRPr lang="en-US" sz="1400" b="1" i="1" kern="0" dirty="0">
              <a:solidFill>
                <a:srgbClr val="000000"/>
              </a:solidFill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1" dirty="0">
                <a:latin typeface="Wingdings" panose="05000000000000000000" pitchFamily="2" charset="2"/>
              </a:rPr>
              <a:t>ü</a:t>
            </a:r>
            <a:endParaRPr lang="en-US" sz="1000" b="1" i="1" kern="0" dirty="0">
              <a:solidFill>
                <a:srgbClr val="000000"/>
              </a:solidFill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000" b="1" i="1" kern="0" dirty="0">
              <a:solidFill>
                <a:srgbClr val="000000"/>
              </a:solidFill>
            </a:endParaRPr>
          </a:p>
        </p:txBody>
      </p:sp>
      <p:sp>
        <p:nvSpPr>
          <p:cNvPr id="27" name="TextBox 12">
            <a:extLst>
              <a:ext uri="{FF2B5EF4-FFF2-40B4-BE49-F238E27FC236}">
                <a16:creationId xmlns:a16="http://schemas.microsoft.com/office/drawing/2014/main" id="{816888B2-7486-1B6E-8661-AEE7DF9F66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0765" y="1969365"/>
            <a:ext cx="1517904" cy="276999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/>
              <a:t>3/1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EF6B080-7BD1-493A-8812-A43FA663962D}"/>
              </a:ext>
            </a:extLst>
          </p:cNvPr>
          <p:cNvSpPr txBox="1"/>
          <p:nvPr/>
        </p:nvSpPr>
        <p:spPr>
          <a:xfrm>
            <a:off x="5109736" y="1413887"/>
            <a:ext cx="370549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>
                <a:latin typeface="Wingdings" panose="05000000000000000000" pitchFamily="2" charset="2"/>
              </a:rPr>
              <a:t>ü</a:t>
            </a:r>
            <a:endParaRPr 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00" b="1" i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300" b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>
                <a:latin typeface="Wingdings" panose="05000000000000000000" pitchFamily="2" charset="2"/>
              </a:rPr>
              <a:t>ü</a:t>
            </a:r>
            <a:endParaRPr lang="en-US" sz="1200" b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4" name="TextBox 15">
            <a:extLst>
              <a:ext uri="{FF2B5EF4-FFF2-40B4-BE49-F238E27FC236}">
                <a16:creationId xmlns:a16="http://schemas.microsoft.com/office/drawing/2014/main" id="{74AEFB90-1306-0F72-E6DC-BEA0090DB3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89964" y="3058145"/>
            <a:ext cx="3276380" cy="24622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 anchor="t" anchorCtr="1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Cipher Security Upgrades  </a:t>
            </a:r>
            <a:r>
              <a: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 (see TWG meetings)</a:t>
            </a:r>
            <a:r>
              <a:rPr kumimoji="0" lang="en-US" sz="10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 </a:t>
            </a:r>
          </a:p>
        </p:txBody>
      </p:sp>
      <p:sp>
        <p:nvSpPr>
          <p:cNvPr id="11" name="TextBox 12">
            <a:extLst>
              <a:ext uri="{FF2B5EF4-FFF2-40B4-BE49-F238E27FC236}">
                <a16:creationId xmlns:a16="http://schemas.microsoft.com/office/drawing/2014/main" id="{E2126565-F507-9A53-7523-F0BF06169B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9869" y="1778044"/>
            <a:ext cx="1441527" cy="276999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/>
              <a:t>4/24</a:t>
            </a:r>
          </a:p>
        </p:txBody>
      </p:sp>
      <p:sp>
        <p:nvSpPr>
          <p:cNvPr id="25" name="TextBox 12">
            <a:extLst>
              <a:ext uri="{FF2B5EF4-FFF2-40B4-BE49-F238E27FC236}">
                <a16:creationId xmlns:a16="http://schemas.microsoft.com/office/drawing/2014/main" id="{E71C4563-0787-8BF3-02A0-559A0127F0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29591" y="2119140"/>
            <a:ext cx="1441527" cy="276999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/>
              <a:t>6/1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D172187-4D34-E7E1-41D3-2B3833020C2F}"/>
              </a:ext>
            </a:extLst>
          </p:cNvPr>
          <p:cNvSpPr txBox="1"/>
          <p:nvPr/>
        </p:nvSpPr>
        <p:spPr>
          <a:xfrm>
            <a:off x="6397186" y="2188182"/>
            <a:ext cx="3705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>
                <a:latin typeface="Wingdings" panose="05000000000000000000" pitchFamily="2" charset="2"/>
              </a:rPr>
              <a:t>ü</a:t>
            </a:r>
            <a:endParaRPr 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00" b="1" i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1</a:t>
            </a:fld>
            <a:endParaRPr lang="en-US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03B0943-7385-B828-7922-EB4B0E778603}"/>
              </a:ext>
            </a:extLst>
          </p:cNvPr>
          <p:cNvSpPr txBox="1"/>
          <p:nvPr/>
        </p:nvSpPr>
        <p:spPr>
          <a:xfrm>
            <a:off x="7931164" y="2386712"/>
            <a:ext cx="37054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>
                <a:latin typeface="Wingdings" panose="05000000000000000000" pitchFamily="2" charset="2"/>
              </a:rPr>
              <a:t>ü</a:t>
            </a:r>
            <a:endParaRPr 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300" b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>
                <a:latin typeface="Wingdings" panose="05000000000000000000" pitchFamily="2" charset="2"/>
              </a:rPr>
              <a:t>ü</a:t>
            </a:r>
            <a:endParaRPr lang="en-US" sz="1200" b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E2A912A-15EC-CD99-214F-B72EFE89E7B1}"/>
              </a:ext>
            </a:extLst>
          </p:cNvPr>
          <p:cNvSpPr txBox="1"/>
          <p:nvPr/>
        </p:nvSpPr>
        <p:spPr>
          <a:xfrm>
            <a:off x="9436064" y="4332895"/>
            <a:ext cx="370549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3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P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3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E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00" b="1" i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00" b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</p:txBody>
      </p:sp>
      <p:sp>
        <p:nvSpPr>
          <p:cNvPr id="15" name="TextBox 12">
            <a:extLst>
              <a:ext uri="{FF2B5EF4-FFF2-40B4-BE49-F238E27FC236}">
                <a16:creationId xmlns:a16="http://schemas.microsoft.com/office/drawing/2014/main" id="{A267CA88-76AF-6C17-FE87-94E2C158B5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66344" y="2124121"/>
            <a:ext cx="1524891" cy="276999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/>
              <a:t>7/11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BEF9A26-7C1E-83C4-52FF-8907963077A0}"/>
              </a:ext>
            </a:extLst>
          </p:cNvPr>
          <p:cNvSpPr txBox="1"/>
          <p:nvPr/>
        </p:nvSpPr>
        <p:spPr>
          <a:xfrm>
            <a:off x="9477495" y="1413887"/>
            <a:ext cx="370549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>
                <a:latin typeface="Wingdings" panose="05000000000000000000" pitchFamily="2" charset="2"/>
              </a:rPr>
              <a:t>ü</a:t>
            </a:r>
            <a:endParaRPr 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00" b="1" i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b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400" b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b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300" b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>
                <a:latin typeface="Wingdings" panose="05000000000000000000" pitchFamily="2" charset="2"/>
              </a:rPr>
              <a:t>ü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" b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>
                <a:latin typeface="Wingdings" panose="05000000000000000000" pitchFamily="2" charset="2"/>
              </a:rPr>
              <a:t>ü</a:t>
            </a:r>
            <a:endParaRPr lang="en-US" sz="1200" b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B7A937E-B8D2-CED4-284D-91405F0D5C2B}"/>
              </a:ext>
            </a:extLst>
          </p:cNvPr>
          <p:cNvSpPr txBox="1"/>
          <p:nvPr/>
        </p:nvSpPr>
        <p:spPr>
          <a:xfrm>
            <a:off x="6501149" y="4381596"/>
            <a:ext cx="370549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E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E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00" b="1" i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00" b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9B748C7-6F35-3366-9912-8B4594BAF0C4}"/>
              </a:ext>
            </a:extLst>
          </p:cNvPr>
          <p:cNvSpPr txBox="1"/>
          <p:nvPr/>
        </p:nvSpPr>
        <p:spPr>
          <a:xfrm>
            <a:off x="3596195" y="4385889"/>
            <a:ext cx="37054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>
                <a:latin typeface="Wingdings" panose="05000000000000000000" pitchFamily="2" charset="2"/>
              </a:rPr>
              <a:t>ü</a:t>
            </a:r>
            <a:endParaRPr 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300" b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>
                <a:latin typeface="Wingdings" panose="05000000000000000000" pitchFamily="2" charset="2"/>
              </a:rPr>
              <a:t>ü</a:t>
            </a:r>
            <a:endParaRPr lang="en-US" sz="1200" b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72D28C6F-C46F-614F-A6D8-9E77E032316F}"/>
              </a:ext>
            </a:extLst>
          </p:cNvPr>
          <p:cNvCxnSpPr>
            <a:cxnSpLocks/>
          </p:cNvCxnSpPr>
          <p:nvPr/>
        </p:nvCxnSpPr>
        <p:spPr>
          <a:xfrm>
            <a:off x="5109736" y="4565652"/>
            <a:ext cx="510035" cy="12495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19407443-5966-0802-4363-0187153E84B5}"/>
              </a:ext>
            </a:extLst>
          </p:cNvPr>
          <p:cNvCxnSpPr>
            <a:cxnSpLocks/>
          </p:cNvCxnSpPr>
          <p:nvPr/>
        </p:nvCxnSpPr>
        <p:spPr>
          <a:xfrm flipV="1">
            <a:off x="6582460" y="4768814"/>
            <a:ext cx="2028643" cy="19227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0004C227-3755-EB85-40F8-0B9DF2B1AD86}"/>
              </a:ext>
            </a:extLst>
          </p:cNvPr>
          <p:cNvSpPr txBox="1"/>
          <p:nvPr/>
        </p:nvSpPr>
        <p:spPr>
          <a:xfrm>
            <a:off x="7931164" y="4381596"/>
            <a:ext cx="370549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E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00" b="1" i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00" b="1" kern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ver">
  <a:themeElements>
    <a:clrScheme name="ERCOT">
      <a:dk1>
        <a:srgbClr val="000000"/>
      </a:dk1>
      <a:lt1>
        <a:srgbClr val="FFFFFF"/>
      </a:lt1>
      <a:dk2>
        <a:srgbClr val="2D3338"/>
      </a:dk2>
      <a:lt2>
        <a:srgbClr val="FFFFFF"/>
      </a:lt2>
      <a:accent1>
        <a:srgbClr val="003865"/>
      </a:accent1>
      <a:accent2>
        <a:srgbClr val="5B6770"/>
      </a:accent2>
      <a:accent3>
        <a:srgbClr val="26D07C"/>
      </a:accent3>
      <a:accent4>
        <a:srgbClr val="00829B"/>
      </a:accent4>
      <a:accent5>
        <a:srgbClr val="685BC7"/>
      </a:accent5>
      <a:accent6>
        <a:srgbClr val="890C58"/>
      </a:accent6>
      <a:hlink>
        <a:srgbClr val="3996DF"/>
      </a:hlink>
      <a:folHlink>
        <a:srgbClr val="867ED0"/>
      </a:folHlink>
    </a:clrScheme>
    <a:fontScheme name="ERCOT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RCOT Official PowerPoint Template - Public" id="{FB506FE2-73A5-49D8-88D7-3B8BB673CC8D}" vid="{942DDDCD-BEC6-4902-AAD2-EB3CD2B6933E}"/>
    </a:ext>
  </a:extLst>
</a:theme>
</file>

<file path=ppt/theme/theme2.xml><?xml version="1.0" encoding="utf-8"?>
<a:theme xmlns:a="http://schemas.openxmlformats.org/drawingml/2006/main" name="Page Design">
  <a:themeElements>
    <a:clrScheme name="ERCOT colors">
      <a:dk1>
        <a:srgbClr val="171A1C"/>
      </a:dk1>
      <a:lt1>
        <a:srgbClr val="FFFFFF"/>
      </a:lt1>
      <a:dk2>
        <a:srgbClr val="4A525A"/>
      </a:dk2>
      <a:lt2>
        <a:srgbClr val="E6EBEF"/>
      </a:lt2>
      <a:accent1>
        <a:srgbClr val="005763"/>
      </a:accent1>
      <a:accent2>
        <a:srgbClr val="3DBED1"/>
      </a:accent2>
      <a:accent3>
        <a:srgbClr val="003865"/>
      </a:accent3>
      <a:accent4>
        <a:srgbClr val="0063B4"/>
      </a:accent4>
      <a:accent5>
        <a:srgbClr val="26D07C"/>
      </a:accent5>
      <a:accent6>
        <a:srgbClr val="867ED0"/>
      </a:accent6>
      <a:hlink>
        <a:srgbClr val="00AEC7"/>
      </a:hlink>
      <a:folHlink>
        <a:srgbClr val="685BC7"/>
      </a:folHlink>
    </a:clrScheme>
    <a:fontScheme name="ERCOT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RCOT Official PowerPoint Template - Public" id="{FB506FE2-73A5-49D8-88D7-3B8BB673CC8D}" vid="{E771427F-03EA-4C50-B0D4-53899F39E54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udience xmlns="3c917f14-8d40-4289-92aa-fd10f73581c9">Public</Audience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779995893D9842BA3FA5B9B5E7FD29" ma:contentTypeVersion="5" ma:contentTypeDescription="Create a new document." ma:contentTypeScope="" ma:versionID="6d199b3ad5f5b9d872d256308c85908b">
  <xsd:schema xmlns:xsd="http://www.w3.org/2001/XMLSchema" xmlns:xs="http://www.w3.org/2001/XMLSchema" xmlns:p="http://schemas.microsoft.com/office/2006/metadata/properties" xmlns:ns2="3c917f14-8d40-4289-92aa-fd10f73581c9" targetNamespace="http://schemas.microsoft.com/office/2006/metadata/properties" ma:root="true" ma:fieldsID="dcedc2ff92fcc6164a822d33fd796499" ns2:_="">
    <xsd:import namespace="3c917f14-8d40-4289-92aa-fd10f73581c9"/>
    <xsd:element name="properties">
      <xsd:complexType>
        <xsd:sequence>
          <xsd:element name="documentManagement">
            <xsd:complexType>
              <xsd:all>
                <xsd:element ref="ns2:Audience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917f14-8d40-4289-92aa-fd10f73581c9" elementFormDefault="qualified">
    <xsd:import namespace="http://schemas.microsoft.com/office/2006/documentManagement/types"/>
    <xsd:import namespace="http://schemas.microsoft.com/office/infopath/2007/PartnerControls"/>
    <xsd:element name="Audience" ma:index="8" nillable="true" ma:displayName="Audience" ma:format="Dropdown" ma:internalName="Audience">
      <xsd:simpleType>
        <xsd:restriction base="dms:Choice">
          <xsd:enumeration value="Public"/>
          <xsd:enumeration value="Internal"/>
          <xsd:enumeration value="Confidential"/>
          <xsd:enumeration value="Board of Directors"/>
        </xsd:restriction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E754FD2-17D2-4534-9157-8CFDD0166132}">
  <ds:schemaRefs>
    <ds:schemaRef ds:uri="http://purl.org/dc/elements/1.1/"/>
    <ds:schemaRef ds:uri="3c917f14-8d40-4289-92aa-fd10f73581c9"/>
    <ds:schemaRef ds:uri="http://purl.org/dc/dcmitype/"/>
    <ds:schemaRef ds:uri="http://schemas.microsoft.com/office/2006/metadata/properties"/>
    <ds:schemaRef ds:uri="http://schemas.openxmlformats.org/package/2006/metadata/core-properties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6A5F3B15-1EDA-47D5-B690-303F08E28C2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57DC9A4-2D51-40CB-BA99-0BF7D516F6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c917f14-8d40-4289-92aa-fd10f73581c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ERCOT Official PowerPoint Template - Public</Template>
  <TotalTime>25938</TotalTime>
  <Words>252</Words>
  <Application>Microsoft Office PowerPoint</Application>
  <PresentationFormat>Widescreen</PresentationFormat>
  <Paragraphs>185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Aptos</vt:lpstr>
      <vt:lpstr>Arial</vt:lpstr>
      <vt:lpstr>Courier New</vt:lpstr>
      <vt:lpstr>Wingdings</vt:lpstr>
      <vt:lpstr>Cover</vt:lpstr>
      <vt:lpstr>Page Design</vt:lpstr>
      <vt:lpstr>2026 Release Targets - Approved NPRRs / SCRs / xGRRs</vt:lpstr>
    </vt:vector>
  </TitlesOfParts>
  <Company>ERCOT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Anderson, Troy</dc:creator>
  <cp:keywords/>
  <cp:lastModifiedBy>DeLeon, Jacob</cp:lastModifiedBy>
  <cp:revision>12</cp:revision>
  <dcterms:created xsi:type="dcterms:W3CDTF">2026-04-24T12:02:03Z</dcterms:created>
  <dcterms:modified xsi:type="dcterms:W3CDTF">2026-09-23T18:38:06Z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0x01010056779995893D9842BA3FA5B9B5E7FD29</vt:lpwstr>
  </property>
  <property fmtid="{D5CDD505-2E9C-101B-9397-08002B2CF9AE}" pid="3" name="MediaServiceImageTags">
    <vt:lpwstr/>
  </property>
  <property fmtid="{D5CDD505-2E9C-101B-9397-08002B2CF9AE}" pid="4" name="MSIP_Label_c144db1d-993e-40da-980d-6eea152adc50_Enabled">
    <vt:lpwstr>true</vt:lpwstr>
  </property>
  <property fmtid="{D5CDD505-2E9C-101B-9397-08002B2CF9AE}" pid="5" name="MSIP_Label_c144db1d-993e-40da-980d-6eea152adc50_SetDate">
    <vt:lpwstr>2026-02-04T21:33:56Z</vt:lpwstr>
  </property>
  <property fmtid="{D5CDD505-2E9C-101B-9397-08002B2CF9AE}" pid="6" name="MSIP_Label_c144db1d-993e-40da-980d-6eea152adc50_Method">
    <vt:lpwstr>Privileged</vt:lpwstr>
  </property>
  <property fmtid="{D5CDD505-2E9C-101B-9397-08002B2CF9AE}" pid="7" name="MSIP_Label_c144db1d-993e-40da-980d-6eea152adc50_Name">
    <vt:lpwstr>Public</vt:lpwstr>
  </property>
  <property fmtid="{D5CDD505-2E9C-101B-9397-08002B2CF9AE}" pid="8" name="MSIP_Label_c144db1d-993e-40da-980d-6eea152adc50_SiteId">
    <vt:lpwstr>0afb747d-bff7-4596-a9fc-950ef9e0ec45</vt:lpwstr>
  </property>
  <property fmtid="{D5CDD505-2E9C-101B-9397-08002B2CF9AE}" pid="9" name="MSIP_Label_c144db1d-993e-40da-980d-6eea152adc50_ActionId">
    <vt:lpwstr>1d14393e-8913-4215-8969-3d0b24cf798e</vt:lpwstr>
  </property>
  <property fmtid="{D5CDD505-2E9C-101B-9397-08002B2CF9AE}" pid="10" name="MSIP_Label_c144db1d-993e-40da-980d-6eea152adc50_ContentBits">
    <vt:lpwstr>0</vt:lpwstr>
  </property>
  <property fmtid="{D5CDD505-2E9C-101B-9397-08002B2CF9AE}" pid="11" name="MSIP_Label_c144db1d-993e-40da-980d-6eea152adc50_Tag">
    <vt:lpwstr>10, 0, 1, 1</vt:lpwstr>
  </property>
</Properties>
</file>