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8"/>
  </p:notesMasterIdLst>
  <p:handoutMasterIdLst>
    <p:handoutMasterId r:id="rId9"/>
  </p:handoutMasterIdLst>
  <p:sldIdLst>
    <p:sldId id="713" r:id="rId7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CBE3EB"/>
    <a:srgbClr val="99FF99"/>
    <a:srgbClr val="66FFFF"/>
    <a:srgbClr val="CCFF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9362BD-EC78-4A1D-ACBE-6FF6D7FC4575}" v="37" dt="2026-02-09T20:13:35.2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702" autoAdjust="0"/>
    <p:restoredTop sz="96721" autoAdjust="0"/>
  </p:normalViewPr>
  <p:slideViewPr>
    <p:cSldViewPr showGuides="1">
      <p:cViewPr varScale="1">
        <p:scale>
          <a:sx n="102" d="100"/>
          <a:sy n="102" d="100"/>
        </p:scale>
        <p:origin x="2454" y="31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8" d="100"/>
          <a:sy n="78" d="100"/>
        </p:scale>
        <p:origin x="153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67374" cy="470072"/>
          </a:xfrm>
          <a:prstGeom prst="rect">
            <a:avLst/>
          </a:prstGeom>
        </p:spPr>
        <p:txBody>
          <a:bodyPr vert="horz" lIns="92166" tIns="46082" rIns="92166" bIns="4608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101" y="2"/>
            <a:ext cx="3067374" cy="470072"/>
          </a:xfrm>
          <a:prstGeom prst="rect">
            <a:avLst/>
          </a:prstGeom>
        </p:spPr>
        <p:txBody>
          <a:bodyPr vert="horz" lIns="92166" tIns="46082" rIns="92166" bIns="46082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003"/>
            <a:ext cx="3067374" cy="470072"/>
          </a:xfrm>
          <a:prstGeom prst="rect">
            <a:avLst/>
          </a:prstGeom>
        </p:spPr>
        <p:txBody>
          <a:bodyPr vert="horz" lIns="92166" tIns="46082" rIns="92166" bIns="4608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101" y="8893003"/>
            <a:ext cx="3067374" cy="470072"/>
          </a:xfrm>
          <a:prstGeom prst="rect">
            <a:avLst/>
          </a:prstGeom>
        </p:spPr>
        <p:txBody>
          <a:bodyPr vert="horz" lIns="92166" tIns="46082" rIns="92166" bIns="46082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66733" cy="468154"/>
          </a:xfrm>
          <a:prstGeom prst="rect">
            <a:avLst/>
          </a:prstGeom>
        </p:spPr>
        <p:txBody>
          <a:bodyPr vert="horz" lIns="93917" tIns="46958" rIns="93917" bIns="4695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6" y="0"/>
            <a:ext cx="3066733" cy="468154"/>
          </a:xfrm>
          <a:prstGeom prst="rect">
            <a:avLst/>
          </a:prstGeom>
        </p:spPr>
        <p:txBody>
          <a:bodyPr vert="horz" lIns="93917" tIns="46958" rIns="93917" bIns="46958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17" tIns="46958" rIns="93917" bIns="4695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17" tIns="46958" rIns="93917" bIns="4695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93297"/>
            <a:ext cx="3066733" cy="468154"/>
          </a:xfrm>
          <a:prstGeom prst="rect">
            <a:avLst/>
          </a:prstGeom>
        </p:spPr>
        <p:txBody>
          <a:bodyPr vert="horz" lIns="93917" tIns="46958" rIns="93917" bIns="4695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6" y="8893297"/>
            <a:ext cx="3066733" cy="468154"/>
          </a:xfrm>
          <a:prstGeom prst="rect">
            <a:avLst/>
          </a:prstGeom>
        </p:spPr>
        <p:txBody>
          <a:bodyPr vert="horz" lIns="93917" tIns="46958" rIns="93917" bIns="46958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DC08A6-1A06-0923-1C45-4FCC31DB5C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ADABC6B-0C97-56B6-6887-98B6712D81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49D93B-E78F-8950-2F3D-0BB1EDABA6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88EE56-EE29-F4D5-2FA3-0D1840679E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239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7391400" y="6553200"/>
            <a:ext cx="1219200" cy="22066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00" dirty="0"/>
              <a:t>February 2026</a:t>
            </a:r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5780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0BFD30-B220-FFDE-2AEA-DCAD317595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423A-29BD-916C-9237-B60CD5C6A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59449"/>
            <a:ext cx="7924800" cy="435268"/>
          </a:xfrm>
        </p:spPr>
        <p:txBody>
          <a:bodyPr/>
          <a:lstStyle/>
          <a:p>
            <a:r>
              <a:rPr lang="en-US" sz="2200" b="1" dirty="0">
                <a:solidFill>
                  <a:schemeClr val="accent1"/>
                </a:solidFill>
              </a:rPr>
              <a:t>2026 Release Targets – Approved NPRRs / SCRs / xGRRs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853389-F64E-2741-F604-DBFAAFEEA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</a:t>
            </a:fld>
            <a:endParaRPr lang="en-US"/>
          </a:p>
        </p:txBody>
      </p:sp>
      <p:sp>
        <p:nvSpPr>
          <p:cNvPr id="29" name="TextBox 15">
            <a:extLst>
              <a:ext uri="{FF2B5EF4-FFF2-40B4-BE49-F238E27FC236}">
                <a16:creationId xmlns:a16="http://schemas.microsoft.com/office/drawing/2014/main" id="{99778076-88D8-AF87-CCD6-0387D3705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280" y="5617850"/>
            <a:ext cx="2278120" cy="55399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Go-live dates can differ from Protocol effective dates – Please refer to market notices for more details</a:t>
            </a:r>
          </a:p>
        </p:txBody>
      </p:sp>
      <p:sp>
        <p:nvSpPr>
          <p:cNvPr id="30" name="TextBox 22">
            <a:extLst>
              <a:ext uri="{FF2B5EF4-FFF2-40B4-BE49-F238E27FC236}">
                <a16:creationId xmlns:a16="http://schemas.microsoft.com/office/drawing/2014/main" id="{C27BF776-BF97-F1A6-B314-C018AEFF3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5675" y="6114491"/>
            <a:ext cx="3174415" cy="2616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Release targets are subject to change</a:t>
            </a:r>
          </a:p>
        </p:txBody>
      </p:sp>
      <p:sp>
        <p:nvSpPr>
          <p:cNvPr id="32" name="TextBox 23">
            <a:extLst>
              <a:ext uri="{FF2B5EF4-FFF2-40B4-BE49-F238E27FC236}">
                <a16:creationId xmlns:a16="http://schemas.microsoft.com/office/drawing/2014/main" id="{0B080159-FAE2-6B31-4EFB-7EF37977D9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5622689"/>
            <a:ext cx="1647290" cy="75405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APPENDIX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</a:rPr>
              <a:t>Red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New additions and target release changes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sng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Strike-Through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Previous target release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(a), (b), etc.:</a:t>
            </a:r>
            <a:r>
              <a:rPr kumimoji="0" lang="en-US" sz="7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</a:t>
            </a:r>
            <a:r>
              <a:rPr lang="en-US" sz="700" b="0" kern="0" dirty="0">
                <a:solidFill>
                  <a:srgbClr val="000000"/>
                </a:solidFill>
              </a:rPr>
              <a:t>M</a:t>
            </a:r>
            <a:r>
              <a:rPr kumimoji="0" lang="en-US" sz="7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ultiple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phase release</a:t>
            </a:r>
          </a:p>
        </p:txBody>
      </p:sp>
      <p:graphicFrame>
        <p:nvGraphicFramePr>
          <p:cNvPr id="33" name="Group 3">
            <a:extLst>
              <a:ext uri="{FF2B5EF4-FFF2-40B4-BE49-F238E27FC236}">
                <a16:creationId xmlns:a16="http://schemas.microsoft.com/office/drawing/2014/main" id="{50F9B015-E167-00B6-0126-0DBB2C12F4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0702629"/>
              </p:ext>
            </p:extLst>
          </p:nvPr>
        </p:nvGraphicFramePr>
        <p:xfrm>
          <a:off x="160280" y="739903"/>
          <a:ext cx="8839200" cy="2875815"/>
        </p:xfrm>
        <a:graphic>
          <a:graphicData uri="http://schemas.openxmlformats.org/drawingml/2006/table">
            <a:tbl>
              <a:tblPr/>
              <a:tblGrid>
                <a:gridCol w="14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166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January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1/28-1/29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February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2/25-2/26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March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3/25-3/26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April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4/29-4/30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May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5/27-5/28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June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6/24-6/25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286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NPRR1234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(c)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PGRR131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</a:rPr>
                        <a:t>NPRR1283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</a:rPr>
                        <a:t>NPRR1285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</a:rPr>
                        <a:t>NPRR1299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NPRR1277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en-US" sz="11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SCR820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4" name="TextBox 21">
            <a:extLst>
              <a:ext uri="{FF2B5EF4-FFF2-40B4-BE49-F238E27FC236}">
                <a16:creationId xmlns:a16="http://schemas.microsoft.com/office/drawing/2014/main" id="{3C7337DF-3236-49AF-5B9D-C83E33EF05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5663" y="5623342"/>
            <a:ext cx="1173951" cy="83099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Project Status Codes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NS = Not Started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I     = Initiation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P    = Planning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E    = Execution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H    = On Hold</a:t>
            </a:r>
          </a:p>
        </p:txBody>
      </p:sp>
      <p:sp>
        <p:nvSpPr>
          <p:cNvPr id="3" name="Flowchart: Alternate Process 2">
            <a:extLst>
              <a:ext uri="{FF2B5EF4-FFF2-40B4-BE49-F238E27FC236}">
                <a16:creationId xmlns:a16="http://schemas.microsoft.com/office/drawing/2014/main" id="{0538845A-9179-582C-B878-B358B8FD79A2}"/>
              </a:ext>
            </a:extLst>
          </p:cNvPr>
          <p:cNvSpPr/>
          <p:nvPr/>
        </p:nvSpPr>
        <p:spPr>
          <a:xfrm>
            <a:off x="160867" y="739250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</a:t>
            </a:r>
            <a:endParaRPr lang="en-US" sz="1400" b="1" dirty="0"/>
          </a:p>
        </p:txBody>
      </p:sp>
      <p:sp>
        <p:nvSpPr>
          <p:cNvPr id="51" name="Flowchart: Alternate Process 50">
            <a:extLst>
              <a:ext uri="{FF2B5EF4-FFF2-40B4-BE49-F238E27FC236}">
                <a16:creationId xmlns:a16="http://schemas.microsoft.com/office/drawing/2014/main" id="{799D2FA0-8B3E-0B45-4694-E50B59D8C24E}"/>
              </a:ext>
            </a:extLst>
          </p:cNvPr>
          <p:cNvSpPr/>
          <p:nvPr/>
        </p:nvSpPr>
        <p:spPr>
          <a:xfrm>
            <a:off x="1600200" y="747491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R2</a:t>
            </a:r>
            <a:endParaRPr lang="en-US" sz="1400" b="1" dirty="0"/>
          </a:p>
        </p:txBody>
      </p:sp>
      <p:sp>
        <p:nvSpPr>
          <p:cNvPr id="53" name="Flowchart: Alternate Process 52">
            <a:extLst>
              <a:ext uri="{FF2B5EF4-FFF2-40B4-BE49-F238E27FC236}">
                <a16:creationId xmlns:a16="http://schemas.microsoft.com/office/drawing/2014/main" id="{D9F77CFF-462B-9E50-0EFD-A896496F09C9}"/>
              </a:ext>
            </a:extLst>
          </p:cNvPr>
          <p:cNvSpPr/>
          <p:nvPr/>
        </p:nvSpPr>
        <p:spPr>
          <a:xfrm>
            <a:off x="4572000" y="743509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R4</a:t>
            </a:r>
            <a:endParaRPr lang="en-US" sz="1400" b="1" dirty="0"/>
          </a:p>
        </p:txBody>
      </p:sp>
      <p:sp>
        <p:nvSpPr>
          <p:cNvPr id="54" name="Flowchart: Alternate Process 53">
            <a:extLst>
              <a:ext uri="{FF2B5EF4-FFF2-40B4-BE49-F238E27FC236}">
                <a16:creationId xmlns:a16="http://schemas.microsoft.com/office/drawing/2014/main" id="{2615F467-AD5A-C63E-82B1-922449E3611F}"/>
              </a:ext>
            </a:extLst>
          </p:cNvPr>
          <p:cNvSpPr/>
          <p:nvPr/>
        </p:nvSpPr>
        <p:spPr>
          <a:xfrm>
            <a:off x="6021407" y="738894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R5</a:t>
            </a:r>
            <a:endParaRPr lang="en-US" sz="1400" b="1" dirty="0"/>
          </a:p>
        </p:txBody>
      </p:sp>
      <p:sp>
        <p:nvSpPr>
          <p:cNvPr id="55" name="Flowchart: Alternate Process 54">
            <a:extLst>
              <a:ext uri="{FF2B5EF4-FFF2-40B4-BE49-F238E27FC236}">
                <a16:creationId xmlns:a16="http://schemas.microsoft.com/office/drawing/2014/main" id="{BE9FE421-EC62-4777-DB6E-65ECAD7DBACE}"/>
              </a:ext>
            </a:extLst>
          </p:cNvPr>
          <p:cNvSpPr/>
          <p:nvPr/>
        </p:nvSpPr>
        <p:spPr>
          <a:xfrm>
            <a:off x="7475046" y="743509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R6</a:t>
            </a:r>
            <a:endParaRPr lang="en-US" sz="1400" b="1" dirty="0"/>
          </a:p>
        </p:txBody>
      </p:sp>
      <p:graphicFrame>
        <p:nvGraphicFramePr>
          <p:cNvPr id="7" name="Group 3">
            <a:extLst>
              <a:ext uri="{FF2B5EF4-FFF2-40B4-BE49-F238E27FC236}">
                <a16:creationId xmlns:a16="http://schemas.microsoft.com/office/drawing/2014/main" id="{A7301701-8070-088C-1EC4-2264AE4F065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3160835"/>
              </p:ext>
            </p:extLst>
          </p:nvPr>
        </p:nvGraphicFramePr>
        <p:xfrm>
          <a:off x="160280" y="3749592"/>
          <a:ext cx="8839200" cy="1736808"/>
        </p:xfrm>
        <a:graphic>
          <a:graphicData uri="http://schemas.openxmlformats.org/drawingml/2006/table">
            <a:tbl>
              <a:tblPr/>
              <a:tblGrid>
                <a:gridCol w="14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2131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July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7/29-7/30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August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8/26-8/27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September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9/30-10/1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October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10/28-10/29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December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12/16-12/17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30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NPRR1281</a:t>
                      </a: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Flowchart: Alternate Process 7">
            <a:extLst>
              <a:ext uri="{FF2B5EF4-FFF2-40B4-BE49-F238E27FC236}">
                <a16:creationId xmlns:a16="http://schemas.microsoft.com/office/drawing/2014/main" id="{8434DC2E-84B5-4927-5867-59A27A4CC931}"/>
              </a:ext>
            </a:extLst>
          </p:cNvPr>
          <p:cNvSpPr/>
          <p:nvPr/>
        </p:nvSpPr>
        <p:spPr>
          <a:xfrm>
            <a:off x="160363" y="3757265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R7</a:t>
            </a:r>
            <a:endParaRPr lang="en-US" sz="1400" b="1" dirty="0"/>
          </a:p>
        </p:txBody>
      </p:sp>
      <p:sp>
        <p:nvSpPr>
          <p:cNvPr id="9" name="Flowchart: Alternate Process 8">
            <a:extLst>
              <a:ext uri="{FF2B5EF4-FFF2-40B4-BE49-F238E27FC236}">
                <a16:creationId xmlns:a16="http://schemas.microsoft.com/office/drawing/2014/main" id="{4D7BB218-C421-400A-FFA5-416F357C0328}"/>
              </a:ext>
            </a:extLst>
          </p:cNvPr>
          <p:cNvSpPr/>
          <p:nvPr/>
        </p:nvSpPr>
        <p:spPr>
          <a:xfrm>
            <a:off x="1599696" y="3765506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R8</a:t>
            </a:r>
            <a:endParaRPr lang="en-US" sz="1400" b="1" dirty="0"/>
          </a:p>
        </p:txBody>
      </p:sp>
      <p:sp>
        <p:nvSpPr>
          <p:cNvPr id="12" name="Flowchart: Alternate Process 11">
            <a:extLst>
              <a:ext uri="{FF2B5EF4-FFF2-40B4-BE49-F238E27FC236}">
                <a16:creationId xmlns:a16="http://schemas.microsoft.com/office/drawing/2014/main" id="{CA67252E-F2BF-AD2F-3214-0668956B8DC7}"/>
              </a:ext>
            </a:extLst>
          </p:cNvPr>
          <p:cNvSpPr/>
          <p:nvPr/>
        </p:nvSpPr>
        <p:spPr>
          <a:xfrm>
            <a:off x="4571496" y="3761524"/>
            <a:ext cx="457200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R10</a:t>
            </a:r>
            <a:endParaRPr lang="en-US" sz="1400" b="1" dirty="0"/>
          </a:p>
        </p:txBody>
      </p:sp>
      <p:sp>
        <p:nvSpPr>
          <p:cNvPr id="13" name="Flowchart: Alternate Process 12">
            <a:extLst>
              <a:ext uri="{FF2B5EF4-FFF2-40B4-BE49-F238E27FC236}">
                <a16:creationId xmlns:a16="http://schemas.microsoft.com/office/drawing/2014/main" id="{689D3A12-42B6-1E36-4528-366BEFB85334}"/>
              </a:ext>
            </a:extLst>
          </p:cNvPr>
          <p:cNvSpPr/>
          <p:nvPr/>
        </p:nvSpPr>
        <p:spPr>
          <a:xfrm>
            <a:off x="6019800" y="3761524"/>
            <a:ext cx="457200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R11</a:t>
            </a:r>
            <a:endParaRPr lang="en-US" sz="1400" b="1" dirty="0"/>
          </a:p>
        </p:txBody>
      </p:sp>
      <p:sp>
        <p:nvSpPr>
          <p:cNvPr id="5" name="Flowchart: Alternate Process 4">
            <a:extLst>
              <a:ext uri="{FF2B5EF4-FFF2-40B4-BE49-F238E27FC236}">
                <a16:creationId xmlns:a16="http://schemas.microsoft.com/office/drawing/2014/main" id="{89B8D338-A09F-0F8E-151A-41361E55AE23}"/>
              </a:ext>
            </a:extLst>
          </p:cNvPr>
          <p:cNvSpPr/>
          <p:nvPr/>
        </p:nvSpPr>
        <p:spPr>
          <a:xfrm>
            <a:off x="3124200" y="737615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R3</a:t>
            </a:r>
            <a:endParaRPr lang="en-US" sz="1400" b="1" dirty="0"/>
          </a:p>
        </p:txBody>
      </p:sp>
      <p:sp>
        <p:nvSpPr>
          <p:cNvPr id="10" name="Flowchart: Alternate Process 9">
            <a:extLst>
              <a:ext uri="{FF2B5EF4-FFF2-40B4-BE49-F238E27FC236}">
                <a16:creationId xmlns:a16="http://schemas.microsoft.com/office/drawing/2014/main" id="{4FB10E2C-D7C4-E2EC-2600-038C479E5386}"/>
              </a:ext>
            </a:extLst>
          </p:cNvPr>
          <p:cNvSpPr/>
          <p:nvPr/>
        </p:nvSpPr>
        <p:spPr>
          <a:xfrm>
            <a:off x="3123696" y="3755630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R9</a:t>
            </a:r>
            <a:endParaRPr lang="en-US" sz="1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E6ED04-EF36-4BF4-308F-1A60F92DCE85}"/>
              </a:ext>
            </a:extLst>
          </p:cNvPr>
          <p:cNvSpPr txBox="1"/>
          <p:nvPr/>
        </p:nvSpPr>
        <p:spPr>
          <a:xfrm>
            <a:off x="8610600" y="1233923"/>
            <a:ext cx="3705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14" name="TextBox 15">
            <a:extLst>
              <a:ext uri="{FF2B5EF4-FFF2-40B4-BE49-F238E27FC236}">
                <a16:creationId xmlns:a16="http://schemas.microsoft.com/office/drawing/2014/main" id="{D59DA059-81CB-17AD-88C6-D5FB51E8F1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570" y="3258979"/>
            <a:ext cx="8806492" cy="24622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RTC+B Stabilization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07C852E-4F19-D3F5-A000-CCB4F8DAD52B}"/>
              </a:ext>
            </a:extLst>
          </p:cNvPr>
          <p:cNvSpPr txBox="1"/>
          <p:nvPr/>
        </p:nvSpPr>
        <p:spPr>
          <a:xfrm>
            <a:off x="2772741" y="1249932"/>
            <a:ext cx="370549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1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4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5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3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16" name="TextBox 21">
            <a:extLst>
              <a:ext uri="{FF2B5EF4-FFF2-40B4-BE49-F238E27FC236}">
                <a16:creationId xmlns:a16="http://schemas.microsoft.com/office/drawing/2014/main" id="{B078848B-BCDB-88EA-9743-D0EE5028E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5675" y="5627332"/>
            <a:ext cx="2670126" cy="338554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NPRR1234(c) – RIOO changes for End-Use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	 Industry Classification to Loads</a:t>
            </a:r>
          </a:p>
        </p:txBody>
      </p:sp>
      <p:sp>
        <p:nvSpPr>
          <p:cNvPr id="20" name="TextBox 12">
            <a:extLst>
              <a:ext uri="{FF2B5EF4-FFF2-40B4-BE49-F238E27FC236}">
                <a16:creationId xmlns:a16="http://schemas.microsoft.com/office/drawing/2014/main" id="{C37EF6AC-93FC-8A71-3A71-FCF0AFDA0A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274" y="1828800"/>
            <a:ext cx="1437613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FF0000"/>
                </a:solidFill>
              </a:rPr>
              <a:t>1/1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15A8CEA-BAFF-1D03-2117-3C6AF3438777}"/>
              </a:ext>
            </a:extLst>
          </p:cNvPr>
          <p:cNvSpPr txBox="1"/>
          <p:nvPr/>
        </p:nvSpPr>
        <p:spPr>
          <a:xfrm>
            <a:off x="1282018" y="1271947"/>
            <a:ext cx="37054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700" b="1" i="1" kern="0" dirty="0">
                <a:solidFill>
                  <a:srgbClr val="000000"/>
                </a:solidFill>
              </a:rPr>
              <a:t> 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400" b="1" i="1" kern="0" dirty="0">
              <a:solidFill>
                <a:srgbClr val="000000"/>
              </a:solidFill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</p:txBody>
      </p:sp>
      <p:sp>
        <p:nvSpPr>
          <p:cNvPr id="22" name="TextBox 12">
            <a:extLst>
              <a:ext uri="{FF2B5EF4-FFF2-40B4-BE49-F238E27FC236}">
                <a16:creationId xmlns:a16="http://schemas.microsoft.com/office/drawing/2014/main" id="{539F6BDE-26DD-65ED-FE29-90C42F6E2D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274" y="2389418"/>
            <a:ext cx="1437613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FF0000"/>
                </a:solidFill>
              </a:rPr>
              <a:t>2/1</a:t>
            </a:r>
          </a:p>
        </p:txBody>
      </p:sp>
      <p:sp>
        <p:nvSpPr>
          <p:cNvPr id="23" name="TextBox 15">
            <a:extLst>
              <a:ext uri="{FF2B5EF4-FFF2-40B4-BE49-F238E27FC236}">
                <a16:creationId xmlns:a16="http://schemas.microsoft.com/office/drawing/2014/main" id="{50418613-D793-B0EA-8C27-5C688A3602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818" y="2057400"/>
            <a:ext cx="2875894" cy="24622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SCR820 TO/QSE Testing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15C0283-9C40-B185-4C17-3423D4A48634}"/>
              </a:ext>
            </a:extLst>
          </p:cNvPr>
          <p:cNvSpPr txBox="1"/>
          <p:nvPr/>
        </p:nvSpPr>
        <p:spPr>
          <a:xfrm>
            <a:off x="5686619" y="4249726"/>
            <a:ext cx="3705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NS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18" name="TextBox 12">
            <a:extLst>
              <a:ext uri="{FF2B5EF4-FFF2-40B4-BE49-F238E27FC236}">
                <a16:creationId xmlns:a16="http://schemas.microsoft.com/office/drawing/2014/main" id="{26747147-02FA-30D8-A572-83F4945A12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7887" y="2265824"/>
            <a:ext cx="1525809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FF0000"/>
                </a:solidFill>
              </a:rPr>
              <a:t>3/2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6A1DD0C-EE57-AD14-D185-A6EE7A9251D6}"/>
              </a:ext>
            </a:extLst>
          </p:cNvPr>
          <p:cNvSpPr txBox="1"/>
          <p:nvPr/>
        </p:nvSpPr>
        <p:spPr>
          <a:xfrm>
            <a:off x="447979" y="5008369"/>
            <a:ext cx="826380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Numerous projects are initiating in 2026 and will eventually have go-live targets</a:t>
            </a:r>
          </a:p>
        </p:txBody>
      </p:sp>
    </p:spTree>
    <p:extLst>
      <p:ext uri="{BB962C8B-B14F-4D97-AF65-F5344CB8AC3E}">
        <p14:creationId xmlns:p14="http://schemas.microsoft.com/office/powerpoint/2010/main" val="3349357858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248F63C-08AC-4CDD-B36F-0851B11853CB}">
  <ds:schemaRefs>
    <ds:schemaRef ds:uri="http://www.w3.org/XML/1998/namespace"/>
    <ds:schemaRef ds:uri="http://purl.org/dc/terms/"/>
    <ds:schemaRef ds:uri="http://schemas.microsoft.com/office/2006/documentManagement/types"/>
    <ds:schemaRef ds:uri="http://purl.org/dc/dcmitype/"/>
    <ds:schemaRef ds:uri="http://schemas.microsoft.com/office/2006/metadata/properties"/>
    <ds:schemaRef ds:uri="c34af464-7aa1-4edd-9be4-83dffc1cb926"/>
    <ds:schemaRef ds:uri="http://purl.org/dc/elements/1.1/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839396</TotalTime>
  <Words>199</Words>
  <Application>Microsoft Office PowerPoint</Application>
  <PresentationFormat>On-screen Show (4:3)</PresentationFormat>
  <Paragraphs>122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Wingdings</vt:lpstr>
      <vt:lpstr>1_Custom Design</vt:lpstr>
      <vt:lpstr>Office Theme</vt:lpstr>
      <vt:lpstr>Custom Design</vt:lpstr>
      <vt:lpstr>2026 Release Targets – Approved NPRRs / SCRs / xGRRs 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DeLeon, Jacob</cp:lastModifiedBy>
  <cp:revision>3152</cp:revision>
  <cp:lastPrinted>2024-02-06T15:16:31Z</cp:lastPrinted>
  <dcterms:created xsi:type="dcterms:W3CDTF">2016-01-21T15:20:31Z</dcterms:created>
  <dcterms:modified xsi:type="dcterms:W3CDTF">2026-03-02T17:06:01Z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2023-07-13T14:03:21Z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aeb57a52-e3b6-4d9f-97b5-8553c941019a</vt:lpwstr>
  </property>
  <property fmtid="{D5CDD505-2E9C-101B-9397-08002B2CF9AE}" pid="9" name="MSIP_Label_7084cbda-52b8-46fb-a7b7-cb5bd465ed85_ContentBits">
    <vt:lpwstr>0</vt:lpwstr>
  </property>
</Properties>
</file>