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8"/>
  </p:notesMasterIdLst>
  <p:handoutMasterIdLst>
    <p:handoutMasterId r:id="rId9"/>
  </p:handoutMasterIdLst>
  <p:sldIdLst>
    <p:sldId id="706" r:id="rId7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E3EB"/>
    <a:srgbClr val="FFFF99"/>
    <a:srgbClr val="99FF99"/>
    <a:srgbClr val="66FFFF"/>
    <a:srgbClr val="CCFF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040CDB-D012-4258-AB65-19779E7349CA}" v="24" dt="2025-05-12T13:23:18.11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702" autoAdjust="0"/>
    <p:restoredTop sz="96721" autoAdjust="0"/>
  </p:normalViewPr>
  <p:slideViewPr>
    <p:cSldViewPr showGuides="1">
      <p:cViewPr varScale="1">
        <p:scale>
          <a:sx n="111" d="100"/>
          <a:sy n="111" d="100"/>
        </p:scale>
        <p:origin x="2184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67374" cy="470072"/>
          </a:xfrm>
          <a:prstGeom prst="rect">
            <a:avLst/>
          </a:prstGeom>
        </p:spPr>
        <p:txBody>
          <a:bodyPr vert="horz" lIns="92166" tIns="46082" rIns="92166" bIns="4608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101" y="2"/>
            <a:ext cx="3067374" cy="470072"/>
          </a:xfrm>
          <a:prstGeom prst="rect">
            <a:avLst/>
          </a:prstGeom>
        </p:spPr>
        <p:txBody>
          <a:bodyPr vert="horz" lIns="92166" tIns="46082" rIns="92166" bIns="46082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003"/>
            <a:ext cx="3067374" cy="470072"/>
          </a:xfrm>
          <a:prstGeom prst="rect">
            <a:avLst/>
          </a:prstGeom>
        </p:spPr>
        <p:txBody>
          <a:bodyPr vert="horz" lIns="92166" tIns="46082" rIns="92166" bIns="4608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101" y="8893003"/>
            <a:ext cx="3067374" cy="470072"/>
          </a:xfrm>
          <a:prstGeom prst="rect">
            <a:avLst/>
          </a:prstGeom>
        </p:spPr>
        <p:txBody>
          <a:bodyPr vert="horz" lIns="92166" tIns="46082" rIns="92166" bIns="46082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66733" cy="468154"/>
          </a:xfrm>
          <a:prstGeom prst="rect">
            <a:avLst/>
          </a:prstGeom>
        </p:spPr>
        <p:txBody>
          <a:bodyPr vert="horz" lIns="93917" tIns="46958" rIns="93917" bIns="4695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6" y="0"/>
            <a:ext cx="3066733" cy="468154"/>
          </a:xfrm>
          <a:prstGeom prst="rect">
            <a:avLst/>
          </a:prstGeom>
        </p:spPr>
        <p:txBody>
          <a:bodyPr vert="horz" lIns="93917" tIns="46958" rIns="93917" bIns="46958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17" tIns="46958" rIns="93917" bIns="4695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17" tIns="46958" rIns="93917" bIns="4695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93297"/>
            <a:ext cx="3066733" cy="468154"/>
          </a:xfrm>
          <a:prstGeom prst="rect">
            <a:avLst/>
          </a:prstGeom>
        </p:spPr>
        <p:txBody>
          <a:bodyPr vert="horz" lIns="93917" tIns="46958" rIns="93917" bIns="4695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6" y="8893297"/>
            <a:ext cx="3066733" cy="468154"/>
          </a:xfrm>
          <a:prstGeom prst="rect">
            <a:avLst/>
          </a:prstGeom>
        </p:spPr>
        <p:txBody>
          <a:bodyPr vert="horz" lIns="93917" tIns="46958" rIns="93917" bIns="46958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879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7391400" y="6553200"/>
            <a:ext cx="1219200" cy="22066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/>
              <a:t>May 2025</a:t>
            </a:r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5780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9449"/>
            <a:ext cx="7924800" cy="435268"/>
          </a:xfrm>
        </p:spPr>
        <p:txBody>
          <a:bodyPr/>
          <a:lstStyle/>
          <a:p>
            <a:r>
              <a:rPr lang="en-US" sz="2200" b="1" dirty="0">
                <a:solidFill>
                  <a:schemeClr val="accent1"/>
                </a:solidFill>
              </a:rPr>
              <a:t>2025 Release Targets – Approved NPRRs / SCRs / xGRRs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</a:t>
            </a:fld>
            <a:endParaRPr lang="en-US"/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160280" y="5617850"/>
            <a:ext cx="2278120" cy="55399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Go-live dates can differ from Protocol effective dates – Please refer to market notices for more details</a:t>
            </a: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3212888" y="6480993"/>
            <a:ext cx="3174415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 targets are subject to change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2514600" y="5622689"/>
            <a:ext cx="1647290" cy="75405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APPENDIX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New additions and target release 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sng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Strike-Through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Previous target release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(a), (b), etc.:</a:t>
            </a:r>
            <a:r>
              <a:rPr kumimoji="0" lang="en-US" sz="7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lang="en-US" sz="700" b="0" kern="0" dirty="0">
                <a:solidFill>
                  <a:srgbClr val="000000"/>
                </a:solidFill>
              </a:rPr>
              <a:t>M</a:t>
            </a:r>
            <a:r>
              <a:rPr kumimoji="0" lang="en-US" sz="7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ultiple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phase release</a:t>
            </a:r>
          </a:p>
        </p:txBody>
      </p:sp>
      <p:graphicFrame>
        <p:nvGraphicFramePr>
          <p:cNvPr id="33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7241417"/>
              </p:ext>
            </p:extLst>
          </p:nvPr>
        </p:nvGraphicFramePr>
        <p:xfrm>
          <a:off x="160280" y="739904"/>
          <a:ext cx="8839200" cy="2450592"/>
        </p:xfrm>
        <a:graphic>
          <a:graphicData uri="http://schemas.openxmlformats.org/drawingml/2006/table">
            <a:tbl>
              <a:tblPr/>
              <a:tblGrid>
                <a:gridCol w="1439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18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9553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January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1/30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February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2/27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March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3/27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April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4/24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May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5/29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June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6/26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387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NPRR945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NPRR1219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NPRR1254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RTC+B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Market Trials Sandbox Deployed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NPRR1145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RTC+B Market Trials begin on 5/5/2025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NPRR1253</a:t>
                      </a:r>
                      <a:endParaRPr kumimoji="0" lang="en-US" sz="11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4" name="TextBox 21"/>
          <p:cNvSpPr txBox="1">
            <a:spLocks noChangeArrowheads="1"/>
          </p:cNvSpPr>
          <p:nvPr/>
        </p:nvSpPr>
        <p:spPr bwMode="auto">
          <a:xfrm>
            <a:off x="4225663" y="5623342"/>
            <a:ext cx="1173951" cy="830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Project Status Codes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NS = Not Started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I     = Initiation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P    = Planning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E    = Execution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H    = On Hold</a:t>
            </a:r>
          </a:p>
        </p:txBody>
      </p:sp>
      <p:sp>
        <p:nvSpPr>
          <p:cNvPr id="3" name="Flowchart: Alternate Process 2"/>
          <p:cNvSpPr/>
          <p:nvPr/>
        </p:nvSpPr>
        <p:spPr>
          <a:xfrm>
            <a:off x="160867" y="739250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R1</a:t>
            </a:r>
            <a:endParaRPr lang="en-US" sz="1400" b="1" dirty="0"/>
          </a:p>
        </p:txBody>
      </p:sp>
      <p:sp>
        <p:nvSpPr>
          <p:cNvPr id="51" name="Flowchart: Alternate Process 50"/>
          <p:cNvSpPr/>
          <p:nvPr/>
        </p:nvSpPr>
        <p:spPr>
          <a:xfrm>
            <a:off x="1600200" y="747491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R2</a:t>
            </a:r>
            <a:endParaRPr lang="en-US" sz="1400" b="1" dirty="0"/>
          </a:p>
        </p:txBody>
      </p:sp>
      <p:sp>
        <p:nvSpPr>
          <p:cNvPr id="53" name="Flowchart: Alternate Process 52"/>
          <p:cNvSpPr/>
          <p:nvPr/>
        </p:nvSpPr>
        <p:spPr>
          <a:xfrm>
            <a:off x="4572000" y="74350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R4</a:t>
            </a:r>
            <a:endParaRPr lang="en-US" sz="1400" b="1" dirty="0"/>
          </a:p>
        </p:txBody>
      </p:sp>
      <p:sp>
        <p:nvSpPr>
          <p:cNvPr id="54" name="Flowchart: Alternate Process 53"/>
          <p:cNvSpPr/>
          <p:nvPr/>
        </p:nvSpPr>
        <p:spPr>
          <a:xfrm>
            <a:off x="6021407" y="73889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R5</a:t>
            </a:r>
            <a:endParaRPr lang="en-US" sz="1400" b="1" dirty="0"/>
          </a:p>
        </p:txBody>
      </p:sp>
      <p:sp>
        <p:nvSpPr>
          <p:cNvPr id="55" name="Flowchart: Alternate Process 54"/>
          <p:cNvSpPr/>
          <p:nvPr/>
        </p:nvSpPr>
        <p:spPr>
          <a:xfrm>
            <a:off x="7475046" y="74350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R6</a:t>
            </a:r>
            <a:endParaRPr lang="en-US" sz="1400" b="1" dirty="0"/>
          </a:p>
        </p:txBody>
      </p:sp>
      <p:graphicFrame>
        <p:nvGraphicFramePr>
          <p:cNvPr id="7" name="Group 3">
            <a:extLst>
              <a:ext uri="{FF2B5EF4-FFF2-40B4-BE49-F238E27FC236}">
                <a16:creationId xmlns:a16="http://schemas.microsoft.com/office/drawing/2014/main" id="{C9891136-BD87-176C-5143-91FEF11251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4642300"/>
              </p:ext>
            </p:extLst>
          </p:nvPr>
        </p:nvGraphicFramePr>
        <p:xfrm>
          <a:off x="160280" y="3176074"/>
          <a:ext cx="8839200" cy="2304288"/>
        </p:xfrm>
        <a:graphic>
          <a:graphicData uri="http://schemas.openxmlformats.org/drawingml/2006/table">
            <a:tbl>
              <a:tblPr/>
              <a:tblGrid>
                <a:gridCol w="1439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18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815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July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7/31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August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8/28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September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9/25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October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10/23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12/18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9442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RTC+B Stabilization begins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Flowchart: Alternate Process 7">
            <a:extLst>
              <a:ext uri="{FF2B5EF4-FFF2-40B4-BE49-F238E27FC236}">
                <a16:creationId xmlns:a16="http://schemas.microsoft.com/office/drawing/2014/main" id="{910136E5-EBFA-7A6B-2C0A-EBFE5A4B3914}"/>
              </a:ext>
            </a:extLst>
          </p:cNvPr>
          <p:cNvSpPr/>
          <p:nvPr/>
        </p:nvSpPr>
        <p:spPr>
          <a:xfrm>
            <a:off x="160363" y="3183747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R7</a:t>
            </a:r>
            <a:endParaRPr lang="en-US" sz="1400" b="1" dirty="0"/>
          </a:p>
        </p:txBody>
      </p:sp>
      <p:sp>
        <p:nvSpPr>
          <p:cNvPr id="9" name="Flowchart: Alternate Process 8">
            <a:extLst>
              <a:ext uri="{FF2B5EF4-FFF2-40B4-BE49-F238E27FC236}">
                <a16:creationId xmlns:a16="http://schemas.microsoft.com/office/drawing/2014/main" id="{22DF4776-98CC-F894-84DE-A452FD405951}"/>
              </a:ext>
            </a:extLst>
          </p:cNvPr>
          <p:cNvSpPr/>
          <p:nvPr/>
        </p:nvSpPr>
        <p:spPr>
          <a:xfrm>
            <a:off x="1599696" y="3191988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R8</a:t>
            </a:r>
            <a:endParaRPr lang="en-US" sz="1400" b="1" dirty="0"/>
          </a:p>
        </p:txBody>
      </p:sp>
      <p:sp>
        <p:nvSpPr>
          <p:cNvPr id="12" name="Flowchart: Alternate Process 11">
            <a:extLst>
              <a:ext uri="{FF2B5EF4-FFF2-40B4-BE49-F238E27FC236}">
                <a16:creationId xmlns:a16="http://schemas.microsoft.com/office/drawing/2014/main" id="{B55C91AD-E3F4-0703-F1EA-0E27F21FD4B3}"/>
              </a:ext>
            </a:extLst>
          </p:cNvPr>
          <p:cNvSpPr/>
          <p:nvPr/>
        </p:nvSpPr>
        <p:spPr>
          <a:xfrm>
            <a:off x="4571496" y="3188006"/>
            <a:ext cx="457200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R10</a:t>
            </a:r>
            <a:endParaRPr lang="en-US" sz="1400" b="1" dirty="0"/>
          </a:p>
        </p:txBody>
      </p:sp>
      <p:sp>
        <p:nvSpPr>
          <p:cNvPr id="13" name="Flowchart: Alternate Process 12">
            <a:extLst>
              <a:ext uri="{FF2B5EF4-FFF2-40B4-BE49-F238E27FC236}">
                <a16:creationId xmlns:a16="http://schemas.microsoft.com/office/drawing/2014/main" id="{E8ABAEEF-D09F-B2E8-7F78-4763272CC5D3}"/>
              </a:ext>
            </a:extLst>
          </p:cNvPr>
          <p:cNvSpPr/>
          <p:nvPr/>
        </p:nvSpPr>
        <p:spPr>
          <a:xfrm>
            <a:off x="7474542" y="3188006"/>
            <a:ext cx="457200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R11</a:t>
            </a:r>
            <a:endParaRPr lang="en-US" sz="1400" b="1" dirty="0"/>
          </a:p>
        </p:txBody>
      </p:sp>
      <p:sp>
        <p:nvSpPr>
          <p:cNvPr id="5" name="Flowchart: Alternate Process 4">
            <a:extLst>
              <a:ext uri="{FF2B5EF4-FFF2-40B4-BE49-F238E27FC236}">
                <a16:creationId xmlns:a16="http://schemas.microsoft.com/office/drawing/2014/main" id="{05F62EFB-D714-1571-D587-DE9AD37940A4}"/>
              </a:ext>
            </a:extLst>
          </p:cNvPr>
          <p:cNvSpPr/>
          <p:nvPr/>
        </p:nvSpPr>
        <p:spPr>
          <a:xfrm>
            <a:off x="3124200" y="737615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R3</a:t>
            </a:r>
            <a:endParaRPr lang="en-US" sz="1400" b="1" dirty="0"/>
          </a:p>
        </p:txBody>
      </p:sp>
      <p:sp>
        <p:nvSpPr>
          <p:cNvPr id="10" name="Flowchart: Alternate Process 9">
            <a:extLst>
              <a:ext uri="{FF2B5EF4-FFF2-40B4-BE49-F238E27FC236}">
                <a16:creationId xmlns:a16="http://schemas.microsoft.com/office/drawing/2014/main" id="{2F974D47-70AE-8B16-8AFF-79EA315C83EA}"/>
              </a:ext>
            </a:extLst>
          </p:cNvPr>
          <p:cNvSpPr/>
          <p:nvPr/>
        </p:nvSpPr>
        <p:spPr>
          <a:xfrm>
            <a:off x="3123696" y="3182112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R9</a:t>
            </a:r>
            <a:endParaRPr lang="en-US" sz="1400" b="1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28D714B-568B-7116-7E19-FFA899FE34D1}"/>
              </a:ext>
            </a:extLst>
          </p:cNvPr>
          <p:cNvSpPr txBox="1"/>
          <p:nvPr/>
        </p:nvSpPr>
        <p:spPr>
          <a:xfrm>
            <a:off x="6073697" y="3708745"/>
            <a:ext cx="1361015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kern="1200" cap="none" normalizeH="0" baseline="0" dirty="0">
                <a:ln>
                  <a:noFill/>
                </a:ln>
                <a:effectLst/>
                <a:latin typeface="Courier New" pitchFamily="49" charset="0"/>
                <a:ea typeface="+mn-ea"/>
                <a:cs typeface="+mn-cs"/>
              </a:rPr>
              <a:t>NPRR1007-1013</a:t>
            </a:r>
          </a:p>
        </p:txBody>
      </p:sp>
      <p:sp>
        <p:nvSpPr>
          <p:cNvPr id="17" name="TextBox 15">
            <a:extLst>
              <a:ext uri="{FF2B5EF4-FFF2-40B4-BE49-F238E27FC236}">
                <a16:creationId xmlns:a16="http://schemas.microsoft.com/office/drawing/2014/main" id="{E6E02350-D7E2-A621-1C4A-E23E54FC23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5662461"/>
            <a:ext cx="1516120" cy="24622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RTC+B Market Trials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95184D5-02EA-FC5F-62ED-AFCBC03B7EAE}"/>
              </a:ext>
            </a:extLst>
          </p:cNvPr>
          <p:cNvSpPr/>
          <p:nvPr/>
        </p:nvSpPr>
        <p:spPr>
          <a:xfrm>
            <a:off x="3139456" y="3962401"/>
            <a:ext cx="2864424" cy="545913"/>
          </a:xfrm>
          <a:prstGeom prst="rect">
            <a:avLst/>
          </a:prstGeom>
          <a:solidFill>
            <a:srgbClr val="F8948A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Closed-loop SCED/LFC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C6A88F9-126C-4AFF-A9FE-3DEAAFD04664}"/>
              </a:ext>
            </a:extLst>
          </p:cNvPr>
          <p:cNvSpPr/>
          <p:nvPr/>
        </p:nvSpPr>
        <p:spPr>
          <a:xfrm>
            <a:off x="3139456" y="4653616"/>
            <a:ext cx="2864424" cy="545913"/>
          </a:xfrm>
          <a:prstGeom prst="rect">
            <a:avLst/>
          </a:prstGeom>
          <a:solidFill>
            <a:srgbClr val="92D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Day-Ahead Market 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AB7D7C9-1D43-4FBD-CC01-0B92F05044CE}"/>
              </a:ext>
            </a:extLst>
          </p:cNvPr>
          <p:cNvSpPr/>
          <p:nvPr/>
        </p:nvSpPr>
        <p:spPr>
          <a:xfrm>
            <a:off x="160280" y="3962400"/>
            <a:ext cx="2963416" cy="551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Open-loop RTC SCED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54298ED-6F96-E8BE-6F2A-6A5286DF5E47}"/>
              </a:ext>
            </a:extLst>
          </p:cNvPr>
          <p:cNvSpPr/>
          <p:nvPr/>
        </p:nvSpPr>
        <p:spPr>
          <a:xfrm>
            <a:off x="144520" y="4653615"/>
            <a:ext cx="2979176" cy="545913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QSE Telemetry Tests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07283F4-E212-A1A9-262F-34411FE2EF9F}"/>
              </a:ext>
            </a:extLst>
          </p:cNvPr>
          <p:cNvSpPr/>
          <p:nvPr/>
        </p:nvSpPr>
        <p:spPr>
          <a:xfrm>
            <a:off x="6172200" y="1282588"/>
            <a:ext cx="2826434" cy="5437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RTC QSE Submission Testing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7F34012-CD28-318A-7E53-C6DD49EAC532}"/>
              </a:ext>
            </a:extLst>
          </p:cNvPr>
          <p:cNvSpPr/>
          <p:nvPr/>
        </p:nvSpPr>
        <p:spPr>
          <a:xfrm>
            <a:off x="6172200" y="1902777"/>
            <a:ext cx="2834370" cy="678583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RTC QSE Telemetry Check-out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5" name="TextBox 15">
            <a:extLst>
              <a:ext uri="{FF2B5EF4-FFF2-40B4-BE49-F238E27FC236}">
                <a16:creationId xmlns:a16="http://schemas.microsoft.com/office/drawing/2014/main" id="{49811323-921D-3C31-0BF9-B5BAAEAF32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6052673"/>
            <a:ext cx="1516120" cy="24622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RTC+B Stabilization</a:t>
            </a:r>
          </a:p>
        </p:txBody>
      </p:sp>
      <p:sp>
        <p:nvSpPr>
          <p:cNvPr id="11" name="TextBox 12">
            <a:extLst>
              <a:ext uri="{FF2B5EF4-FFF2-40B4-BE49-F238E27FC236}">
                <a16:creationId xmlns:a16="http://schemas.microsoft.com/office/drawing/2014/main" id="{8C68C5E7-6110-1043-A807-C185F79C91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637" y="3172306"/>
            <a:ext cx="1435608" cy="498598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>
                <a:ln>
                  <a:noFill/>
                </a:ln>
                <a:effectLst/>
                <a:latin typeface="Arial" charset="0"/>
              </a:rPr>
              <a:t>RTC+B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>
                <a:ln>
                  <a:noFill/>
                </a:ln>
                <a:effectLst/>
                <a:latin typeface="Arial" charset="0"/>
              </a:rPr>
              <a:t>12/5</a:t>
            </a:r>
            <a:endParaRPr lang="en-US" sz="12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4C0643D-2073-8F79-87D0-82D2BBC2D9EA}"/>
              </a:ext>
            </a:extLst>
          </p:cNvPr>
          <p:cNvSpPr txBox="1"/>
          <p:nvPr/>
        </p:nvSpPr>
        <p:spPr>
          <a:xfrm>
            <a:off x="6034172" y="3931467"/>
            <a:ext cx="768096" cy="139730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kern="1200" cap="none" normalizeH="0" baseline="0" dirty="0">
                <a:ln>
                  <a:noFill/>
                </a:ln>
                <a:effectLst/>
                <a:latin typeface="Courier New" pitchFamily="49" charset="0"/>
                <a:ea typeface="+mn-ea"/>
                <a:cs typeface="+mn-cs"/>
              </a:rPr>
              <a:t>NPRR963</a:t>
            </a:r>
            <a:r>
              <a:rPr kumimoji="0" lang="en-US" sz="700" b="0" i="0" u="none" strike="noStrike" kern="1200" cap="none" normalizeH="0" baseline="0" dirty="0">
                <a:ln>
                  <a:noFill/>
                </a:ln>
                <a:effectLst/>
                <a:latin typeface="Courier New" pitchFamily="49" charset="0"/>
                <a:ea typeface="+mn-ea"/>
                <a:cs typeface="+mn-cs"/>
              </a:rPr>
              <a:t>(a)</a:t>
            </a:r>
            <a:endParaRPr kumimoji="0" lang="en-US" sz="800" b="0" i="0" u="none" strike="noStrike" kern="1200" cap="none" normalizeH="0" baseline="0" dirty="0">
              <a:ln>
                <a:noFill/>
              </a:ln>
              <a:effectLst/>
              <a:latin typeface="Courier New" pitchFamily="49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kern="1200" cap="none" normalizeH="0" baseline="0" dirty="0">
                <a:ln>
                  <a:noFill/>
                </a:ln>
                <a:effectLst/>
                <a:latin typeface="Courier New" pitchFamily="49" charset="0"/>
                <a:ea typeface="+mn-ea"/>
                <a:cs typeface="+mn-cs"/>
              </a:rPr>
              <a:t>NPRR965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>
                <a:latin typeface="Courier New" pitchFamily="49" charset="0"/>
              </a:rPr>
              <a:t>NPRR1000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>
                <a:latin typeface="Courier New" pitchFamily="49" charset="0"/>
              </a:rPr>
              <a:t>NPRR1014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kern="1200" cap="none" normalizeH="0" baseline="0" dirty="0">
                <a:ln>
                  <a:noFill/>
                </a:ln>
                <a:effectLst/>
                <a:latin typeface="Courier New" pitchFamily="49" charset="0"/>
                <a:ea typeface="+mn-ea"/>
                <a:cs typeface="+mn-cs"/>
              </a:rPr>
              <a:t>NPRR1054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>
                <a:latin typeface="Courier New" pitchFamily="49" charset="0"/>
              </a:rPr>
              <a:t>NPRR1058</a:t>
            </a:r>
            <a:endParaRPr kumimoji="0" lang="en-US" sz="800" b="0" i="0" u="none" strike="noStrike" kern="1200" cap="none" normalizeH="0" baseline="0" dirty="0">
              <a:ln>
                <a:noFill/>
              </a:ln>
              <a:effectLst/>
              <a:latin typeface="Courier New" pitchFamily="49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>
                <a:latin typeface="Courier New" pitchFamily="49" charset="0"/>
              </a:rPr>
              <a:t>NPRR1172</a:t>
            </a:r>
            <a:endParaRPr kumimoji="0" lang="en-US" sz="800" b="0" i="0" u="none" strike="noStrike" kern="1200" cap="none" normalizeH="0" baseline="0" dirty="0">
              <a:ln>
                <a:noFill/>
              </a:ln>
              <a:effectLst/>
              <a:latin typeface="Courier New" pitchFamily="49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kern="1200" cap="none" normalizeH="0" baseline="0" dirty="0">
                <a:ln>
                  <a:noFill/>
                </a:ln>
                <a:effectLst/>
                <a:latin typeface="Courier New" pitchFamily="49" charset="0"/>
                <a:ea typeface="+mn-ea"/>
                <a:cs typeface="+mn-cs"/>
              </a:rPr>
              <a:t>NPRR1204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kern="1200" cap="none" normalizeH="0" baseline="0" dirty="0">
                <a:ln>
                  <a:noFill/>
                </a:ln>
                <a:effectLst/>
                <a:latin typeface="Courier New" pitchFamily="49" charset="0"/>
                <a:ea typeface="+mn-ea"/>
                <a:cs typeface="+mn-cs"/>
              </a:rPr>
              <a:t>NPRR1216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0846DDB-5068-A1A0-9AC3-B8FE9DA5BA9A}"/>
              </a:ext>
            </a:extLst>
          </p:cNvPr>
          <p:cNvSpPr txBox="1"/>
          <p:nvPr/>
        </p:nvSpPr>
        <p:spPr>
          <a:xfrm>
            <a:off x="6773411" y="3984702"/>
            <a:ext cx="681892" cy="124957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>
                <a:latin typeface="Courier New" pitchFamily="49" charset="0"/>
              </a:rPr>
              <a:t>NPRR1236</a:t>
            </a:r>
            <a:endParaRPr kumimoji="0" lang="en-US" sz="800" b="0" i="0" u="none" strike="noStrike" kern="1200" cap="none" normalizeH="0" baseline="0" dirty="0">
              <a:ln>
                <a:noFill/>
              </a:ln>
              <a:effectLst/>
              <a:latin typeface="Courier New" pitchFamily="49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>
                <a:latin typeface="Courier New" pitchFamily="49" charset="0"/>
              </a:rPr>
              <a:t>NPRR1245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kern="1200" cap="none" normalizeH="0" baseline="0" dirty="0">
                <a:ln>
                  <a:noFill/>
                </a:ln>
                <a:effectLst/>
                <a:latin typeface="Courier New" pitchFamily="49" charset="0"/>
                <a:ea typeface="+mn-ea"/>
                <a:cs typeface="+mn-cs"/>
              </a:rPr>
              <a:t>NPRR1246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kern="1200" cap="none" normalizeH="0" baseline="0" dirty="0">
                <a:ln>
                  <a:noFill/>
                </a:ln>
                <a:effectLst/>
                <a:latin typeface="Courier New" pitchFamily="49" charset="0"/>
                <a:ea typeface="+mn-ea"/>
                <a:cs typeface="+mn-cs"/>
              </a:rPr>
              <a:t>NOGRR211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>
                <a:latin typeface="Courier New" pitchFamily="49" charset="0"/>
              </a:rPr>
              <a:t>NOGRR</a:t>
            </a:r>
            <a:r>
              <a:rPr kumimoji="0" lang="en-US" sz="800" b="0" i="0" u="none" strike="noStrike" kern="1200" cap="none" normalizeH="0" baseline="0" dirty="0">
                <a:ln>
                  <a:noFill/>
                </a:ln>
                <a:effectLst/>
                <a:latin typeface="Courier New" pitchFamily="49" charset="0"/>
                <a:ea typeface="+mn-ea"/>
                <a:cs typeface="+mn-cs"/>
              </a:rPr>
              <a:t>268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kern="1200" cap="none" normalizeH="0" baseline="0" dirty="0">
                <a:ln>
                  <a:noFill/>
                </a:ln>
                <a:effectLst/>
                <a:latin typeface="Courier New" pitchFamily="49" charset="0"/>
                <a:ea typeface="+mn-ea"/>
                <a:cs typeface="+mn-cs"/>
              </a:rPr>
              <a:t>OBDRR020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>
                <a:latin typeface="Courier New" pitchFamily="49" charset="0"/>
              </a:rPr>
              <a:t>OBDRR</a:t>
            </a:r>
            <a:r>
              <a:rPr kumimoji="0" lang="en-US" sz="800" b="0" i="0" u="none" strike="noStrike" kern="1200" cap="none" normalizeH="0" baseline="0" dirty="0">
                <a:ln>
                  <a:noFill/>
                </a:ln>
                <a:effectLst/>
                <a:latin typeface="Courier New" pitchFamily="49" charset="0"/>
                <a:ea typeface="+mn-ea"/>
                <a:cs typeface="+mn-cs"/>
              </a:rPr>
              <a:t>052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>
                <a:latin typeface="Courier New" pitchFamily="49" charset="0"/>
              </a:rPr>
              <a:t>PGRR118</a:t>
            </a:r>
            <a:endParaRPr lang="en-US" sz="10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E526C8B-9728-07BC-115D-2FA367AF8530}"/>
              </a:ext>
            </a:extLst>
          </p:cNvPr>
          <p:cNvSpPr txBox="1"/>
          <p:nvPr/>
        </p:nvSpPr>
        <p:spPr>
          <a:xfrm>
            <a:off x="7099288" y="3303452"/>
            <a:ext cx="4169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28" name="TextBox 21">
            <a:extLst>
              <a:ext uri="{FF2B5EF4-FFF2-40B4-BE49-F238E27FC236}">
                <a16:creationId xmlns:a16="http://schemas.microsoft.com/office/drawing/2014/main" id="{D71B230A-1570-ABB5-7E64-53318C74B6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0558" y="5634335"/>
            <a:ext cx="1691639" cy="461665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NPRR963(a) – Portion of NPRR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NPRR1253(a) – ICCP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NPRR1253(b) – Public API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1335025-BCF2-72E5-B929-E9862EC89D4F}"/>
              </a:ext>
            </a:extLst>
          </p:cNvPr>
          <p:cNvSpPr txBox="1"/>
          <p:nvPr/>
        </p:nvSpPr>
        <p:spPr>
          <a:xfrm>
            <a:off x="1257653" y="1234728"/>
            <a:ext cx="37054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 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  <a:endParaRPr lang="en-US" sz="1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7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 </a:t>
            </a:r>
          </a:p>
        </p:txBody>
      </p:sp>
      <p:sp>
        <p:nvSpPr>
          <p:cNvPr id="36" name="TextBox 12">
            <a:extLst>
              <a:ext uri="{FF2B5EF4-FFF2-40B4-BE49-F238E27FC236}">
                <a16:creationId xmlns:a16="http://schemas.microsoft.com/office/drawing/2014/main" id="{6AF2B741-07AA-BAC8-93F9-453058B57A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280" y="2050120"/>
            <a:ext cx="142974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1/1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C3E3253-6895-F1FF-8ECA-FA116C4C2906}"/>
              </a:ext>
            </a:extLst>
          </p:cNvPr>
          <p:cNvSpPr txBox="1"/>
          <p:nvPr/>
        </p:nvSpPr>
        <p:spPr>
          <a:xfrm>
            <a:off x="7145688" y="2850241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 </a:t>
            </a:r>
          </a:p>
        </p:txBody>
      </p:sp>
      <p:sp>
        <p:nvSpPr>
          <p:cNvPr id="15" name="TextBox 12">
            <a:extLst>
              <a:ext uri="{FF2B5EF4-FFF2-40B4-BE49-F238E27FC236}">
                <a16:creationId xmlns:a16="http://schemas.microsoft.com/office/drawing/2014/main" id="{90ED5A1E-3866-5EE5-43F1-1FEAD803E6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3158" y="1600200"/>
            <a:ext cx="1513337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3/1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10B0756-31BE-5966-47A4-55F3ED8C8FA6}"/>
              </a:ext>
            </a:extLst>
          </p:cNvPr>
          <p:cNvSpPr txBox="1"/>
          <p:nvPr/>
        </p:nvSpPr>
        <p:spPr>
          <a:xfrm>
            <a:off x="2795586" y="1905000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500" b="1" i="1" kern="0" dirty="0">
              <a:solidFill>
                <a:srgbClr val="000000"/>
              </a:solidFill>
            </a:endParaRPr>
          </a:p>
        </p:txBody>
      </p:sp>
      <p:sp>
        <p:nvSpPr>
          <p:cNvPr id="34" name="TextBox 12">
            <a:extLst>
              <a:ext uri="{FF2B5EF4-FFF2-40B4-BE49-F238E27FC236}">
                <a16:creationId xmlns:a16="http://schemas.microsoft.com/office/drawing/2014/main" id="{20788E33-F5D2-FABD-28BF-A39CF5E84B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9346" y="2269185"/>
            <a:ext cx="1513337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3/7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0BD1726-D2EF-8F2B-7412-47CB25B44C33}"/>
              </a:ext>
            </a:extLst>
          </p:cNvPr>
          <p:cNvSpPr txBox="1"/>
          <p:nvPr/>
        </p:nvSpPr>
        <p:spPr>
          <a:xfrm>
            <a:off x="2793522" y="2617011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500" b="1" i="1" kern="0" dirty="0">
              <a:solidFill>
                <a:srgbClr val="000000"/>
              </a:solidFill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C544188-76D6-FAC4-4414-66882705D347}"/>
              </a:ext>
            </a:extLst>
          </p:cNvPr>
          <p:cNvSpPr txBox="1"/>
          <p:nvPr/>
        </p:nvSpPr>
        <p:spPr>
          <a:xfrm>
            <a:off x="4225663" y="1254527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500" b="1" i="1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38603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www.w3.org/XML/1998/namespace"/>
    <ds:schemaRef ds:uri="http://purl.org/dc/terms/"/>
    <ds:schemaRef ds:uri="http://schemas.microsoft.com/office/2006/documentManagement/types"/>
    <ds:schemaRef ds:uri="http://purl.org/dc/dcmitype/"/>
    <ds:schemaRef ds:uri="http://schemas.microsoft.com/office/2006/metadata/properties"/>
    <ds:schemaRef ds:uri="c34af464-7aa1-4edd-9be4-83dffc1cb926"/>
    <ds:schemaRef ds:uri="http://purl.org/dc/elements/1.1/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762546</TotalTime>
  <Words>245</Words>
  <Application>Microsoft Office PowerPoint</Application>
  <PresentationFormat>On-screen Show (4:3)</PresentationFormat>
  <Paragraphs>136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Courier New</vt:lpstr>
      <vt:lpstr>Wingdings</vt:lpstr>
      <vt:lpstr>1_Custom Design</vt:lpstr>
      <vt:lpstr>Office Theme</vt:lpstr>
      <vt:lpstr>Custom Design</vt:lpstr>
      <vt:lpstr>2025 Release Targets – Approved NPRRs / SCRs / xGRRs 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DeLeon, Jacob</cp:lastModifiedBy>
  <cp:revision>3143</cp:revision>
  <cp:lastPrinted>2024-02-06T15:16:31Z</cp:lastPrinted>
  <dcterms:created xsi:type="dcterms:W3CDTF">2016-01-21T15:20:31Z</dcterms:created>
  <dcterms:modified xsi:type="dcterms:W3CDTF">2025-06-05T19:44:40Z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2023-07-13T14:03:21Z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aeb57a52-e3b6-4d9f-97b5-8553c941019a</vt:lpwstr>
  </property>
  <property fmtid="{D5CDD505-2E9C-101B-9397-08002B2CF9AE}" pid="9" name="MSIP_Label_7084cbda-52b8-46fb-a7b7-cb5bd465ed85_ContentBits">
    <vt:lpwstr>0</vt:lpwstr>
  </property>
</Properties>
</file>