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703" r:id="rId7"/>
    <p:sldId id="705" r:id="rId8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58D3306-97B0-4490-99C9-B9A3CBD5B4E0}">
          <p14:sldIdLst>
            <p14:sldId id="703"/>
            <p14:sldId id="7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499268-90E3-4A56-8AB8-E8A18E97C94B}" v="34" dt="2023-11-08T16:26:39.3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106" d="100"/>
          <a:sy n="106" d="100"/>
        </p:scale>
        <p:origin x="222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76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5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2023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908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957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1928054"/>
              </p:ext>
            </p:extLst>
          </p:nvPr>
        </p:nvGraphicFramePr>
        <p:xfrm>
          <a:off x="160280" y="881387"/>
          <a:ext cx="8839200" cy="393192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8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1/31 – 2/2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 – 3/30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6/6 – 6/8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 – 7/27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10/3 – 10/5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12/5 – 12/7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6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NPRR1020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OBDRR043/44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Securitization Phase 2A – Maine Invoice and Credit Exposure</a:t>
                      </a: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 </a:t>
                      </a: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LPGRR070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NPRR1175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OBDRR048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EMS Upgrade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NPRR1026</a:t>
                      </a:r>
                      <a:r>
                        <a:rPr kumimoji="0" lang="en-US" sz="9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PGRR081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NPRR1153</a:t>
                      </a: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963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88073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8897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87910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849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88037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849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603191"/>
            <a:ext cx="2505302" cy="5847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NPRR1020(a) – EPS Metering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NPRR1026(a) – SLF – RIOO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NPRR1096(b) – ECRS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NOGRR249(a) – </a:t>
            </a:r>
            <a:r>
              <a:rPr lang="en-US" sz="800" b="0" kern="0" dirty="0" err="1">
                <a:solidFill>
                  <a:srgbClr val="FF0000"/>
                </a:solidFill>
              </a:rPr>
              <a:t>GridGeo</a:t>
            </a:r>
            <a:r>
              <a:rPr lang="en-US" sz="800" b="0" kern="0" dirty="0">
                <a:solidFill>
                  <a:srgbClr val="FF0000"/>
                </a:solidFill>
              </a:rPr>
              <a:t> portion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B347731-9DCF-4A6B-84CF-377681286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71237"/>
              </p:ext>
            </p:extLst>
          </p:nvPr>
        </p:nvGraphicFramePr>
        <p:xfrm>
          <a:off x="176358" y="5136811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484,825(b),826,829,841,857,879,885,904,918,930,936,941,945,963,965,975,987,995,1004,1006,1007,1019,1023,1030,1032,1034,1057, 1077,1105, 1111,1128,1131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799,805,810,818,819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066,076,088,091,094,099,</a:t>
                      </a:r>
                      <a:r>
                        <a:rPr lang="en-US" sz="900" b="0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451582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3FABC49-64BA-4341-9620-8FAE27F64974}"/>
              </a:ext>
            </a:extLst>
          </p:cNvPr>
          <p:cNvSpPr txBox="1"/>
          <p:nvPr/>
        </p:nvSpPr>
        <p:spPr>
          <a:xfrm>
            <a:off x="4256524" y="1389707"/>
            <a:ext cx="37054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80915" y="1397185"/>
            <a:ext cx="3705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00" b="1" i="1" kern="0" dirty="0">
                <a:solidFill>
                  <a:srgbClr val="000000"/>
                </a:solidFill>
              </a:rPr>
              <a:t> </a:t>
            </a: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94C33D-5A6E-4835-8D60-5683CF0A7FFE}"/>
              </a:ext>
            </a:extLst>
          </p:cNvPr>
          <p:cNvSpPr txBox="1"/>
          <p:nvPr/>
        </p:nvSpPr>
        <p:spPr>
          <a:xfrm>
            <a:off x="8678397" y="1454540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8646711" y="1391476"/>
            <a:ext cx="41694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 </a:t>
            </a:r>
          </a:p>
        </p:txBody>
      </p:sp>
      <p:sp>
        <p:nvSpPr>
          <p:cNvPr id="28" name="TextBox 12">
            <a:extLst>
              <a:ext uri="{FF2B5EF4-FFF2-40B4-BE49-F238E27FC236}">
                <a16:creationId xmlns:a16="http://schemas.microsoft.com/office/drawing/2014/main" id="{086159DC-2D1C-470F-8874-21F198816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0114" y="3399638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11/2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382649"/>
            <a:ext cx="37054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7" name="TextBox 12">
            <a:extLst>
              <a:ext uri="{FF2B5EF4-FFF2-40B4-BE49-F238E27FC236}">
                <a16:creationId xmlns:a16="http://schemas.microsoft.com/office/drawing/2014/main" id="{A0B95E67-5918-4A23-AE00-6AC2416D3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456" y="2316362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7/14</a:t>
            </a:r>
            <a:endParaRPr lang="en-US" sz="1200" kern="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2B2A94E-A5B3-4CF6-AAE2-12971C5EFBF2}"/>
              </a:ext>
            </a:extLst>
          </p:cNvPr>
          <p:cNvSpPr txBox="1"/>
          <p:nvPr/>
        </p:nvSpPr>
        <p:spPr>
          <a:xfrm>
            <a:off x="5716025" y="1200302"/>
            <a:ext cx="370549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i="1" kern="0" dirty="0">
                <a:solidFill>
                  <a:srgbClr val="000000"/>
                </a:solidFill>
              </a:rPr>
              <a:t> </a:t>
            </a: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615B54-2AA6-8B76-5F70-7479D7CF1C64}"/>
              </a:ext>
            </a:extLst>
          </p:cNvPr>
          <p:cNvSpPr txBox="1"/>
          <p:nvPr/>
        </p:nvSpPr>
        <p:spPr>
          <a:xfrm>
            <a:off x="1291752" y="1394355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5" name="TextBox 12">
            <a:extLst>
              <a:ext uri="{FF2B5EF4-FFF2-40B4-BE49-F238E27FC236}">
                <a16:creationId xmlns:a16="http://schemas.microsoft.com/office/drawing/2014/main" id="{90B21521-06B7-DAF1-A0C8-8C7BACEDB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0093" y="317927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10/1</a:t>
            </a:r>
            <a:endParaRPr lang="en-US" sz="1200" kern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36C19D-4DB6-38B4-FA0F-59241A00EA59}"/>
              </a:ext>
            </a:extLst>
          </p:cNvPr>
          <p:cNvSpPr txBox="1"/>
          <p:nvPr/>
        </p:nvSpPr>
        <p:spPr>
          <a:xfrm>
            <a:off x="5721867" y="1682778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27" name="TextBox 12">
            <a:extLst>
              <a:ext uri="{FF2B5EF4-FFF2-40B4-BE49-F238E27FC236}">
                <a16:creationId xmlns:a16="http://schemas.microsoft.com/office/drawing/2014/main" id="{91228DEC-7DCD-4F3E-B94B-ED94A1A5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6184" y="4755511"/>
            <a:ext cx="4342170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EMS Upgrade Freeze – </a:t>
            </a:r>
            <a:r>
              <a:rPr lang="en-US" sz="1200" b="0" dirty="0"/>
              <a:t>July 2023 – Jan. 2024</a:t>
            </a:r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78871F62-5B18-09C7-5271-70F92EC0C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5794" y="1773619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</a:t>
            </a:r>
          </a:p>
        </p:txBody>
      </p:sp>
      <p:sp>
        <p:nvSpPr>
          <p:cNvPr id="7" name="TextBox 12">
            <a:extLst>
              <a:ext uri="{FF2B5EF4-FFF2-40B4-BE49-F238E27FC236}">
                <a16:creationId xmlns:a16="http://schemas.microsoft.com/office/drawing/2014/main" id="{2FBCA51C-2DDB-C907-32BA-EDE176CF9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124462"/>
            <a:ext cx="1445893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6/28</a:t>
            </a:r>
            <a:endParaRPr lang="en-US" sz="1200" kern="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6F9E4D-B682-8965-C98B-92AB3542239E}"/>
              </a:ext>
            </a:extLst>
          </p:cNvPr>
          <p:cNvSpPr txBox="1"/>
          <p:nvPr/>
        </p:nvSpPr>
        <p:spPr>
          <a:xfrm>
            <a:off x="4244167" y="4427844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E95D181E-BA7E-CE40-563F-8C6AA0954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7083" y="4051302"/>
            <a:ext cx="142863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11/17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1B54BE9-BDAD-932A-24BF-47689D8C8F21}"/>
              </a:ext>
            </a:extLst>
          </p:cNvPr>
          <p:cNvCxnSpPr>
            <a:cxnSpLocks/>
          </p:cNvCxnSpPr>
          <p:nvPr/>
        </p:nvCxnSpPr>
        <p:spPr>
          <a:xfrm flipH="1">
            <a:off x="8558253" y="1860604"/>
            <a:ext cx="422950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E1134D4-BAB6-74EE-1E56-D1FFB5F6CA02}"/>
              </a:ext>
            </a:extLst>
          </p:cNvPr>
          <p:cNvCxnSpPr>
            <a:cxnSpLocks/>
          </p:cNvCxnSpPr>
          <p:nvPr/>
        </p:nvCxnSpPr>
        <p:spPr>
          <a:xfrm flipH="1">
            <a:off x="8610600" y="3722131"/>
            <a:ext cx="400921" cy="121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BA26272-ACBB-2EF4-1C1D-3BC0BA4AF78A}"/>
              </a:ext>
            </a:extLst>
          </p:cNvPr>
          <p:cNvSpPr txBox="1"/>
          <p:nvPr/>
        </p:nvSpPr>
        <p:spPr>
          <a:xfrm>
            <a:off x="7130230" y="4103257"/>
            <a:ext cx="4169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id="{1E37C074-3BBB-8053-E711-761665B08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095" y="2819400"/>
            <a:ext cx="150867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11/19 </a:t>
            </a:r>
            <a:r>
              <a:rPr lang="en-US" sz="1000" dirty="0">
                <a:solidFill>
                  <a:srgbClr val="FF0000"/>
                </a:solidFill>
              </a:rPr>
              <a:t>and</a:t>
            </a:r>
            <a:r>
              <a:rPr lang="en-US" sz="1200" dirty="0">
                <a:solidFill>
                  <a:srgbClr val="FF0000"/>
                </a:solidFill>
              </a:rPr>
              <a:t> 12/1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BD4C114-EC21-D5EB-94E7-57EECFD852F7}"/>
              </a:ext>
            </a:extLst>
          </p:cNvPr>
          <p:cNvCxnSpPr>
            <a:cxnSpLocks/>
          </p:cNvCxnSpPr>
          <p:nvPr/>
        </p:nvCxnSpPr>
        <p:spPr>
          <a:xfrm>
            <a:off x="8262692" y="2632776"/>
            <a:ext cx="0" cy="226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12">
            <a:extLst>
              <a:ext uri="{FF2B5EF4-FFF2-40B4-BE49-F238E27FC236}">
                <a16:creationId xmlns:a16="http://schemas.microsoft.com/office/drawing/2014/main" id="{221C9625-25D8-395B-4525-F1FB6C1FC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105816"/>
            <a:ext cx="150867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12/12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CB7B594-68E4-60E6-1617-B808A7D96440}"/>
              </a:ext>
            </a:extLst>
          </p:cNvPr>
          <p:cNvCxnSpPr>
            <a:cxnSpLocks/>
          </p:cNvCxnSpPr>
          <p:nvPr/>
        </p:nvCxnSpPr>
        <p:spPr>
          <a:xfrm flipH="1">
            <a:off x="8610600" y="4405857"/>
            <a:ext cx="400921" cy="121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93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2024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53484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96512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58323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2857900"/>
              </p:ext>
            </p:extLst>
          </p:nvPr>
        </p:nvGraphicFramePr>
        <p:xfrm>
          <a:off x="160280" y="818732"/>
          <a:ext cx="8839200" cy="3060192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8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6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NPRR1092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SCR822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Public API Enhancements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PGRR103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NPRR1026</a:t>
                      </a:r>
                      <a:r>
                        <a:rPr kumimoji="0" lang="en-US" sz="9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NPRR1196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Forecast Presentation Platform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58976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81808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2632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81644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223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81772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223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063" y="5565285"/>
            <a:ext cx="2505302" cy="70788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NPRR1026(b) – SLF – Reporting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NPRR1092(b) – Limit RUC Opt-Out Provision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NPRR1132(a) – Operating Limits in Cold and Hot 	Conditions – RIOO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NOGRR249(b) – MIS posting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88927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73251" y="1329904"/>
            <a:ext cx="370549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 </a:t>
            </a:r>
            <a:endParaRPr lang="en-US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1244994" y="1319468"/>
            <a:ext cx="416949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319994"/>
            <a:ext cx="3705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A7DCBF6B-E33A-AD6A-39BE-0E7EB11DF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145635"/>
            <a:ext cx="1508760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Q1 – </a:t>
            </a:r>
            <a:r>
              <a:rPr lang="en-US" sz="1200" kern="0" dirty="0"/>
              <a:t>RIOO</a:t>
            </a:r>
            <a:endParaRPr lang="en-US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7984A6-51EA-1C82-0527-C5E27E8151D8}"/>
              </a:ext>
            </a:extLst>
          </p:cNvPr>
          <p:cNvSpPr txBox="1"/>
          <p:nvPr/>
        </p:nvSpPr>
        <p:spPr>
          <a:xfrm>
            <a:off x="2763144" y="2190225"/>
            <a:ext cx="370549" cy="242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  <a:endParaRPr lang="en-US" sz="400" b="1" i="1" kern="0" dirty="0">
              <a:solidFill>
                <a:srgbClr val="000000"/>
              </a:solidFill>
            </a:endParaRPr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5302221"/>
              </p:ext>
            </p:extLst>
          </p:nvPr>
        </p:nvGraphicFramePr>
        <p:xfrm>
          <a:off x="159776" y="3858011"/>
          <a:ext cx="8839200" cy="1578283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4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10/24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 SET 5.0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11/10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12/11-12/12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5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857358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86559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1197EDA7-DEFC-A6DF-BC49-02212A68763E}"/>
              </a:ext>
            </a:extLst>
          </p:cNvPr>
          <p:cNvSpPr/>
          <p:nvPr/>
        </p:nvSpPr>
        <p:spPr>
          <a:xfrm>
            <a:off x="3123696" y="3855723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B55C91AD-E3F4-0703-F1EA-0E27F21FD4B3}"/>
              </a:ext>
            </a:extLst>
          </p:cNvPr>
          <p:cNvSpPr/>
          <p:nvPr/>
        </p:nvSpPr>
        <p:spPr>
          <a:xfrm>
            <a:off x="4571496" y="3861617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R10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861617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505729-56C5-4A43-A94F-AE7E7CB669A8}"/>
              </a:ext>
            </a:extLst>
          </p:cNvPr>
          <p:cNvSpPr txBox="1"/>
          <p:nvPr/>
        </p:nvSpPr>
        <p:spPr>
          <a:xfrm>
            <a:off x="7158882" y="4364174"/>
            <a:ext cx="37054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629A9EF-6D9F-A439-6154-7978433D8DC1}"/>
              </a:ext>
            </a:extLst>
          </p:cNvPr>
          <p:cNvCxnSpPr>
            <a:cxnSpLocks/>
          </p:cNvCxnSpPr>
          <p:nvPr/>
        </p:nvCxnSpPr>
        <p:spPr>
          <a:xfrm flipH="1">
            <a:off x="206340" y="1895970"/>
            <a:ext cx="3106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75B39E2-742A-1D0C-D123-744064439D16}"/>
              </a:ext>
            </a:extLst>
          </p:cNvPr>
          <p:cNvSpPr txBox="1"/>
          <p:nvPr/>
        </p:nvSpPr>
        <p:spPr>
          <a:xfrm>
            <a:off x="4227253" y="1318176"/>
            <a:ext cx="416949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>
                <a:solidFill>
                  <a:srgbClr val="000000"/>
                </a:solidFill>
              </a:rPr>
              <a:t>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A84CB67-511E-FA9F-E827-02DA9DFC969F}"/>
              </a:ext>
            </a:extLst>
          </p:cNvPr>
          <p:cNvCxnSpPr>
            <a:cxnSpLocks/>
          </p:cNvCxnSpPr>
          <p:nvPr/>
        </p:nvCxnSpPr>
        <p:spPr>
          <a:xfrm flipV="1">
            <a:off x="2895600" y="1728821"/>
            <a:ext cx="437847" cy="268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86E1BDA-8054-94C8-65FB-4FF3CFBCE13C}"/>
              </a:ext>
            </a:extLst>
          </p:cNvPr>
          <p:cNvCxnSpPr>
            <a:cxnSpLocks/>
          </p:cNvCxnSpPr>
          <p:nvPr/>
        </p:nvCxnSpPr>
        <p:spPr>
          <a:xfrm flipH="1">
            <a:off x="206340" y="3657600"/>
            <a:ext cx="16793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2">
            <a:extLst>
              <a:ext uri="{FF2B5EF4-FFF2-40B4-BE49-F238E27FC236}">
                <a16:creationId xmlns:a16="http://schemas.microsoft.com/office/drawing/2014/main" id="{7B414E3D-1330-1DDD-AC5E-4E294FE8A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65" y="2514293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2/1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6BE45DB-6D14-44D1-265E-4266E7BD882E}"/>
              </a:ext>
            </a:extLst>
          </p:cNvPr>
          <p:cNvCxnSpPr>
            <a:cxnSpLocks/>
          </p:cNvCxnSpPr>
          <p:nvPr/>
        </p:nvCxnSpPr>
        <p:spPr>
          <a:xfrm>
            <a:off x="1680555" y="2003809"/>
            <a:ext cx="1211628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7F0A97E-D997-305F-B0F1-500EB7994C8B}"/>
              </a:ext>
            </a:extLst>
          </p:cNvPr>
          <p:cNvCxnSpPr>
            <a:cxnSpLocks/>
          </p:cNvCxnSpPr>
          <p:nvPr/>
        </p:nvCxnSpPr>
        <p:spPr>
          <a:xfrm flipH="1" flipV="1">
            <a:off x="191812" y="2348828"/>
            <a:ext cx="1791894" cy="355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64F05C0-B009-DB19-3741-9C011199BE36}"/>
              </a:ext>
            </a:extLst>
          </p:cNvPr>
          <p:cNvCxnSpPr>
            <a:cxnSpLocks/>
          </p:cNvCxnSpPr>
          <p:nvPr/>
        </p:nvCxnSpPr>
        <p:spPr>
          <a:xfrm flipV="1">
            <a:off x="7831662" y="1888087"/>
            <a:ext cx="474138" cy="1426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3BE9A20-8BDF-3845-5696-D127080E6DC7}"/>
              </a:ext>
            </a:extLst>
          </p:cNvPr>
          <p:cNvCxnSpPr>
            <a:cxnSpLocks/>
          </p:cNvCxnSpPr>
          <p:nvPr/>
        </p:nvCxnSpPr>
        <p:spPr>
          <a:xfrm>
            <a:off x="2806558" y="3195689"/>
            <a:ext cx="5033345" cy="119374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FE2CE56-65BC-89C5-4655-904CAE04BBCA}"/>
              </a:ext>
            </a:extLst>
          </p:cNvPr>
          <p:cNvCxnSpPr>
            <a:cxnSpLocks/>
          </p:cNvCxnSpPr>
          <p:nvPr/>
        </p:nvCxnSpPr>
        <p:spPr>
          <a:xfrm>
            <a:off x="2849972" y="2522739"/>
            <a:ext cx="571583" cy="68301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ED50F5B-BD0D-088D-2C42-8F6C63BC5AB2}"/>
              </a:ext>
            </a:extLst>
          </p:cNvPr>
          <p:cNvCxnSpPr>
            <a:cxnSpLocks/>
          </p:cNvCxnSpPr>
          <p:nvPr/>
        </p:nvCxnSpPr>
        <p:spPr>
          <a:xfrm flipV="1">
            <a:off x="1806255" y="2820026"/>
            <a:ext cx="0" cy="608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F8C624D-37C7-5030-8312-7DF8D5AF47CB}"/>
              </a:ext>
            </a:extLst>
          </p:cNvPr>
          <p:cNvCxnSpPr>
            <a:cxnSpLocks/>
          </p:cNvCxnSpPr>
          <p:nvPr/>
        </p:nvCxnSpPr>
        <p:spPr>
          <a:xfrm>
            <a:off x="1498587" y="1411255"/>
            <a:ext cx="180848" cy="58373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2">
            <a:extLst>
              <a:ext uri="{FF2B5EF4-FFF2-40B4-BE49-F238E27FC236}">
                <a16:creationId xmlns:a16="http://schemas.microsoft.com/office/drawing/2014/main" id="{BD585D9C-A541-D6AA-B8B9-FB81D860B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927" y="2338551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3/1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D4EF06D-42B1-3FCF-8B8D-785D055AFA4E}"/>
              </a:ext>
            </a:extLst>
          </p:cNvPr>
          <p:cNvCxnSpPr>
            <a:cxnSpLocks/>
          </p:cNvCxnSpPr>
          <p:nvPr/>
        </p:nvCxnSpPr>
        <p:spPr>
          <a:xfrm>
            <a:off x="4466840" y="1436816"/>
            <a:ext cx="727523" cy="221005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2BCC1F9-48A6-82EB-A9C9-9FCB67F5E028}"/>
              </a:ext>
            </a:extLst>
          </p:cNvPr>
          <p:cNvCxnSpPr>
            <a:cxnSpLocks/>
          </p:cNvCxnSpPr>
          <p:nvPr/>
        </p:nvCxnSpPr>
        <p:spPr>
          <a:xfrm flipH="1">
            <a:off x="4700342" y="1665704"/>
            <a:ext cx="486138" cy="950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1308C18-2B0F-E603-D92C-83E376312421}"/>
              </a:ext>
            </a:extLst>
          </p:cNvPr>
          <p:cNvCxnSpPr>
            <a:cxnSpLocks/>
          </p:cNvCxnSpPr>
          <p:nvPr/>
        </p:nvCxnSpPr>
        <p:spPr>
          <a:xfrm flipV="1">
            <a:off x="1813034" y="3421504"/>
            <a:ext cx="152509" cy="749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91116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539860</TotalTime>
  <Words>601</Words>
  <Application>Microsoft Office PowerPoint</Application>
  <PresentationFormat>On-screen Show (4:3)</PresentationFormat>
  <Paragraphs>437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2023 Release Targets – Approved NPRRs / SCRs / xGRRs </vt:lpstr>
      <vt:lpstr>2024 Release Targets – Approved NPRRs / SCRs / xGRRs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DeLeon, Jacob</cp:lastModifiedBy>
  <cp:revision>3123</cp:revision>
  <cp:lastPrinted>2022-08-13T23:36:00Z</cp:lastPrinted>
  <dcterms:created xsi:type="dcterms:W3CDTF">2016-01-21T15:20:31Z</dcterms:created>
  <dcterms:modified xsi:type="dcterms:W3CDTF">2023-12-07T20:27:15Z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