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50" r:id="rId10"/>
    <p:sldId id="347" r:id="rId11"/>
    <p:sldId id="353" r:id="rId12"/>
    <p:sldId id="294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4" d="100"/>
          <a:sy n="104" d="100"/>
        </p:scale>
        <p:origin x="1301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March 9,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19200"/>
            <a:ext cx="8077200" cy="4495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Securitization Update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NPRR1096 	– Require Sustained Two-Hour Capability for ECRS and Four-Hour 		Capability for Non-Spin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SCR818	– Changes to Incorporate GIC Modeling Data into Existing Modeling 		Applications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Meeting held on 2/10/2022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planned for 3/31/2022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3627"/>
            <a:ext cx="8686800" cy="5524773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February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R1</a:t>
            </a:r>
            <a:r>
              <a:rPr lang="en-US" sz="1600" dirty="0"/>
              <a:t> – Various dates</a:t>
            </a: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NPRR1005	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Clarify Definition of Point of Interconnection (POI) and Add Definition Point of 			Interconnection Bus (POIB)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NOGRR210 / RRGRR025 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Related to NPRR1005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LPGRR068	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BUSLRG and BUSLRGDG Profile Types</a:t>
            </a:r>
            <a:endParaRPr lang="en-US" sz="700" kern="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NPRR917</a:t>
            </a:r>
            <a:r>
              <a:rPr lang="en-US" sz="1400" kern="0" dirty="0"/>
              <a:t> 	– </a:t>
            </a:r>
            <a:r>
              <a:rPr lang="en-US" sz="1400" dirty="0"/>
              <a:t>Nodal Pricing for SODGs and SOTGs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NPRR1052 	– </a:t>
            </a:r>
            <a:r>
              <a:rPr lang="en-US" sz="1400" dirty="0"/>
              <a:t>Load Zone Pricing for Settlement Only Storage Prior to NPRR995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NPRR1065 	– </a:t>
            </a:r>
            <a:r>
              <a:rPr lang="en-US" sz="1400" dirty="0"/>
              <a:t>Implementation Adjustment for NPRR917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NPRR1054	– Removal of </a:t>
            </a:r>
            <a:r>
              <a:rPr lang="en-US" sz="14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Oklaunion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 Exemption Language  </a:t>
            </a:r>
            <a:r>
              <a:rPr lang="en-US" sz="1100" i="1" kern="0" dirty="0">
                <a:solidFill>
                  <a:srgbClr val="000000"/>
                </a:solidFill>
                <a:latin typeface="Arial" panose="020B0604020202020204" pitchFamily="34" charset="0"/>
              </a:rPr>
              <a:t>(partial implementation)</a:t>
            </a:r>
            <a:endParaRPr lang="en-US" sz="1400" i="1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5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R2</a:t>
            </a:r>
            <a:r>
              <a:rPr lang="en-US" sz="1600" dirty="0"/>
              <a:t> – </a:t>
            </a:r>
            <a:r>
              <a:rPr lang="en-US" sz="1600" strike="sngStrike" dirty="0"/>
              <a:t>3/29/2022-3/31/2022</a:t>
            </a:r>
            <a:r>
              <a:rPr lang="en-US" sz="1600" dirty="0"/>
              <a:t>  </a:t>
            </a:r>
            <a:r>
              <a:rPr lang="en-US" sz="1600" dirty="0">
                <a:solidFill>
                  <a:srgbClr val="FF0000"/>
                </a:solidFill>
              </a:rPr>
              <a:t>4/5/2022-4/7/2022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 revision requests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R3</a:t>
            </a:r>
            <a:r>
              <a:rPr lang="en-US" sz="1600" dirty="0"/>
              <a:t> – 5/24/2022-5/26/2022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		Spinning Reserve and Load Resources that are Not Controllable Load Resources Providing 		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SCR814	–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Point-to-Point (PTP) Obligation Bid Interval Limit</a:t>
            </a:r>
            <a:endParaRPr lang="en-US" sz="1400" kern="0" dirty="0">
              <a:solidFill>
                <a:srgbClr val="FF0000"/>
              </a:solidFill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9083CA7-15E0-4A80-A318-AE4C5BC4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488929"/>
            <a:ext cx="1295400" cy="264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/>
              <a:t>2/1/2022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5B19353D-EE1E-4B03-9D13-775A7890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97700"/>
            <a:ext cx="1295400" cy="264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/>
              <a:t>2/4/2022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B62AD4D-640B-443C-834C-F0692C1FD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369" y="2497995"/>
            <a:ext cx="1143000" cy="4370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/>
              <a:t>2/10/2022-2/11/2022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AD41A1B-5B45-491F-9AFB-C48E2E969C78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1488929"/>
            <a:ext cx="1295400" cy="9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06C75F-F128-408C-8825-A7DC4671D998}"/>
              </a:ext>
            </a:extLst>
          </p:cNvPr>
          <p:cNvCxnSpPr>
            <a:cxnSpLocks/>
          </p:cNvCxnSpPr>
          <p:nvPr/>
        </p:nvCxnSpPr>
        <p:spPr>
          <a:xfrm flipH="1">
            <a:off x="5181600" y="1583595"/>
            <a:ext cx="1143000" cy="17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DE006F-E895-4283-B557-A9FFEFCC7DCF}"/>
              </a:ext>
            </a:extLst>
          </p:cNvPr>
          <p:cNvCxnSpPr>
            <a:cxnSpLocks/>
          </p:cNvCxnSpPr>
          <p:nvPr/>
        </p:nvCxnSpPr>
        <p:spPr>
          <a:xfrm flipH="1" flipV="1">
            <a:off x="5867400" y="2022229"/>
            <a:ext cx="762000" cy="9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53B322F-8A30-46A0-8E0B-C8BE87BDB9B2}"/>
              </a:ext>
            </a:extLst>
          </p:cNvPr>
          <p:cNvCxnSpPr>
            <a:cxnSpLocks/>
          </p:cNvCxnSpPr>
          <p:nvPr/>
        </p:nvCxnSpPr>
        <p:spPr>
          <a:xfrm flipH="1">
            <a:off x="7277100" y="2826260"/>
            <a:ext cx="424106" cy="13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B2B51F-AB92-4568-9CF9-210B87B8D6DA}"/>
              </a:ext>
            </a:extLst>
          </p:cNvPr>
          <p:cNvCxnSpPr>
            <a:cxnSpLocks/>
          </p:cNvCxnSpPr>
          <p:nvPr/>
        </p:nvCxnSpPr>
        <p:spPr>
          <a:xfrm flipH="1">
            <a:off x="6441952" y="2731961"/>
            <a:ext cx="1259254" cy="1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99FC8D-820D-4366-AFF6-67A43D5DA658}"/>
              </a:ext>
            </a:extLst>
          </p:cNvPr>
          <p:cNvCxnSpPr>
            <a:cxnSpLocks/>
          </p:cNvCxnSpPr>
          <p:nvPr/>
        </p:nvCxnSpPr>
        <p:spPr>
          <a:xfrm flipH="1" flipV="1">
            <a:off x="5999774" y="2336565"/>
            <a:ext cx="1544026" cy="6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280BA1-321A-4024-92B1-96BC59364F85}"/>
              </a:ext>
            </a:extLst>
          </p:cNvPr>
          <p:cNvCxnSpPr>
            <a:cxnSpLocks/>
          </p:cNvCxnSpPr>
          <p:nvPr/>
        </p:nvCxnSpPr>
        <p:spPr>
          <a:xfrm flipH="1" flipV="1">
            <a:off x="7436340" y="2574196"/>
            <a:ext cx="264867" cy="34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3002F7-0323-4780-88A8-365CF1C01732}"/>
              </a:ext>
            </a:extLst>
          </p:cNvPr>
          <p:cNvCxnSpPr>
            <a:cxnSpLocks/>
          </p:cNvCxnSpPr>
          <p:nvPr/>
        </p:nvCxnSpPr>
        <p:spPr>
          <a:xfrm flipH="1" flipV="1">
            <a:off x="7543801" y="2398521"/>
            <a:ext cx="314813" cy="12237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840619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4201450" y="2018757"/>
            <a:ext cx="37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636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251537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ECRS project started in 1/2022 with a go-live target prior to the EMS Freeze</a:t>
            </a:r>
            <a:endParaRPr lang="en-US" sz="12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675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19435" y="135916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59776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25590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5433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1705076-8BBB-4C3B-AF58-4D1547B6A928}"/>
              </a:ext>
            </a:extLst>
          </p:cNvPr>
          <p:cNvCxnSpPr/>
          <p:nvPr/>
        </p:nvCxnSpPr>
        <p:spPr>
          <a:xfrm>
            <a:off x="2667000" y="1618328"/>
            <a:ext cx="776195" cy="862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successful go-live in early February</a:t>
            </a:r>
            <a:r>
              <a:rPr lang="en-US" sz="1400" dirty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first new DGR in model in the April 2022 model load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NPRR1016</a:t>
            </a:r>
            <a:r>
              <a:rPr lang="en-US" sz="1100" dirty="0">
                <a:solidFill>
                  <a:srgbClr val="FF9900"/>
                </a:solidFill>
              </a:rPr>
              <a:t>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PGRR082</a:t>
            </a:r>
            <a:r>
              <a:rPr lang="en-US" sz="1100" dirty="0">
                <a:solidFill>
                  <a:srgbClr val="FF9900"/>
                </a:solidFill>
              </a:rPr>
              <a:t>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</a:t>
            </a:r>
            <a:r>
              <a:rPr lang="en-US" sz="1100" b="1" dirty="0">
                <a:solidFill>
                  <a:srgbClr val="FF9900"/>
                </a:solidFill>
              </a:rPr>
              <a:t>NOGRR212</a:t>
            </a:r>
            <a:r>
              <a:rPr lang="en-US" sz="1100" dirty="0"/>
              <a:t>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7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/>
              <a:t>currently On Hold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go-lives are TBD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NPRR987</a:t>
            </a:r>
            <a:r>
              <a:rPr lang="en-US" sz="1100" dirty="0"/>
              <a:t>	– BESTF-3 ESR Contribution to Physical Responsive Capability and 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NPRR989</a:t>
            </a:r>
            <a:r>
              <a:rPr lang="en-US" sz="1100" dirty="0"/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/>
              <a:t>NPRR1038</a:t>
            </a:r>
            <a:r>
              <a:rPr lang="en-US" sz="1100" dirty="0"/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/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306894" y="5956119"/>
            <a:ext cx="5791199" cy="363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The BES Combo Model project will be divided into multiple discreet efforts in order to increase the probability of moving forward on the most critical elements</a:t>
            </a:r>
            <a:endParaRPr lang="en-US" sz="1100" b="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6" y="1259735"/>
            <a:ext cx="3224843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= 2022-R5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BECEE8E2-21B1-46F9-B71A-8EC512FF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23089"/>
            <a:ext cx="1565787" cy="634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rgbClr val="FF9900"/>
                </a:solidFill>
              </a:rPr>
              <a:t>Orange text</a:t>
            </a:r>
            <a:r>
              <a:rPr lang="en-US" sz="1100" b="0" dirty="0">
                <a:solidFill>
                  <a:srgbClr val="FF9900"/>
                </a:solidFill>
              </a:rPr>
              <a:t>:  1/1/2022 go-live for DGR/DESR registration purposes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2000" y="4016478"/>
            <a:ext cx="8229600" cy="587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4603956"/>
            <a:ext cx="8229600" cy="39574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4999704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5203722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62000" y="5410200"/>
            <a:ext cx="8229600" cy="20647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4958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NPRR1103 Securitization – PURA Subchapter M Default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 Board of Directors on 12/10/2021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PUCT on 12/16/2021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NPRR1114 Securitization – PURA Subchapter N Uplift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PRS on 1/13/2022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TAC on 1/31/2022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Pending Board and PUCT consideration in March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Clarification NPRRs Posted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NPRR1122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dirty="0">
                <a:solidFill>
                  <a:srgbClr val="FF0000"/>
                </a:solidFill>
              </a:rPr>
              <a:t>Clarifications for Securitization Default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NPRR1123 </a:t>
            </a:r>
            <a:r>
              <a:rPr lang="en-US" sz="1400" i="1" dirty="0">
                <a:solidFill>
                  <a:srgbClr val="FF0000"/>
                </a:solidFill>
              </a:rPr>
              <a:t>– </a:t>
            </a:r>
            <a:r>
              <a:rPr lang="en-US" sz="1400" dirty="0">
                <a:solidFill>
                  <a:srgbClr val="FF0000"/>
                </a:solidFill>
              </a:rPr>
              <a:t>Clarifications for Securitization Uplift Charges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See 2/23/2022 TAC materials for latest update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51836"/>
              </p:ext>
            </p:extLst>
          </p:nvPr>
        </p:nvGraphicFramePr>
        <p:xfrm>
          <a:off x="89933" y="1131966"/>
          <a:ext cx="8955921" cy="3731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 Sustained Two-Hour Capability for ECRS and Four-Hour Capability for Non-Spin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NDCRC, EMS,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Recommend alignment with NPRR863 Rank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ECRS portion to be included in ECRS project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Non-spin portion targeted for 2022 delivery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Incorporate GIC Modeling Data into Existing Modeling Applications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$300k-$500k,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Network Model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Likely approach: Deliver this project after completion of the in-flight SCR789 Phase 2 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time requested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IA for 4/14/2022 PRS meeting</a:t>
                      </a: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62885"/>
              </p:ext>
            </p:extLst>
          </p:nvPr>
        </p:nvGraphicFramePr>
        <p:xfrm>
          <a:off x="3769749" y="9144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14400"/>
            <a:ext cx="8534401" cy="5105400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First meeting held on 2/10/2022 – Thank you to all who participated!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cs typeface="Arial"/>
              </a:rPr>
              <a:t>Topics reviewed</a:t>
            </a:r>
          </a:p>
          <a:p>
            <a:pPr lvl="2"/>
            <a:r>
              <a:rPr lang="en-US" sz="1600" dirty="0">
                <a:cs typeface="Arial"/>
              </a:rPr>
              <a:t>NPRR1093 XSD changes			</a:t>
            </a:r>
            <a:r>
              <a:rPr lang="en-US" sz="1600" i="1" dirty="0">
                <a:cs typeface="Arial"/>
              </a:rPr>
              <a:t>2022-R3 target go-live</a:t>
            </a:r>
          </a:p>
          <a:p>
            <a:pPr lvl="2"/>
            <a:r>
              <a:rPr lang="en-US" sz="1600" dirty="0">
                <a:cs typeface="Arial"/>
              </a:rPr>
              <a:t>FFRA / NPRR863 update			</a:t>
            </a:r>
            <a:r>
              <a:rPr lang="en-US" sz="1600" i="1" dirty="0">
                <a:cs typeface="Arial"/>
              </a:rPr>
              <a:t>2022-R5 target go-live</a:t>
            </a:r>
          </a:p>
          <a:p>
            <a:pPr lvl="2"/>
            <a:r>
              <a:rPr lang="en-US" sz="1600" dirty="0">
                <a:cs typeface="Arial"/>
              </a:rPr>
              <a:t>ECRS / NPRR863 update			</a:t>
            </a:r>
            <a:r>
              <a:rPr lang="en-US" sz="1600" i="1" dirty="0">
                <a:cs typeface="Arial"/>
              </a:rPr>
              <a:t>Release is TBD</a:t>
            </a:r>
            <a:endParaRPr lang="en-US" sz="1100" i="1" dirty="0">
              <a:cs typeface="Arial"/>
            </a:endParaRPr>
          </a:p>
          <a:p>
            <a:pPr lvl="2"/>
            <a:r>
              <a:rPr lang="en-US" sz="1600" dirty="0">
                <a:cs typeface="Arial"/>
              </a:rPr>
              <a:t>WAN refresh and encryption project update	</a:t>
            </a:r>
            <a:r>
              <a:rPr lang="en-US" sz="1600" i="1" dirty="0">
                <a:cs typeface="Arial"/>
              </a:rPr>
              <a:t>Encryption go-live by 4/30/2022</a:t>
            </a:r>
          </a:p>
          <a:p>
            <a:pPr lvl="2"/>
            <a:r>
              <a:rPr lang="en-US" sz="1600" dirty="0">
                <a:cs typeface="Arial"/>
              </a:rPr>
              <a:t>NERC EMSWG update			</a:t>
            </a:r>
            <a:r>
              <a:rPr lang="en-US" sz="1600" i="1" dirty="0">
                <a:cs typeface="Arial"/>
              </a:rPr>
              <a:t>Q3 virtual conference</a:t>
            </a:r>
          </a:p>
          <a:p>
            <a:pPr lvl="2"/>
            <a:r>
              <a:rPr lang="en-US" sz="1600" dirty="0">
                <a:cs typeface="Arial"/>
              </a:rPr>
              <a:t>MMS UI/OS UI IE support update</a:t>
            </a:r>
          </a:p>
          <a:p>
            <a:pPr lvl="2"/>
            <a:r>
              <a:rPr lang="en-US" sz="1600" dirty="0">
                <a:cs typeface="Arial"/>
              </a:rPr>
              <a:t>MOTE enhancements</a:t>
            </a:r>
          </a:p>
          <a:p>
            <a:pPr lvl="2"/>
            <a:r>
              <a:rPr lang="en-US" sz="1600" dirty="0">
                <a:cs typeface="Arial"/>
              </a:rPr>
              <a:t>SCR820 – Operator Real-Time Messaging	</a:t>
            </a:r>
            <a:r>
              <a:rPr lang="en-US" sz="1600" i="1" dirty="0">
                <a:cs typeface="Arial"/>
              </a:rPr>
              <a:t>IA underway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cs typeface="Arial"/>
              </a:rPr>
              <a:t>Meetings docs posted on ERCOT.com</a:t>
            </a:r>
          </a:p>
          <a:p>
            <a:pPr lvl="2">
              <a:lnSpc>
                <a:spcPct val="150000"/>
              </a:lnSpc>
            </a:pPr>
            <a:r>
              <a:rPr lang="en-US" sz="1600" dirty="0">
                <a:cs typeface="Arial"/>
              </a:rPr>
              <a:t>https://www.ercot.com/calendar/event?id=1643307467620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Next meeting is 3/31/2022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cs typeface="Arial"/>
              </a:rPr>
              <a:t>Agenda being formed over the coming days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322868</TotalTime>
  <Words>1291</Words>
  <Application>Microsoft Office PowerPoint</Application>
  <PresentationFormat>On-screen Show (4:3)</PresentationFormat>
  <Paragraphs>279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Securitization Update</vt:lpstr>
      <vt:lpstr>Priority / Rank Options for Revision Requests with Impacts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3000</cp:revision>
  <cp:lastPrinted>2020-02-05T17:47:59Z</cp:lastPrinted>
  <dcterms:created xsi:type="dcterms:W3CDTF">2016-01-21T15:20:31Z</dcterms:created>
  <dcterms:modified xsi:type="dcterms:W3CDTF">2022-03-07T03:26:53Z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