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63" r:id="rId5"/>
    <p:sldMasterId id="2147483648" r:id="rId6"/>
  </p:sldMasterIdLst>
  <p:notesMasterIdLst>
    <p:notesMasterId r:id="rId10"/>
  </p:notesMasterIdLst>
  <p:handoutMasterIdLst>
    <p:handoutMasterId r:id="rId11"/>
  </p:handoutMasterIdLst>
  <p:sldIdLst>
    <p:sldId id="294" r:id="rId7"/>
    <p:sldId id="297" r:id="rId8"/>
    <p:sldId id="298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E3EB"/>
    <a:srgbClr val="E7F2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897" autoAdjust="0"/>
  </p:normalViewPr>
  <p:slideViewPr>
    <p:cSldViewPr showGuides="1">
      <p:cViewPr varScale="1">
        <p:scale>
          <a:sx n="137" d="100"/>
          <a:sy n="137" d="100"/>
        </p:scale>
        <p:origin x="786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11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660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735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49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350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504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November 2018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0059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05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960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820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970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641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29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683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November 2018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185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November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656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November 2018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PUC Project No. 46304 Directive Status 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3465546"/>
              </p:ext>
            </p:extLst>
          </p:nvPr>
        </p:nvGraphicFramePr>
        <p:xfrm>
          <a:off x="381000" y="1143000"/>
          <a:ext cx="8153400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24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5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Directive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r>
                        <a:rPr lang="en-US" sz="1050" b="0" dirty="0">
                          <a:solidFill>
                            <a:schemeClr val="tx1"/>
                          </a:solidFill>
                        </a:rPr>
                        <a:t>Directive #1 Determine market participation category and appropriate market segment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NPRR857 and NOGRR177</a:t>
                      </a:r>
                      <a:r>
                        <a:rPr lang="en-US" sz="1050" baseline="0" dirty="0">
                          <a:solidFill>
                            <a:schemeClr val="tx1"/>
                          </a:solidFill>
                        </a:rPr>
                        <a:t> approved. Language grey-boxed.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Determination Board approved on 8/16/2022.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78374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Directive #2 </a:t>
                      </a:r>
                      <a:r>
                        <a:rPr lang="en-US" sz="1050" dirty="0"/>
                        <a:t>Execution of any necessary coordination agreements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Directive #3 </a:t>
                      </a:r>
                      <a:r>
                        <a:rPr lang="en-US" sz="1050" dirty="0"/>
                        <a:t>Determination regarding ramp rate restrictions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NPRR999 approved.  Language grey-boxed.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Determination Board approved on 12/8/2020.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Directive #4 </a:t>
                      </a:r>
                      <a:r>
                        <a:rPr lang="en-US" sz="1050" dirty="0"/>
                        <a:t>Development of methodology for outage coordination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Determination Board approved on 10/08/2019.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Directive #5 </a:t>
                      </a:r>
                      <a:r>
                        <a:rPr lang="en-US" sz="1050" dirty="0"/>
                        <a:t>Determination of planning model assumptions and considerations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Determination Board approved on 04/09/2019.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Directive #6 </a:t>
                      </a:r>
                      <a:r>
                        <a:rPr lang="en-US" sz="1050" dirty="0"/>
                        <a:t>Determination regarding any needed transmission upgrades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Determination Board approved 04/28/2022.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1115744"/>
                  </a:ext>
                </a:extLst>
              </a:tr>
            </a:tbl>
          </a:graphicData>
        </a:graphic>
      </p:graphicFrame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October 2022</a:t>
            </a:r>
          </a:p>
        </p:txBody>
      </p:sp>
      <p:sp>
        <p:nvSpPr>
          <p:cNvPr id="19" name="Flowchart: Terminator 18">
            <a:extLst>
              <a:ext uri="{FF2B5EF4-FFF2-40B4-BE49-F238E27FC236}">
                <a16:creationId xmlns:a16="http://schemas.microsoft.com/office/drawing/2014/main" id="{3B3CC72A-1D53-425C-911B-C858E2C1661B}"/>
              </a:ext>
            </a:extLst>
          </p:cNvPr>
          <p:cNvSpPr/>
          <p:nvPr/>
        </p:nvSpPr>
        <p:spPr>
          <a:xfrm>
            <a:off x="7390246" y="1531824"/>
            <a:ext cx="943235" cy="784743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Complete</a:t>
            </a:r>
          </a:p>
          <a:p>
            <a:pPr algn="ctr"/>
            <a:r>
              <a:rPr lang="en-US" sz="700" dirty="0"/>
              <a:t>(pending system implementation)</a:t>
            </a:r>
          </a:p>
        </p:txBody>
      </p:sp>
      <p:sp>
        <p:nvSpPr>
          <p:cNvPr id="20" name="Flowchart: Terminator 19">
            <a:extLst>
              <a:ext uri="{FF2B5EF4-FFF2-40B4-BE49-F238E27FC236}">
                <a16:creationId xmlns:a16="http://schemas.microsoft.com/office/drawing/2014/main" id="{AA356AAF-9FB6-436A-AE5D-CE62BB409B7A}"/>
              </a:ext>
            </a:extLst>
          </p:cNvPr>
          <p:cNvSpPr/>
          <p:nvPr/>
        </p:nvSpPr>
        <p:spPr>
          <a:xfrm>
            <a:off x="7385002" y="2546691"/>
            <a:ext cx="948479" cy="827942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To be completed under Project 54166</a:t>
            </a:r>
          </a:p>
        </p:txBody>
      </p:sp>
      <p:sp>
        <p:nvSpPr>
          <p:cNvPr id="21" name="Flowchart: Terminator 20">
            <a:extLst>
              <a:ext uri="{FF2B5EF4-FFF2-40B4-BE49-F238E27FC236}">
                <a16:creationId xmlns:a16="http://schemas.microsoft.com/office/drawing/2014/main" id="{ACA07A30-9F8D-4CC0-ADA5-139420ED2B55}"/>
              </a:ext>
            </a:extLst>
          </p:cNvPr>
          <p:cNvSpPr/>
          <p:nvPr/>
        </p:nvSpPr>
        <p:spPr>
          <a:xfrm>
            <a:off x="7379766" y="3483367"/>
            <a:ext cx="943235" cy="784743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Complete</a:t>
            </a:r>
          </a:p>
          <a:p>
            <a:pPr algn="ctr"/>
            <a:r>
              <a:rPr lang="en-US" sz="700" dirty="0"/>
              <a:t>(pending system implementation)</a:t>
            </a:r>
          </a:p>
        </p:txBody>
      </p:sp>
      <p:sp>
        <p:nvSpPr>
          <p:cNvPr id="22" name="Flowchart: Terminator 21">
            <a:extLst>
              <a:ext uri="{FF2B5EF4-FFF2-40B4-BE49-F238E27FC236}">
                <a16:creationId xmlns:a16="http://schemas.microsoft.com/office/drawing/2014/main" id="{337AB6F7-48CA-40FC-972D-50E52D3902C7}"/>
              </a:ext>
            </a:extLst>
          </p:cNvPr>
          <p:cNvSpPr/>
          <p:nvPr/>
        </p:nvSpPr>
        <p:spPr>
          <a:xfrm>
            <a:off x="7354172" y="4457700"/>
            <a:ext cx="943235" cy="304800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Complete</a:t>
            </a:r>
          </a:p>
        </p:txBody>
      </p:sp>
      <p:sp>
        <p:nvSpPr>
          <p:cNvPr id="23" name="Flowchart: Terminator 22">
            <a:extLst>
              <a:ext uri="{FF2B5EF4-FFF2-40B4-BE49-F238E27FC236}">
                <a16:creationId xmlns:a16="http://schemas.microsoft.com/office/drawing/2014/main" id="{CC273697-0ACE-422D-A8E1-903FA1111B56}"/>
              </a:ext>
            </a:extLst>
          </p:cNvPr>
          <p:cNvSpPr/>
          <p:nvPr/>
        </p:nvSpPr>
        <p:spPr>
          <a:xfrm>
            <a:off x="7354172" y="4991100"/>
            <a:ext cx="943235" cy="304800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Complete</a:t>
            </a:r>
          </a:p>
        </p:txBody>
      </p:sp>
      <p:sp>
        <p:nvSpPr>
          <p:cNvPr id="24" name="Flowchart: Terminator 23">
            <a:extLst>
              <a:ext uri="{FF2B5EF4-FFF2-40B4-BE49-F238E27FC236}">
                <a16:creationId xmlns:a16="http://schemas.microsoft.com/office/drawing/2014/main" id="{A34E89A4-A40B-42ED-B973-68EFAE6CE34E}"/>
              </a:ext>
            </a:extLst>
          </p:cNvPr>
          <p:cNvSpPr/>
          <p:nvPr/>
        </p:nvSpPr>
        <p:spPr>
          <a:xfrm>
            <a:off x="7385001" y="5486400"/>
            <a:ext cx="943235" cy="304800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Complete</a:t>
            </a:r>
          </a:p>
        </p:txBody>
      </p:sp>
    </p:spTree>
    <p:extLst>
      <p:ext uri="{BB962C8B-B14F-4D97-AF65-F5344CB8AC3E}">
        <p14:creationId xmlns:p14="http://schemas.microsoft.com/office/powerpoint/2010/main" val="564561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PUC Project No. 46304 Directive Status 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3329392"/>
              </p:ext>
            </p:extLst>
          </p:nvPr>
        </p:nvGraphicFramePr>
        <p:xfrm>
          <a:off x="381000" y="1143000"/>
          <a:ext cx="8153400" cy="382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24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5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Directive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Directive #7 </a:t>
                      </a:r>
                      <a:r>
                        <a:rPr lang="en-US" sz="1050" dirty="0"/>
                        <a:t>Determination as to how to manage congestion caused by DC tie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Determination Board approved 02/11/2020.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7837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050" dirty="0"/>
                        <a:t>Directive #8 Determination regarding Primary Frequency Response and Voltage Support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NPRR1098 and NOGRR234 approved.  Language grey-boxed.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Primary Frequency Response Determination Board approved 08/07/2018.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Voltage Support Determination Board approved 04/28/2022.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Directive #9 </a:t>
                      </a:r>
                      <a:r>
                        <a:rPr lang="en-US" sz="1050" dirty="0"/>
                        <a:t>Determination regarding modifications to Ancillary Services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NPRR1034 approved.  Language grey-boxed.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Determination Board approved 08/10/2021.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Directive #10 </a:t>
                      </a:r>
                      <a:r>
                        <a:rPr lang="en-US" sz="1050" dirty="0"/>
                        <a:t>Determination regarding price formation under emergency conditions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Determination Board approved on 10/09/2018.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October 2022</a:t>
            </a:r>
          </a:p>
        </p:txBody>
      </p:sp>
      <p:sp>
        <p:nvSpPr>
          <p:cNvPr id="19" name="Flowchart: Terminator 18">
            <a:extLst>
              <a:ext uri="{FF2B5EF4-FFF2-40B4-BE49-F238E27FC236}">
                <a16:creationId xmlns:a16="http://schemas.microsoft.com/office/drawing/2014/main" id="{3B3CC72A-1D53-425C-911B-C858E2C1661B}"/>
              </a:ext>
            </a:extLst>
          </p:cNvPr>
          <p:cNvSpPr/>
          <p:nvPr/>
        </p:nvSpPr>
        <p:spPr>
          <a:xfrm>
            <a:off x="7384999" y="3393271"/>
            <a:ext cx="943235" cy="784743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Complete</a:t>
            </a:r>
          </a:p>
          <a:p>
            <a:pPr algn="ctr"/>
            <a:r>
              <a:rPr lang="en-US" sz="700" dirty="0"/>
              <a:t>(pending system implementation)</a:t>
            </a:r>
          </a:p>
        </p:txBody>
      </p:sp>
      <p:sp>
        <p:nvSpPr>
          <p:cNvPr id="21" name="Flowchart: Terminator 20">
            <a:extLst>
              <a:ext uri="{FF2B5EF4-FFF2-40B4-BE49-F238E27FC236}">
                <a16:creationId xmlns:a16="http://schemas.microsoft.com/office/drawing/2014/main" id="{ACA07A30-9F8D-4CC0-ADA5-139420ED2B55}"/>
              </a:ext>
            </a:extLst>
          </p:cNvPr>
          <p:cNvSpPr/>
          <p:nvPr/>
        </p:nvSpPr>
        <p:spPr>
          <a:xfrm>
            <a:off x="7385000" y="2237286"/>
            <a:ext cx="943235" cy="784743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Complete</a:t>
            </a:r>
          </a:p>
          <a:p>
            <a:pPr algn="ctr"/>
            <a:r>
              <a:rPr lang="en-US" sz="700" dirty="0"/>
              <a:t>(pending system implementation)</a:t>
            </a:r>
          </a:p>
        </p:txBody>
      </p:sp>
      <p:sp>
        <p:nvSpPr>
          <p:cNvPr id="22" name="Flowchart: Terminator 21">
            <a:extLst>
              <a:ext uri="{FF2B5EF4-FFF2-40B4-BE49-F238E27FC236}">
                <a16:creationId xmlns:a16="http://schemas.microsoft.com/office/drawing/2014/main" id="{337AB6F7-48CA-40FC-972D-50E52D3902C7}"/>
              </a:ext>
            </a:extLst>
          </p:cNvPr>
          <p:cNvSpPr/>
          <p:nvPr/>
        </p:nvSpPr>
        <p:spPr>
          <a:xfrm>
            <a:off x="7385000" y="1551486"/>
            <a:ext cx="943235" cy="304800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Complete</a:t>
            </a:r>
          </a:p>
        </p:txBody>
      </p:sp>
      <p:sp>
        <p:nvSpPr>
          <p:cNvPr id="23" name="Flowchart: Terminator 22">
            <a:extLst>
              <a:ext uri="{FF2B5EF4-FFF2-40B4-BE49-F238E27FC236}">
                <a16:creationId xmlns:a16="http://schemas.microsoft.com/office/drawing/2014/main" id="{CC273697-0ACE-422D-A8E1-903FA1111B56}"/>
              </a:ext>
            </a:extLst>
          </p:cNvPr>
          <p:cNvSpPr/>
          <p:nvPr/>
        </p:nvSpPr>
        <p:spPr>
          <a:xfrm>
            <a:off x="7385002" y="4549257"/>
            <a:ext cx="943235" cy="304800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Complete</a:t>
            </a:r>
          </a:p>
        </p:txBody>
      </p:sp>
    </p:spTree>
    <p:extLst>
      <p:ext uri="{BB962C8B-B14F-4D97-AF65-F5344CB8AC3E}">
        <p14:creationId xmlns:p14="http://schemas.microsoft.com/office/powerpoint/2010/main" val="2499363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PUC Project No. 46304 Directive Status 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9722816"/>
              </p:ext>
            </p:extLst>
          </p:nvPr>
        </p:nvGraphicFramePr>
        <p:xfrm>
          <a:off x="381000" y="1143000"/>
          <a:ext cx="8153400" cy="3314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24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5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Directive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/>
                        <a:t>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Directive #11 </a:t>
                      </a:r>
                      <a:r>
                        <a:rPr lang="en-US" sz="1050" dirty="0"/>
                        <a:t>Determination regarding allocation of costs identified in PUC Docket No. 45624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Determination Board approved 8/16/22.</a:t>
                      </a: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97837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Directive #12 </a:t>
                      </a:r>
                      <a:r>
                        <a:rPr lang="en-US" sz="1050" dirty="0"/>
                        <a:t>Determination regarding possible allocation of export-related costs to QSEs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Determination Board approved 8/16/22.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9200"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1"/>
                          </a:solidFill>
                        </a:rPr>
                        <a:t>Directive #13 </a:t>
                      </a:r>
                      <a:r>
                        <a:rPr lang="en-US" sz="1050" dirty="0"/>
                        <a:t>ERCOT reporting of status of work on Directives to PUCT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ERCOT periodic reporting of status of work on Directives to PUCT is ongoing.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2940">
                <a:tc>
                  <a:txBody>
                    <a:bodyPr/>
                    <a:lstStyle/>
                    <a:p>
                      <a:r>
                        <a:rPr lang="en-US" sz="1050" dirty="0"/>
                        <a:t>Directive #14 ERCOT updates to PUCT regarding completion dates for Directives 1 to 12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baseline="0" dirty="0">
                          <a:solidFill>
                            <a:schemeClr val="tx1"/>
                          </a:solidFill>
                        </a:rPr>
                        <a:t>ERCOT periodic reporting of status of work on Directives to PUCT is ongoing.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October 2022</a:t>
            </a:r>
          </a:p>
        </p:txBody>
      </p:sp>
      <p:sp>
        <p:nvSpPr>
          <p:cNvPr id="22" name="Flowchart: Terminator 21">
            <a:extLst>
              <a:ext uri="{FF2B5EF4-FFF2-40B4-BE49-F238E27FC236}">
                <a16:creationId xmlns:a16="http://schemas.microsoft.com/office/drawing/2014/main" id="{337AB6F7-48CA-40FC-972D-50E52D3902C7}"/>
              </a:ext>
            </a:extLst>
          </p:cNvPr>
          <p:cNvSpPr/>
          <p:nvPr/>
        </p:nvSpPr>
        <p:spPr>
          <a:xfrm>
            <a:off x="7385000" y="1551486"/>
            <a:ext cx="943235" cy="304800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Complete</a:t>
            </a:r>
          </a:p>
        </p:txBody>
      </p:sp>
      <p:sp>
        <p:nvSpPr>
          <p:cNvPr id="23" name="Flowchart: Terminator 22">
            <a:extLst>
              <a:ext uri="{FF2B5EF4-FFF2-40B4-BE49-F238E27FC236}">
                <a16:creationId xmlns:a16="http://schemas.microsoft.com/office/drawing/2014/main" id="{CC273697-0ACE-422D-A8E1-903FA1111B56}"/>
              </a:ext>
            </a:extLst>
          </p:cNvPr>
          <p:cNvSpPr/>
          <p:nvPr/>
        </p:nvSpPr>
        <p:spPr>
          <a:xfrm>
            <a:off x="7384998" y="2180957"/>
            <a:ext cx="943235" cy="304800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Complete</a:t>
            </a:r>
          </a:p>
        </p:txBody>
      </p:sp>
      <p:sp>
        <p:nvSpPr>
          <p:cNvPr id="5" name="Flowchart: Terminator 4">
            <a:extLst>
              <a:ext uri="{FF2B5EF4-FFF2-40B4-BE49-F238E27FC236}">
                <a16:creationId xmlns:a16="http://schemas.microsoft.com/office/drawing/2014/main" id="{AA691AC3-0FFF-5C6E-31EF-9EF9EDB54317}"/>
              </a:ext>
            </a:extLst>
          </p:cNvPr>
          <p:cNvSpPr/>
          <p:nvPr/>
        </p:nvSpPr>
        <p:spPr>
          <a:xfrm>
            <a:off x="7384997" y="3014528"/>
            <a:ext cx="943235" cy="304800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Complete</a:t>
            </a:r>
          </a:p>
        </p:txBody>
      </p:sp>
      <p:sp>
        <p:nvSpPr>
          <p:cNvPr id="6" name="Flowchart: Terminator 5">
            <a:extLst>
              <a:ext uri="{FF2B5EF4-FFF2-40B4-BE49-F238E27FC236}">
                <a16:creationId xmlns:a16="http://schemas.microsoft.com/office/drawing/2014/main" id="{AA63F5B4-0A62-9B59-9B2E-1FBA557E5B51}"/>
              </a:ext>
            </a:extLst>
          </p:cNvPr>
          <p:cNvSpPr/>
          <p:nvPr/>
        </p:nvSpPr>
        <p:spPr>
          <a:xfrm>
            <a:off x="7381507" y="3962400"/>
            <a:ext cx="943235" cy="304800"/>
          </a:xfrm>
          <a:prstGeom prst="flowChartTerminator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Complete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3BC97A-D48D-9871-0811-352ECD61CF36}"/>
              </a:ext>
            </a:extLst>
          </p:cNvPr>
          <p:cNvSpPr txBox="1"/>
          <p:nvPr/>
        </p:nvSpPr>
        <p:spPr>
          <a:xfrm>
            <a:off x="375765" y="4740127"/>
            <a:ext cx="8153400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/>
              <a:t>Notes from PUC on September 30, 2022:</a:t>
            </a:r>
          </a:p>
          <a:p>
            <a:endParaRPr lang="en-US" sz="1050" i="1" dirty="0"/>
          </a:p>
          <a:p>
            <a:r>
              <a:rPr lang="en-US" sz="1050" i="1" dirty="0"/>
              <a:t>Because ERCOT has completed its work on the14 directives, Project No. 46304 is now closed. Further, and consistent with the Commission' s direction at its September 29,2022 open meeting, the following new project is opened: Project No. 54166, Compliance Project Related to Project No. 46304 (Oversight Proceeding Regarding ERCOT Matters Arising out of Docket No. 45624).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8515938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2" ma:contentTypeDescription="Create a new document." ma:contentTypeScope="" ma:versionID="dddc0241f952fc8054f9ac4a8ff91025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Public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F69527E-111C-4D11-A4CB-A1BD1B1786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6895</TotalTime>
  <Words>443</Words>
  <Application>Microsoft Office PowerPoint</Application>
  <PresentationFormat>On-screen Show (4:3)</PresentationFormat>
  <Paragraphs>82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1_Custom Design</vt:lpstr>
      <vt:lpstr>Custom Design</vt:lpstr>
      <vt:lpstr>Office Theme</vt:lpstr>
      <vt:lpstr>PUC Project No. 46304 Directive Status Summary</vt:lpstr>
      <vt:lpstr>PUC Project No. 46304 Directive Status Summary</vt:lpstr>
      <vt:lpstr>PUC Project No. 46304 Directive Status Summary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Ayson, Janice</cp:lastModifiedBy>
  <cp:revision>251</cp:revision>
  <cp:lastPrinted>2017-09-19T15:00:37Z</cp:lastPrinted>
  <dcterms:created xsi:type="dcterms:W3CDTF">2016-01-21T15:20:31Z</dcterms:created>
  <dcterms:modified xsi:type="dcterms:W3CDTF">2023-01-23T16:47:51Z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