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  <p:sldMasterId id="2147483700" r:id="rId2"/>
    <p:sldMasterId id="2147483702" r:id="rId3"/>
  </p:sldMasterIdLst>
  <p:notesMasterIdLst>
    <p:notesMasterId r:id="rId9"/>
  </p:notesMasterIdLst>
  <p:handoutMasterIdLst>
    <p:handoutMasterId r:id="rId10"/>
  </p:handoutMasterIdLst>
  <p:sldIdLst>
    <p:sldId id="270" r:id="rId4"/>
    <p:sldId id="573" r:id="rId5"/>
    <p:sldId id="574" r:id="rId6"/>
    <p:sldId id="575" r:id="rId7"/>
    <p:sldId id="576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uthor" initials="A" lastIdx="2" clrIdx="0"/>
  <p:cmAuthor id="1" name="Du, Pengwei" initials="DP" lastIdx="3" clrIdx="1">
    <p:extLst>
      <p:ext uri="{19B8F6BF-5375-455C-9EA6-DF929625EA0E}">
        <p15:presenceInfo xmlns:p15="http://schemas.microsoft.com/office/powerpoint/2012/main" userId="S-1-5-21-639947351-343809578-3807592339-42176" providerId="AD"/>
      </p:ext>
    </p:extLst>
  </p:cmAuthor>
  <p:cmAuthor id="2" name="Mago, Nitika" initials="NVM" lastIdx="25" clrIdx="2">
    <p:extLst>
      <p:ext uri="{19B8F6BF-5375-455C-9EA6-DF929625EA0E}">
        <p15:presenceInfo xmlns:p15="http://schemas.microsoft.com/office/powerpoint/2012/main" userId="Mago, Nitika" providerId="None"/>
      </p:ext>
    </p:extLst>
  </p:cmAuthor>
  <p:cmAuthor id="3" name="Steffan, Nick" initials="SN" lastIdx="3" clrIdx="3">
    <p:extLst>
      <p:ext uri="{19B8F6BF-5375-455C-9EA6-DF929625EA0E}">
        <p15:presenceInfo xmlns:p15="http://schemas.microsoft.com/office/powerpoint/2012/main" userId="S-1-5-21-639947351-343809578-3807592339-42285" providerId="AD"/>
      </p:ext>
    </p:extLst>
  </p:cmAuthor>
  <p:cmAuthor id="4" name="Littlefield, Jennifer" initials="LJ" lastIdx="2" clrIdx="4">
    <p:extLst>
      <p:ext uri="{19B8F6BF-5375-455C-9EA6-DF929625EA0E}">
        <p15:presenceInfo xmlns:p15="http://schemas.microsoft.com/office/powerpoint/2012/main" userId="S-1-5-21-639947351-343809578-3807592339-51623" providerId="AD"/>
      </p:ext>
    </p:extLst>
  </p:cmAuthor>
  <p:cmAuthor id="5" name="Li, Weifeng" initials="LW" lastIdx="10" clrIdx="5">
    <p:extLst>
      <p:ext uri="{19B8F6BF-5375-455C-9EA6-DF929625EA0E}">
        <p15:presenceInfo xmlns:p15="http://schemas.microsoft.com/office/powerpoint/2012/main" userId="S-1-5-21-639947351-343809578-3807592339-5523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6770"/>
    <a:srgbClr val="FFE89F"/>
    <a:srgbClr val="73C8FD"/>
    <a:srgbClr val="50BC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71907" autoAdjust="0"/>
  </p:normalViewPr>
  <p:slideViewPr>
    <p:cSldViewPr snapToGrid="0">
      <p:cViewPr varScale="1">
        <p:scale>
          <a:sx n="79" d="100"/>
          <a:sy n="79" d="100"/>
        </p:scale>
        <p:origin x="1080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notesViewPr>
    <p:cSldViewPr snapToGrid="0" showGuides="1">
      <p:cViewPr varScale="1">
        <p:scale>
          <a:sx n="98" d="100"/>
          <a:sy n="98" d="100"/>
        </p:scale>
        <p:origin x="3516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commentAuthors" Target="commentAuthors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ADBA4A-CF1B-46AC-9045-2B6612C0624C}" type="datetimeFigureOut">
              <a:rPr lang="en-US" smtClean="0"/>
              <a:t>2/28/2022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6EE2B4-D30B-4D65-BC1C-DE57E4765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1212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3C6F44-CB68-48CB-8188-A47D4423899A}" type="datetimeFigureOut">
              <a:rPr lang="en-US" smtClean="0"/>
              <a:t>2/28/2022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72613F-3576-4EE9-945C-25503B987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948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1059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569075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1428750" y="2625326"/>
            <a:ext cx="6286500" cy="0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>
            <a:off x="1428750" y="4232673"/>
            <a:ext cx="6286500" cy="0"/>
          </a:xfrm>
          <a:prstGeom prst="line">
            <a:avLst/>
          </a:prstGeom>
          <a:ln>
            <a:solidFill>
              <a:schemeClr val="accent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>
            <a:spLocks noGrp="1"/>
          </p:cNvSpPr>
          <p:nvPr>
            <p:ph idx="16"/>
          </p:nvPr>
        </p:nvSpPr>
        <p:spPr>
          <a:xfrm>
            <a:off x="1428750" y="2895600"/>
            <a:ext cx="6286500" cy="990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 b="1" cap="small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64814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55406"/>
            <a:ext cx="853440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19768" y="6553200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26950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DB75BAC-74D7-43DA-9DE7-3912ED22B40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4636008" y="863346"/>
            <a:ext cx="420624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04800" y="855406"/>
            <a:ext cx="420624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</p:spTree>
    <p:extLst>
      <p:ext uri="{BB962C8B-B14F-4D97-AF65-F5344CB8AC3E}">
        <p14:creationId xmlns:p14="http://schemas.microsoft.com/office/powerpoint/2010/main" val="2374833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E7085C4-D6A8-46D9-A1BA-F87C2DEFFCD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ontent Placeholder 2"/>
          <p:cNvSpPr>
            <a:spLocks noGrp="1"/>
          </p:cNvSpPr>
          <p:nvPr>
            <p:ph idx="13"/>
          </p:nvPr>
        </p:nvSpPr>
        <p:spPr>
          <a:xfrm>
            <a:off x="4636008" y="1695200"/>
            <a:ext cx="4206240" cy="4232773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4"/>
          </p:nvPr>
        </p:nvSpPr>
        <p:spPr>
          <a:xfrm>
            <a:off x="304800" y="1695200"/>
            <a:ext cx="4206240" cy="4224833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15"/>
          </p:nvPr>
        </p:nvSpPr>
        <p:spPr>
          <a:xfrm>
            <a:off x="4636008" y="863347"/>
            <a:ext cx="4206240" cy="730506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="1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to edit Master text styles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16"/>
          </p:nvPr>
        </p:nvSpPr>
        <p:spPr>
          <a:xfrm>
            <a:off x="304800" y="855407"/>
            <a:ext cx="4206240" cy="73050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 baseline="0">
                <a:solidFill>
                  <a:schemeClr val="tx2"/>
                </a:solidFill>
              </a:defRPr>
            </a:lvl1pPr>
            <a:lvl2pPr>
              <a:defRPr sz="1800" baseline="0">
                <a:solidFill>
                  <a:schemeClr val="tx2"/>
                </a:solidFill>
              </a:defRPr>
            </a:lvl2pPr>
            <a:lvl3pPr>
              <a:defRPr sz="1600" baseline="0">
                <a:solidFill>
                  <a:schemeClr val="tx2"/>
                </a:solidFill>
              </a:defRPr>
            </a:lvl3pPr>
            <a:lvl4pP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32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6189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2814561" y="266304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2814561" y="266304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/>
          <p:cNvSpPr txBox="1">
            <a:spLocks/>
          </p:cNvSpPr>
          <p:nvPr userDrawn="1"/>
        </p:nvSpPr>
        <p:spPr>
          <a:xfrm>
            <a:off x="2898648" y="243682"/>
            <a:ext cx="6016752" cy="518318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301752" y="859536"/>
            <a:ext cx="8531352" cy="5065776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2"/>
                </a:solidFill>
              </a:defRPr>
            </a:lvl1pPr>
            <a:lvl2pPr marL="557213" indent="-214313">
              <a:buClr>
                <a:schemeClr val="accent1"/>
              </a:buClr>
              <a:buFont typeface="Wingdings" panose="05000000000000000000" pitchFamily="2" charset="2"/>
              <a:buChar char="§"/>
              <a:defRPr sz="1800" baseline="0">
                <a:solidFill>
                  <a:schemeClr val="tx2"/>
                </a:solidFill>
              </a:defRPr>
            </a:lvl2pPr>
            <a:lvl3pPr marL="857250" indent="-171450">
              <a:buClr>
                <a:schemeClr val="tx2"/>
              </a:buClr>
              <a:buFont typeface="Courier New" panose="02070309020205020404" pitchFamily="49" charset="0"/>
              <a:buChar char="o"/>
              <a:defRPr sz="1600" baseline="0">
                <a:solidFill>
                  <a:schemeClr val="tx2"/>
                </a:solidFill>
              </a:defRPr>
            </a:lvl3pPr>
            <a:lvl4pPr>
              <a:buClr>
                <a:schemeClr val="accent1"/>
              </a:buClr>
              <a:defRPr sz="1600" baseline="0">
                <a:solidFill>
                  <a:schemeClr val="tx2"/>
                </a:solidFill>
              </a:defRPr>
            </a:lvl4pPr>
            <a:lvl5pPr>
              <a:defRPr sz="14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98977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550883" y="4837176"/>
            <a:ext cx="4465283" cy="64922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1" cap="sm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547872" y="3429000"/>
            <a:ext cx="4465283" cy="923544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0" cap="none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547872" y="1325880"/>
            <a:ext cx="5519928" cy="2304288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600" b="1" cap="sm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93213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6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04023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7477" y="6561137"/>
            <a:ext cx="457200" cy="2206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2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6" y="6553201"/>
            <a:ext cx="707325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b="1" dirty="0">
                <a:solidFill>
                  <a:srgbClr val="5B6770"/>
                </a:solidFill>
              </a:rPr>
              <a:t>PUBLIC</a:t>
            </a:r>
          </a:p>
        </p:txBody>
      </p:sp>
      <p:sp>
        <p:nvSpPr>
          <p:cNvPr id="11" name="Slide Number Placeholder 8"/>
          <p:cNvSpPr txBox="1">
            <a:spLocks/>
          </p:cNvSpPr>
          <p:nvPr userDrawn="1"/>
        </p:nvSpPr>
        <p:spPr>
          <a:xfrm>
            <a:off x="8664677" y="6561137"/>
            <a:ext cx="387883" cy="2127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E7085C4-D6A8-46D9-A1BA-F87C2DEFFCDB}" type="slidenum">
              <a:rPr lang="en-US" sz="900" smtClean="0">
                <a:solidFill>
                  <a:schemeClr val="bg1">
                    <a:lumMod val="75000"/>
                  </a:schemeClr>
                </a:solidFill>
              </a:rPr>
              <a:pPr/>
              <a:t>‹#›</a:t>
            </a:fld>
            <a:endParaRPr lang="en-US" sz="9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0750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64" r:id="rId2"/>
    <p:sldLayoutId id="2147483690" r:id="rId3"/>
    <p:sldLayoutId id="2147483691" r:id="rId4"/>
    <p:sldLayoutId id="2147483682" r:id="rId5"/>
  </p:sldLayoutIdLst>
  <p:hf hdr="0" ftr="0" dt="0"/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8841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7503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3"/>
          </p:nvPr>
        </p:nvSpPr>
        <p:spPr>
          <a:xfrm>
            <a:off x="3550883" y="4046220"/>
            <a:ext cx="4465283" cy="1303020"/>
          </a:xfrm>
        </p:spPr>
        <p:txBody>
          <a:bodyPr/>
          <a:lstStyle/>
          <a:p>
            <a:r>
              <a:rPr lang="en-US" dirty="0"/>
              <a:t>March 2, 2022 </a:t>
            </a:r>
          </a:p>
          <a:p>
            <a:r>
              <a:rPr lang="en-US" dirty="0"/>
              <a:t>WMS</a:t>
            </a:r>
          </a:p>
          <a:p>
            <a:endParaRPr lang="en-US" sz="800" dirty="0"/>
          </a:p>
          <a:p>
            <a:r>
              <a:rPr lang="en-US" dirty="0"/>
              <a:t>March 3, 2022 </a:t>
            </a:r>
          </a:p>
          <a:p>
            <a:r>
              <a:rPr lang="en-US" dirty="0"/>
              <a:t>ROS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/>
              <a:t>Nitika Mago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1800" b="1" i="0" dirty="0">
                <a:solidFill>
                  <a:srgbClr val="5B6770"/>
                </a:solidFill>
                <a:effectLst/>
                <a:latin typeface="Roboto" panose="02000000000000000000" pitchFamily="2" charset="0"/>
              </a:rPr>
              <a:t>Implementing NPRR1093 &amp; 1101: Load Resource Participation in Non-Spinning Reserve</a:t>
            </a:r>
          </a:p>
          <a:p>
            <a:pPr lvl="1"/>
            <a:r>
              <a:rPr lang="en-US" sz="1800" cap="small" dirty="0">
                <a:solidFill>
                  <a:srgbClr val="5B6770"/>
                </a:solidFill>
              </a:rPr>
              <a:t>Minimum Capacity from SCED Dispatchable Resources to provide Non-Spin </a:t>
            </a:r>
            <a:endParaRPr lang="en-US" dirty="0">
              <a:solidFill>
                <a:srgbClr val="5B677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0547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672AE3A4-6269-4D23-B948-A5B74BCC0B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5B3BA345-5DBE-42F0-A92A-678B0B365E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sz="1400" dirty="0"/>
              <a:t>NPRR1093 introduced protocol changes that allow Load Resources that are not controllable to provide Non-Spinning Reserve Service (Non-Spin).</a:t>
            </a:r>
          </a:p>
          <a:p>
            <a:endParaRPr lang="en-US" sz="1400" dirty="0"/>
          </a:p>
          <a:p>
            <a:r>
              <a:rPr lang="en-US" sz="1400" dirty="0"/>
              <a:t>NPRR1093 requires ERCOT to determine if any minimum capacity is required from SCED dispatchable Resources to provide Non-Spin. Further, any proposed limit is required to be reviewed and approved by the ERCOT Board.</a:t>
            </a:r>
          </a:p>
          <a:p>
            <a:endParaRPr lang="en-US" sz="1400" dirty="0"/>
          </a:p>
          <a:p>
            <a:r>
              <a:rPr lang="en-US" sz="1400" dirty="0"/>
              <a:t>ERCOT plans to implement NPRR1093 &amp; NPRR1101 in R3 (late May, 2022). Design and code for NPRR1093 is being developed with a parameter that will account for a minimum limit from SCED dispatchable Resources for Non-Spin.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B8D449D-0377-4013-A5B2-3F8020602C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E7085C4-D6A8-46D9-A1BA-F87C2DEFFCD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ED51866-6A3C-41ED-8F77-ED8E113AC46D}"/>
              </a:ext>
            </a:extLst>
          </p:cNvPr>
          <p:cNvSpPr txBox="1">
            <a:spLocks/>
          </p:cNvSpPr>
          <p:nvPr/>
        </p:nvSpPr>
        <p:spPr>
          <a:xfrm>
            <a:off x="304800" y="855407"/>
            <a:ext cx="8534400" cy="1826834"/>
          </a:xfrm>
          <a:prstGeom prst="rect">
            <a:avLst/>
          </a:prstGeom>
          <a:solidFill>
            <a:srgbClr val="FFFFFF">
              <a:lumMod val="95000"/>
            </a:srgbClr>
          </a:solidFill>
          <a:ln>
            <a:solidFill>
              <a:sysClr val="windowText" lastClr="000000"/>
            </a:solidFill>
          </a:ln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Font typeface="Arial" panose="020B0604020202020204" pitchFamily="34" charset="0"/>
              <a:buNone/>
            </a:pPr>
            <a:r>
              <a:rPr lang="en-US" sz="700" b="1" i="1" dirty="0">
                <a:solidFill>
                  <a:schemeClr val="tx2"/>
                </a:solidFill>
              </a:rPr>
              <a:t>Gray-Box for NPRR1093 and NPRR1007</a:t>
            </a:r>
          </a:p>
          <a:p>
            <a:pPr marL="0" lvl="1" indent="0">
              <a:buFont typeface="Arial" panose="020B0604020202020204" pitchFamily="34" charset="0"/>
              <a:buNone/>
            </a:pPr>
            <a:r>
              <a:rPr lang="en-US" sz="1400" b="1" dirty="0">
                <a:solidFill>
                  <a:schemeClr val="tx2"/>
                </a:solidFill>
              </a:rPr>
              <a:t>3.16 Standards for Determining Ancillary Service Quantities</a:t>
            </a:r>
          </a:p>
          <a:p>
            <a:pPr marL="0" lvl="1" indent="0">
              <a:buFont typeface="Arial" panose="020B0604020202020204" pitchFamily="34" charset="0"/>
              <a:buNone/>
            </a:pPr>
            <a:endParaRPr lang="en-US" sz="800" b="1" dirty="0">
              <a:solidFill>
                <a:schemeClr val="tx2"/>
              </a:solidFill>
            </a:endParaRPr>
          </a:p>
          <a:p>
            <a:pPr marL="365125" lvl="1" indent="-365125" algn="just">
              <a:buFont typeface="Arial" panose="020B0604020202020204" pitchFamily="34" charset="0"/>
              <a:buNone/>
            </a:pPr>
            <a:r>
              <a:rPr lang="en-US" sz="1400" dirty="0">
                <a:solidFill>
                  <a:schemeClr val="tx2"/>
                </a:solidFill>
              </a:rPr>
              <a:t>(3) The ERCOT Board shall review and approve ERCOT's methodology for determining the minimum Ancillary Service requirements, </a:t>
            </a:r>
            <a:r>
              <a:rPr lang="en-US" sz="1400" b="1" dirty="0">
                <a:solidFill>
                  <a:srgbClr val="FF0000"/>
                </a:solidFill>
              </a:rPr>
              <a:t>any minimum capacity required from SCED dispatchable Resources to provide Non-Spin</a:t>
            </a:r>
            <a:r>
              <a:rPr lang="en-US" sz="1400" dirty="0">
                <a:solidFill>
                  <a:schemeClr val="tx2"/>
                </a:solidFill>
              </a:rPr>
              <a:t>, the minimum capacity required from Resources providing Primary Frequency Response to provide RRS and the maximum amount of RRS that can be provided by Resources capable of FFR.</a:t>
            </a:r>
            <a:endParaRPr lang="en-US" b="1" u="sng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56361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69E6BDE1-81C9-444C-99FB-EC9DCC7836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EC7BF9A-6312-4BDB-A515-B579B8A3A8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400" dirty="0"/>
              <a:t>Per the current protocols, SCED dispatchable Resources are able to provide Non-Spin. </a:t>
            </a:r>
          </a:p>
          <a:p>
            <a:endParaRPr lang="en-US" sz="1400" dirty="0"/>
          </a:p>
          <a:p>
            <a:r>
              <a:rPr lang="en-US" sz="1400" dirty="0"/>
              <a:t>With NPRR1093, Load Resources that are not controllable (Non-Controllable Load Resources or NCLRs) may also qualify to provide Non-Spin. </a:t>
            </a:r>
          </a:p>
          <a:p>
            <a:pPr lvl="1"/>
            <a:r>
              <a:rPr lang="en-US" sz="1400" dirty="0"/>
              <a:t>An NCLR is able to offer and get awarded both RRS and Non-Spin in DAM, however in Real Time it cannot provide RRS and Non-Spin simultaneously.</a:t>
            </a:r>
          </a:p>
          <a:p>
            <a:pPr lvl="1"/>
            <a:r>
              <a:rPr lang="en-US" sz="1400" dirty="0"/>
              <a:t>NCLR when providing Non-Spin should not have an under-frequency relay or the under-frequency relay should not be armed.</a:t>
            </a:r>
          </a:p>
          <a:p>
            <a:endParaRPr lang="en-US" sz="1400" dirty="0"/>
          </a:p>
          <a:p>
            <a:r>
              <a:rPr lang="en-US" sz="1400" dirty="0"/>
              <a:t>Non-Spin may be deployed when PRC is below 3,200 MW or when there isn’t sufficient capacity to meet the 30-minute net load ramp. </a:t>
            </a:r>
          </a:p>
          <a:p>
            <a:pPr lvl="1"/>
            <a:r>
              <a:rPr lang="en-US" sz="1400" dirty="0"/>
              <a:t>For the purpose of deployment, per changes made by NPRR1101 in Nodal Protocol Section 6.5.7.6.2.3, ERCOT will create groups of ~500 MW with offline Generation Resources and NCLRs that have a Non-Spin obligation.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2C12E8A-6FC3-4D24-9C52-03F7B39A85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E7085C4-D6A8-46D9-A1BA-F87C2DEFFCDB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2414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B19277-183C-4B5A-86E2-01AC1BC552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Limit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A99309-E118-4BCD-9E15-813894F6E7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400" dirty="0"/>
              <a:t>ERCOT has some operational experience with NCLRs that provide Responsive Reserve Service via an under-frequency relay (i.e. RRS-UFR). </a:t>
            </a:r>
          </a:p>
          <a:p>
            <a:endParaRPr lang="en-US" sz="1400" dirty="0"/>
          </a:p>
          <a:p>
            <a:r>
              <a:rPr lang="en-US" sz="1400" dirty="0"/>
              <a:t>However, the requirements for NCLRs to provide Non-Spin are different. ERCOT will need to gain some operational experience with NCLRs that are providing Non-Spin.</a:t>
            </a:r>
          </a:p>
          <a:p>
            <a:endParaRPr lang="en-US" sz="1400" dirty="0"/>
          </a:p>
          <a:p>
            <a:r>
              <a:rPr lang="en-US" sz="1400" dirty="0"/>
              <a:t>As a result, ERCOT is proposing that for 2022, a minimum of 25% capacity of Non-Spin be procured from SCED dispatchable Resources. </a:t>
            </a:r>
          </a:p>
          <a:p>
            <a:pPr lvl="1"/>
            <a:r>
              <a:rPr lang="en-US" sz="1400" dirty="0"/>
              <a:t>This would mean that, in 2022, between 635 MW and 1360 MW of Non-Spin will be procured from (online and offline) SCED dispatchable Resources, the remaining Non-Spin may come from any type of Resource that is qualified to provide Non-Spin.</a:t>
            </a:r>
          </a:p>
          <a:p>
            <a:endParaRPr lang="en-US" sz="1400" dirty="0"/>
          </a:p>
          <a:p>
            <a:r>
              <a:rPr lang="en-US" sz="1400" dirty="0"/>
              <a:t>This “minimum capacity of Non-Spin from SCED dispatchable Resources” will be documented in Methodology for determining Ancillary Service quantities and reviewed annually as a part of the methodology’s annual review process. </a:t>
            </a:r>
          </a:p>
          <a:p>
            <a:pPr lvl="1"/>
            <a:r>
              <a:rPr lang="en-US" sz="1400" dirty="0"/>
              <a:t>This approach allows ERCOT to revisit this limit determination as soon as Fall of 2022 for applicability in 2023.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F01FAA-3002-4C80-AAC8-3D4974566E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86341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6023FC-E165-4764-815A-8BD67F9162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736E47-3CE4-4228-8779-F09C6D7837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400" dirty="0"/>
              <a:t>ERCOT recommends that for 2022, the minimum amount of Non-Spin procured from SCED dispatchable Resources shall not be less than 25% of the total Non-Spin requirement. </a:t>
            </a:r>
          </a:p>
          <a:p>
            <a:endParaRPr lang="en-US" sz="1400" dirty="0"/>
          </a:p>
          <a:p>
            <a:r>
              <a:rPr lang="en-US" sz="1400" dirty="0"/>
              <a:t>ERCOT seeks this group’s endorsement of this proposed limit.</a:t>
            </a:r>
          </a:p>
          <a:p>
            <a:endParaRPr lang="en-US" sz="1600" dirty="0"/>
          </a:p>
          <a:p>
            <a:r>
              <a:rPr lang="en-US" sz="1400" dirty="0"/>
              <a:t>Following is the timeline for discussing this Ancillary Service Methodology change,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1400" dirty="0"/>
              <a:t>3/2/2022: WMS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1400" dirty="0"/>
              <a:t>3/3/2022: ROS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1400" dirty="0"/>
              <a:t>3/30/2022: TAC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1400" dirty="0"/>
              <a:t>4/12/2022: </a:t>
            </a:r>
            <a:r>
              <a:rPr lang="en-US" sz="1400" dirty="0" err="1"/>
              <a:t>BoD</a:t>
            </a:r>
            <a:endParaRPr lang="en-US" sz="1400" dirty="0"/>
          </a:p>
          <a:p>
            <a:endParaRPr lang="en-US" sz="1600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9F6923-A49C-4812-A0CD-73F1FADF36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177651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26858</TotalTime>
  <Words>595</Words>
  <Application>Microsoft Office PowerPoint</Application>
  <PresentationFormat>On-screen Show (4:3)</PresentationFormat>
  <Paragraphs>59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Calibri</vt:lpstr>
      <vt:lpstr>Courier New</vt:lpstr>
      <vt:lpstr>Roboto</vt:lpstr>
      <vt:lpstr>Wingdings</vt:lpstr>
      <vt:lpstr>1_Office Theme</vt:lpstr>
      <vt:lpstr>2_Custom Design</vt:lpstr>
      <vt:lpstr>3_Custom Design</vt:lpstr>
      <vt:lpstr>PowerPoint Presentation</vt:lpstr>
      <vt:lpstr>Background</vt:lpstr>
      <vt:lpstr>Introduction</vt:lpstr>
      <vt:lpstr>Proposed Limit</vt:lpstr>
      <vt:lpstr>Summary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Matevosjana, Julia</dc:creator>
  <cp:lastModifiedBy>Clifton, Suzy</cp:lastModifiedBy>
  <cp:revision>617</cp:revision>
  <dcterms:created xsi:type="dcterms:W3CDTF">2016-04-16T13:25:21Z</dcterms:created>
  <dcterms:modified xsi:type="dcterms:W3CDTF">2022-02-28T20:20:45Z</dcterms:modified>
</cp:coreProperties>
</file>