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  <p:sldMasterId id="2147493497" r:id="rId6"/>
  </p:sldMasterIdLst>
  <p:notesMasterIdLst>
    <p:notesMasterId r:id="rId24"/>
  </p:notesMasterIdLst>
  <p:handoutMasterIdLst>
    <p:handoutMasterId r:id="rId25"/>
  </p:handoutMasterIdLst>
  <p:sldIdLst>
    <p:sldId id="260" r:id="rId7"/>
    <p:sldId id="284" r:id="rId8"/>
    <p:sldId id="261" r:id="rId9"/>
    <p:sldId id="294" r:id="rId10"/>
    <p:sldId id="300" r:id="rId11"/>
    <p:sldId id="296" r:id="rId12"/>
    <p:sldId id="262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7" r:id="rId22"/>
    <p:sldId id="298" r:id="rId2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300"/>
            <p14:sldId id="296"/>
          </p14:sldIdLst>
        </p14:section>
        <p14:section name="Questions" id="{96F416E3-8143-44F1-BC34-31FDEEEDC0B2}">
          <p14:sldIdLst>
            <p14:sldId id="262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7462" autoAdjust="0"/>
  </p:normalViewPr>
  <p:slideViewPr>
    <p:cSldViewPr snapToGrid="0" snapToObjects="1">
      <p:cViewPr varScale="1">
        <p:scale>
          <a:sx n="100" d="100"/>
          <a:sy n="100" d="100"/>
        </p:scale>
        <p:origin x="1866" y="126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33,399,938 MWh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8,448,159</a:t>
            </a:r>
            <a:r>
              <a:rPr lang="en-US" dirty="0"/>
              <a:t>  M</a:t>
            </a:r>
            <a:r>
              <a:rPr lang="en-US" sz="1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25.29 %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1,335,908</a:t>
            </a:r>
            <a:r>
              <a:rPr lang="en-US" dirty="0"/>
              <a:t> MWh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4.00 %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140107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6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72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4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1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2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3/3/22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2/7/22</a:t>
            </a:r>
          </a:p>
        </p:txBody>
      </p:sp>
    </p:spTree>
    <p:extLst>
      <p:ext uri="{BB962C8B-B14F-4D97-AF65-F5344CB8AC3E}">
        <p14:creationId xmlns:p14="http://schemas.microsoft.com/office/powerpoint/2010/main" val="5414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  <p:sldLayoutId id="2147493501" r:id="rId4"/>
    <p:sldLayoutId id="2147493502" r:id="rId5"/>
    <p:sldLayoutId id="2147493503" r:id="rId6"/>
    <p:sldLayoutId id="2147493504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</a:t>
              </a:r>
              <a:r>
                <a:rPr lang="en-US" sz="2000" dirty="0"/>
                <a:t>Jimmy Jackson, CPS Energy</a:t>
              </a:r>
              <a:endParaRPr lang="en-US" sz="2000" i="1" dirty="0"/>
            </a:p>
            <a:p>
              <a:r>
                <a:rPr lang="en-US" sz="2000" i="1" dirty="0"/>
                <a:t>Vice Chair: </a:t>
              </a:r>
              <a:r>
                <a:rPr lang="en-US" sz="1800" i="1" dirty="0"/>
                <a:t>Vacant</a:t>
              </a:r>
              <a:endParaRPr lang="en-US" sz="1800" dirty="0"/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March 03, 2022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RMS1 Performance of ERCOT Frequency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F2DD4D-A67B-4FB8-B458-2F7763914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05" y="758721"/>
            <a:ext cx="7919390" cy="521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8DB086-0DEE-4F55-B678-9D6078DE2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54" y="798348"/>
            <a:ext cx="8383367" cy="517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A3EBE2-9B79-4D22-9881-1530C448C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63" y="789203"/>
            <a:ext cx="7773074" cy="519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5F86EE-FDE4-402A-BA07-93CC0CF74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84" y="764817"/>
            <a:ext cx="7846232" cy="523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Wind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34E9BA-6F3C-4696-A744-498A93190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11" y="792251"/>
            <a:ext cx="7766977" cy="521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Wind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842031-33D4-4769-BED3-9238C1BC6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39" y="816637"/>
            <a:ext cx="7687722" cy="52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Solar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E05B1A-197F-4012-9E8F-1583F51D0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84" y="764817"/>
            <a:ext cx="7846232" cy="523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Solar Generation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48E8C3-BA4A-4AA8-8E8B-B241C2661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25" y="768743"/>
            <a:ext cx="7638950" cy="528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dirty="0"/>
              <a:t>Report Overview</a:t>
            </a:r>
          </a:p>
          <a:p>
            <a:pPr lvl="2">
              <a:lnSpc>
                <a:spcPct val="200000"/>
              </a:lnSpc>
            </a:pPr>
            <a:r>
              <a:rPr lang="en-US" sz="2000" dirty="0"/>
              <a:t>Meeting Minutes</a:t>
            </a:r>
          </a:p>
          <a:p>
            <a:pPr lvl="2">
              <a:lnSpc>
                <a:spcPct val="200000"/>
              </a:lnSpc>
            </a:pPr>
            <a:r>
              <a:rPr lang="en-US" sz="2000" dirty="0"/>
              <a:t>BAL-001-TRE-2 FMEs and IMFR</a:t>
            </a:r>
          </a:p>
          <a:p>
            <a:pPr lvl="3">
              <a:lnSpc>
                <a:spcPct val="200000"/>
              </a:lnSpc>
              <a:buFont typeface="Arial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/>
              </a:rPr>
              <a:t>1 FME in the month of January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2">
              <a:lnSpc>
                <a:spcPct val="200000"/>
              </a:lnSpc>
            </a:pPr>
            <a:r>
              <a:rPr lang="en-US" sz="2000" dirty="0"/>
              <a:t>Frequency Control Report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2000" b="1" kern="0" dirty="0"/>
              <a:t>PDCWG Meeting 2/16/2022</a:t>
            </a:r>
          </a:p>
          <a:p>
            <a:pPr marL="400050" lvl="1" indent="0">
              <a:buNone/>
            </a:pPr>
            <a:endParaRPr lang="en-US" sz="2000" b="1" kern="0" dirty="0"/>
          </a:p>
          <a:p>
            <a:pPr marL="400050" lvl="1" indent="0">
              <a:buNone/>
            </a:pPr>
            <a:r>
              <a:rPr lang="en-US" sz="1800" b="1" kern="0" dirty="0"/>
              <a:t>Open Meeting</a:t>
            </a:r>
          </a:p>
          <a:p>
            <a:pPr lvl="2">
              <a:lnSpc>
                <a:spcPct val="150000"/>
              </a:lnSpc>
            </a:pPr>
            <a:r>
              <a:rPr lang="en-US" sz="1600" kern="0" dirty="0"/>
              <a:t>Update on RRS PFR Limit Study (GE)</a:t>
            </a:r>
          </a:p>
          <a:p>
            <a:pPr lvl="2">
              <a:lnSpc>
                <a:spcPct val="150000"/>
              </a:lnSpc>
            </a:pPr>
            <a:r>
              <a:rPr lang="en-US" sz="1600" kern="0" dirty="0"/>
              <a:t>High level review of 2 Non-FMEs in January</a:t>
            </a:r>
          </a:p>
          <a:p>
            <a:pPr lvl="2">
              <a:lnSpc>
                <a:spcPct val="150000"/>
              </a:lnSpc>
            </a:pPr>
            <a:r>
              <a:rPr lang="en-US" sz="1600" kern="0" dirty="0"/>
              <a:t>High level review of one FME in January</a:t>
            </a:r>
          </a:p>
          <a:p>
            <a:pPr lvl="2">
              <a:lnSpc>
                <a:spcPct val="150000"/>
              </a:lnSpc>
            </a:pPr>
            <a:r>
              <a:rPr lang="en-US" sz="1600" kern="0" dirty="0"/>
              <a:t>Reviewed ERCOT Reports</a:t>
            </a:r>
          </a:p>
          <a:p>
            <a:pPr lvl="3">
              <a:lnSpc>
                <a:spcPct val="150000"/>
              </a:lnSpc>
            </a:pPr>
            <a:r>
              <a:rPr lang="en-US" sz="1200" kern="0" dirty="0"/>
              <a:t>Frequency Control Metrics</a:t>
            </a:r>
          </a:p>
          <a:p>
            <a:pPr lvl="3">
              <a:lnSpc>
                <a:spcPct val="150000"/>
              </a:lnSpc>
            </a:pPr>
            <a:r>
              <a:rPr lang="en-US" sz="1200" kern="0" dirty="0"/>
              <a:t>Regulation Reports</a:t>
            </a:r>
          </a:p>
          <a:p>
            <a:pPr marL="457200" lvl="1" indent="0">
              <a:lnSpc>
                <a:spcPct val="200000"/>
              </a:lnSpc>
              <a:buNone/>
            </a:pPr>
            <a:r>
              <a:rPr lang="en-US" sz="1800" b="1" kern="0" dirty="0"/>
              <a:t>Closed Meeting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kern="0" dirty="0"/>
              <a:t>	</a:t>
            </a:r>
            <a:r>
              <a:rPr lang="en-US" sz="1600" kern="0" dirty="0"/>
              <a:t>Detailed review of FME on 1/26/2022 2:27:47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2349500"/>
            <a:ext cx="7772400" cy="1362075"/>
          </a:xfrm>
        </p:spPr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Frequency Measurable Events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E5D6525-8B31-4DDD-9D33-1A5553D2E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>
            <a:normAutofit/>
          </a:bodyPr>
          <a:lstStyle/>
          <a:p>
            <a:r>
              <a:rPr lang="en-US" sz="2800" dirty="0"/>
              <a:t>There was 1 FME in January</a:t>
            </a:r>
          </a:p>
          <a:p>
            <a:pPr lvl="1"/>
            <a:r>
              <a:rPr lang="en-US" sz="2200" dirty="0"/>
              <a:t>1/26/2022 2:27:47</a:t>
            </a:r>
          </a:p>
          <a:p>
            <a:pPr lvl="2"/>
            <a:r>
              <a:rPr lang="en-US" sz="1900" dirty="0"/>
              <a:t>Loss of 814 MW generation</a:t>
            </a:r>
          </a:p>
          <a:p>
            <a:pPr lvl="2"/>
            <a:r>
              <a:rPr lang="en-US" sz="1900" dirty="0"/>
              <a:t>Interconnection Frequency Response: 1,131 MW/0.1 Hz</a:t>
            </a:r>
          </a:p>
          <a:p>
            <a:pPr lvl="2"/>
            <a:r>
              <a:rPr lang="en-US" sz="1900" dirty="0"/>
              <a:t>39 Resources were evaluated. These includes,</a:t>
            </a:r>
          </a:p>
          <a:p>
            <a:pPr lvl="3">
              <a:buFont typeface="Arial" panose="020B0604020202020204" pitchFamily="34" charset="0"/>
              <a:buChar char="‒"/>
            </a:pPr>
            <a:r>
              <a:rPr lang="en-US" sz="1600" dirty="0"/>
              <a:t>37 Generation Resources</a:t>
            </a:r>
          </a:p>
          <a:p>
            <a:pPr lvl="3">
              <a:buFont typeface="Arial" panose="020B0604020202020204" pitchFamily="34" charset="0"/>
              <a:buChar char="‒"/>
            </a:pPr>
            <a:r>
              <a:rPr lang="en-US" sz="1600" dirty="0"/>
              <a:t>2  Controllable Load Resources</a:t>
            </a:r>
          </a:p>
          <a:p>
            <a:pPr lvl="3">
              <a:buFont typeface="Arial" panose="020B0604020202020204" pitchFamily="34" charset="0"/>
              <a:buChar char="‒"/>
            </a:pPr>
            <a:r>
              <a:rPr lang="en-US" sz="1600" dirty="0"/>
              <a:t>0 Energy Storage Resources    </a:t>
            </a:r>
          </a:p>
          <a:p>
            <a:pPr lvl="2"/>
            <a:r>
              <a:rPr lang="en-US" sz="1900" dirty="0"/>
              <a:t>0 of 37 Evaluated Generation Resources had less than 75% of their expected Initial Primary Frequency Response.</a:t>
            </a:r>
          </a:p>
          <a:p>
            <a:pPr lvl="2"/>
            <a:r>
              <a:rPr lang="en-US" sz="1900" dirty="0"/>
              <a:t>1 of 37 Evaluated Generation Resources had less than 75% of their expected Sustained Primary Frequency Response.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5667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36348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412  MW/0.1 Hz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794125-86DB-4AC2-A73A-92652C130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69" y="791994"/>
            <a:ext cx="7760262" cy="50595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5B6E910-E79E-4C10-8DED-D428F9B430FF}"/>
              </a:ext>
            </a:extLst>
          </p:cNvPr>
          <p:cNvSpPr/>
          <p:nvPr/>
        </p:nvSpPr>
        <p:spPr>
          <a:xfrm>
            <a:off x="5994715" y="4232970"/>
            <a:ext cx="2092960" cy="512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IMFR Performance currently</a:t>
            </a:r>
          </a:p>
          <a:p>
            <a:pPr algn="ctr"/>
            <a:r>
              <a:rPr lang="en-US" sz="1100" dirty="0"/>
              <a:t>1090.33 MW/0.1HZ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January 2022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CPS1 Performance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32931B-0535-49D4-B941-C6B42D6BF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39" y="746527"/>
            <a:ext cx="7687722" cy="5176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793B7A-41BA-4E92-89D1-8547D4BB1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419" y="1071342"/>
            <a:ext cx="372497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c34af464-7aa1-4edd-9be4-83dffc1cb92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13580</TotalTime>
  <Words>244</Words>
  <Application>Microsoft Office PowerPoint</Application>
  <PresentationFormat>On-screen Show (4:3)</PresentationFormat>
  <Paragraphs>67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Office Theme</vt:lpstr>
      <vt:lpstr>Custom Design</vt:lpstr>
      <vt:lpstr>1_Office Theme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Interconnection Minimum Frequency Response (IMFR) Performance</vt:lpstr>
      <vt:lpstr>PowerPoint Presentation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Jackson, Jimmy R.</cp:lastModifiedBy>
  <cp:revision>704</cp:revision>
  <cp:lastPrinted>2021-08-03T14:43:19Z</cp:lastPrinted>
  <dcterms:created xsi:type="dcterms:W3CDTF">2010-04-12T23:12:02Z</dcterms:created>
  <dcterms:modified xsi:type="dcterms:W3CDTF">2022-03-02T17:43:07Z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