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99" d="100"/>
          <a:sy n="99" d="100"/>
        </p:scale>
        <p:origin x="612" y="7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2/28/2022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2/28/2022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package" Target="../embeddings/Microsoft_Excel_Worksheet.xlsx"/></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02/28/2022</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03/01/2022</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03/01/22</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3" name="Table 2">
            <a:extLst>
              <a:ext uri="{FF2B5EF4-FFF2-40B4-BE49-F238E27FC236}">
                <a16:creationId xmlns:a16="http://schemas.microsoft.com/office/drawing/2014/main" id="{9DA751E4-7DF6-4CD8-B48A-CF3E39E8F0F6}"/>
              </a:ext>
            </a:extLst>
          </p:cNvPr>
          <p:cNvGraphicFramePr>
            <a:graphicFrameLocks noGrp="1"/>
          </p:cNvGraphicFramePr>
          <p:nvPr>
            <p:extLst>
              <p:ext uri="{D42A27DB-BD31-4B8C-83A1-F6EECF244321}">
                <p14:modId xmlns:p14="http://schemas.microsoft.com/office/powerpoint/2010/main" val="3559648444"/>
              </p:ext>
            </p:extLst>
          </p:nvPr>
        </p:nvGraphicFramePr>
        <p:xfrm>
          <a:off x="380994" y="914401"/>
          <a:ext cx="8382000" cy="5181606"/>
        </p:xfrm>
        <a:graphic>
          <a:graphicData uri="http://schemas.openxmlformats.org/drawingml/2006/table">
            <a:tbl>
              <a:tblPr/>
              <a:tblGrid>
                <a:gridCol w="698500">
                  <a:extLst>
                    <a:ext uri="{9D8B030D-6E8A-4147-A177-3AD203B41FA5}">
                      <a16:colId xmlns:a16="http://schemas.microsoft.com/office/drawing/2014/main" val="538872739"/>
                    </a:ext>
                  </a:extLst>
                </a:gridCol>
                <a:gridCol w="698500">
                  <a:extLst>
                    <a:ext uri="{9D8B030D-6E8A-4147-A177-3AD203B41FA5}">
                      <a16:colId xmlns:a16="http://schemas.microsoft.com/office/drawing/2014/main" val="2284234053"/>
                    </a:ext>
                  </a:extLst>
                </a:gridCol>
                <a:gridCol w="698500">
                  <a:extLst>
                    <a:ext uri="{9D8B030D-6E8A-4147-A177-3AD203B41FA5}">
                      <a16:colId xmlns:a16="http://schemas.microsoft.com/office/drawing/2014/main" val="3766168016"/>
                    </a:ext>
                  </a:extLst>
                </a:gridCol>
                <a:gridCol w="698500">
                  <a:extLst>
                    <a:ext uri="{9D8B030D-6E8A-4147-A177-3AD203B41FA5}">
                      <a16:colId xmlns:a16="http://schemas.microsoft.com/office/drawing/2014/main" val="2324777996"/>
                    </a:ext>
                  </a:extLst>
                </a:gridCol>
                <a:gridCol w="698500">
                  <a:extLst>
                    <a:ext uri="{9D8B030D-6E8A-4147-A177-3AD203B41FA5}">
                      <a16:colId xmlns:a16="http://schemas.microsoft.com/office/drawing/2014/main" val="1466110486"/>
                    </a:ext>
                  </a:extLst>
                </a:gridCol>
                <a:gridCol w="698500">
                  <a:extLst>
                    <a:ext uri="{9D8B030D-6E8A-4147-A177-3AD203B41FA5}">
                      <a16:colId xmlns:a16="http://schemas.microsoft.com/office/drawing/2014/main" val="1866220083"/>
                    </a:ext>
                  </a:extLst>
                </a:gridCol>
                <a:gridCol w="698500">
                  <a:extLst>
                    <a:ext uri="{9D8B030D-6E8A-4147-A177-3AD203B41FA5}">
                      <a16:colId xmlns:a16="http://schemas.microsoft.com/office/drawing/2014/main" val="327809000"/>
                    </a:ext>
                  </a:extLst>
                </a:gridCol>
                <a:gridCol w="698500">
                  <a:extLst>
                    <a:ext uri="{9D8B030D-6E8A-4147-A177-3AD203B41FA5}">
                      <a16:colId xmlns:a16="http://schemas.microsoft.com/office/drawing/2014/main" val="2288440259"/>
                    </a:ext>
                  </a:extLst>
                </a:gridCol>
                <a:gridCol w="698500">
                  <a:extLst>
                    <a:ext uri="{9D8B030D-6E8A-4147-A177-3AD203B41FA5}">
                      <a16:colId xmlns:a16="http://schemas.microsoft.com/office/drawing/2014/main" val="423208787"/>
                    </a:ext>
                  </a:extLst>
                </a:gridCol>
                <a:gridCol w="698500">
                  <a:extLst>
                    <a:ext uri="{9D8B030D-6E8A-4147-A177-3AD203B41FA5}">
                      <a16:colId xmlns:a16="http://schemas.microsoft.com/office/drawing/2014/main" val="3692225727"/>
                    </a:ext>
                  </a:extLst>
                </a:gridCol>
                <a:gridCol w="698500">
                  <a:extLst>
                    <a:ext uri="{9D8B030D-6E8A-4147-A177-3AD203B41FA5}">
                      <a16:colId xmlns:a16="http://schemas.microsoft.com/office/drawing/2014/main" val="2268616398"/>
                    </a:ext>
                  </a:extLst>
                </a:gridCol>
                <a:gridCol w="698500">
                  <a:extLst>
                    <a:ext uri="{9D8B030D-6E8A-4147-A177-3AD203B41FA5}">
                      <a16:colId xmlns:a16="http://schemas.microsoft.com/office/drawing/2014/main" val="2898828238"/>
                    </a:ext>
                  </a:extLst>
                </a:gridCol>
              </a:tblGrid>
              <a:tr h="246054">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36566052"/>
                  </a:ext>
                </a:extLst>
              </a:tr>
              <a:tr h="506580">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1936960"/>
                  </a:ext>
                </a:extLst>
              </a:tr>
              <a:tr h="246054">
                <a:tc>
                  <a:txBody>
                    <a:bodyPr/>
                    <a:lstStyle/>
                    <a:p>
                      <a:pPr algn="ctr" fontAlgn="b"/>
                      <a:r>
                        <a:rPr lang="en-US" sz="800" b="0" i="0" u="none" strike="noStrike">
                          <a:solidFill>
                            <a:srgbClr val="000000"/>
                          </a:solidFill>
                          <a:effectLst/>
                          <a:latin typeface="Calibri" panose="020F0502020204030204" pitchFamily="34" charset="0"/>
                        </a:rPr>
                        <a:t>2020-07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109,354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267,239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376,593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1,975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2,155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601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4,731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6176615"/>
                  </a:ext>
                </a:extLst>
              </a:tr>
              <a:tr h="246054">
                <a:tc>
                  <a:txBody>
                    <a:bodyPr/>
                    <a:lstStyle/>
                    <a:p>
                      <a:pPr algn="ctr" fontAlgn="b"/>
                      <a:r>
                        <a:rPr lang="en-US" sz="800" b="0" i="0" u="none" strike="noStrike">
                          <a:solidFill>
                            <a:srgbClr val="000000"/>
                          </a:solidFill>
                          <a:effectLst/>
                          <a:latin typeface="Calibri" panose="020F0502020204030204" pitchFamily="34" charset="0"/>
                        </a:rPr>
                        <a:t>2020-08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123,368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253,886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377,254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1,750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458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8628997"/>
                  </a:ext>
                </a:extLst>
              </a:tr>
              <a:tr h="246054">
                <a:tc>
                  <a:txBody>
                    <a:bodyPr/>
                    <a:lstStyle/>
                    <a:p>
                      <a:pPr algn="ctr" fontAlgn="b"/>
                      <a:r>
                        <a:rPr lang="en-US" sz="800" b="0" i="0" u="none" strike="noStrike">
                          <a:solidFill>
                            <a:srgbClr val="000000"/>
                          </a:solidFill>
                          <a:effectLst/>
                          <a:latin typeface="Calibri" panose="020F0502020204030204" pitchFamily="34" charset="0"/>
                        </a:rPr>
                        <a:t>2020-09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81,951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239,448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321,399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1,589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2,341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4,322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9269714"/>
                  </a:ext>
                </a:extLst>
              </a:tr>
              <a:tr h="246054">
                <a:tc>
                  <a:txBody>
                    <a:bodyPr/>
                    <a:lstStyle/>
                    <a:p>
                      <a:pPr algn="ctr" fontAlgn="b"/>
                      <a:r>
                        <a:rPr lang="en-US" sz="800" b="0" i="0" u="none" strike="noStrike">
                          <a:solidFill>
                            <a:srgbClr val="000000"/>
                          </a:solidFill>
                          <a:effectLst/>
                          <a:latin typeface="Calibri" panose="020F0502020204030204" pitchFamily="34" charset="0"/>
                        </a:rPr>
                        <a:t>2020-10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98,008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244,865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342,873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1,725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2,335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5877897"/>
                  </a:ext>
                </a:extLst>
              </a:tr>
              <a:tr h="246054">
                <a:tc>
                  <a:txBody>
                    <a:bodyPr/>
                    <a:lstStyle/>
                    <a:p>
                      <a:pPr algn="ctr" fontAlgn="b"/>
                      <a:r>
                        <a:rPr lang="en-US" sz="800" b="0" i="0" u="none" strike="noStrike">
                          <a:solidFill>
                            <a:srgbClr val="000000"/>
                          </a:solidFill>
                          <a:effectLst/>
                          <a:latin typeface="Calibri" panose="020F0502020204030204" pitchFamily="34" charset="0"/>
                        </a:rPr>
                        <a:t>2020-11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144,773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215,114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359,887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1,499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3,757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9124632"/>
                  </a:ext>
                </a:extLst>
              </a:tr>
              <a:tr h="246054">
                <a:tc>
                  <a:txBody>
                    <a:bodyPr/>
                    <a:lstStyle/>
                    <a:p>
                      <a:pPr algn="ctr" fontAlgn="b"/>
                      <a:r>
                        <a:rPr lang="en-US" sz="800" b="0" i="0" u="none" strike="noStrike">
                          <a:solidFill>
                            <a:srgbClr val="000000"/>
                          </a:solidFill>
                          <a:effectLst/>
                          <a:latin typeface="Calibri" panose="020F0502020204030204" pitchFamily="34" charset="0"/>
                        </a:rPr>
                        <a:t>2020-12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118,401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232,338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350,739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1,571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4,637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7583209"/>
                  </a:ext>
                </a:extLst>
              </a:tr>
              <a:tr h="246054">
                <a:tc>
                  <a:txBody>
                    <a:bodyPr/>
                    <a:lstStyle/>
                    <a:p>
                      <a:pPr algn="ctr" fontAlgn="b"/>
                      <a:r>
                        <a:rPr lang="en-US" sz="800" b="0" i="0" u="none" strike="noStrike">
                          <a:solidFill>
                            <a:srgbClr val="000000"/>
                          </a:solidFill>
                          <a:effectLst/>
                          <a:latin typeface="Calibri" panose="020F0502020204030204" pitchFamily="34" charset="0"/>
                        </a:rPr>
                        <a:t>2021-01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110,245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220,388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330,633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1,527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3,120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5,114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5136088"/>
                  </a:ext>
                </a:extLst>
              </a:tr>
              <a:tr h="246054">
                <a:tc>
                  <a:txBody>
                    <a:bodyPr/>
                    <a:lstStyle/>
                    <a:p>
                      <a:pPr algn="ctr" fontAlgn="b"/>
                      <a:r>
                        <a:rPr lang="en-US" sz="800" b="0" i="0" u="none" strike="noStrike">
                          <a:solidFill>
                            <a:srgbClr val="000000"/>
                          </a:solidFill>
                          <a:effectLst/>
                          <a:latin typeface="Calibri" panose="020F0502020204030204" pitchFamily="34" charset="0"/>
                        </a:rPr>
                        <a:t>2021-02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119,742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186,803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306,545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2,666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4,429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9297826"/>
                  </a:ext>
                </a:extLst>
              </a:tr>
              <a:tr h="246054">
                <a:tc>
                  <a:txBody>
                    <a:bodyPr/>
                    <a:lstStyle/>
                    <a:p>
                      <a:pPr algn="ctr" fontAlgn="b"/>
                      <a:r>
                        <a:rPr lang="en-US" sz="800" b="0" i="0" u="none" strike="noStrike">
                          <a:solidFill>
                            <a:srgbClr val="000000"/>
                          </a:solidFill>
                          <a:effectLst/>
                          <a:latin typeface="Calibri" panose="020F0502020204030204" pitchFamily="34" charset="0"/>
                        </a:rPr>
                        <a:t>2021-03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187,648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241,361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429,009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1,623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4,579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7089565"/>
                  </a:ext>
                </a:extLst>
              </a:tr>
              <a:tr h="246054">
                <a:tc>
                  <a:txBody>
                    <a:bodyPr/>
                    <a:lstStyle/>
                    <a:p>
                      <a:pPr algn="ctr" fontAlgn="b"/>
                      <a:r>
                        <a:rPr lang="en-US" sz="800" b="0" i="0" u="none" strike="noStrike">
                          <a:solidFill>
                            <a:srgbClr val="000000"/>
                          </a:solidFill>
                          <a:effectLst/>
                          <a:latin typeface="Calibri" panose="020F0502020204030204" pitchFamily="34" charset="0"/>
                        </a:rPr>
                        <a:t>2021-04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132,428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220,732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353,160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1,591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2,324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4,159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5388261"/>
                  </a:ext>
                </a:extLst>
              </a:tr>
              <a:tr h="246054">
                <a:tc>
                  <a:txBody>
                    <a:bodyPr/>
                    <a:lstStyle/>
                    <a:p>
                      <a:pPr algn="ctr" fontAlgn="b"/>
                      <a:r>
                        <a:rPr lang="en-US" sz="800" b="0" i="0" u="none" strike="noStrike">
                          <a:solidFill>
                            <a:srgbClr val="000000"/>
                          </a:solidFill>
                          <a:effectLst/>
                          <a:latin typeface="Calibri" panose="020F0502020204030204" pitchFamily="34" charset="0"/>
                        </a:rPr>
                        <a:t>2021-05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101,790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207,518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309,308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1,594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4,072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4399170"/>
                  </a:ext>
                </a:extLst>
              </a:tr>
              <a:tr h="246054">
                <a:tc>
                  <a:txBody>
                    <a:bodyPr/>
                    <a:lstStyle/>
                    <a:p>
                      <a:pPr algn="ctr" fontAlgn="b"/>
                      <a:r>
                        <a:rPr lang="en-US" sz="800" b="0" i="0" u="none" strike="noStrike">
                          <a:solidFill>
                            <a:srgbClr val="000000"/>
                          </a:solidFill>
                          <a:effectLst/>
                          <a:latin typeface="Calibri" panose="020F0502020204030204" pitchFamily="34" charset="0"/>
                        </a:rPr>
                        <a:t>2021-06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136,150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243,969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380,119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1,964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4,990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417581"/>
                  </a:ext>
                </a:extLst>
              </a:tr>
              <a:tr h="246054">
                <a:tc>
                  <a:txBody>
                    <a:bodyPr/>
                    <a:lstStyle/>
                    <a:p>
                      <a:pPr algn="ctr" fontAlgn="b"/>
                      <a:r>
                        <a:rPr lang="en-US" sz="800" b="0" i="0" u="none" strike="noStrike">
                          <a:solidFill>
                            <a:srgbClr val="000000"/>
                          </a:solidFill>
                          <a:effectLst/>
                          <a:latin typeface="Calibri" panose="020F0502020204030204" pitchFamily="34" charset="0"/>
                        </a:rPr>
                        <a:t>2021-07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87,752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291,498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379,250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2,104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3,105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5,534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7599716"/>
                  </a:ext>
                </a:extLst>
              </a:tr>
              <a:tr h="246054">
                <a:tc>
                  <a:txBody>
                    <a:bodyPr/>
                    <a:lstStyle/>
                    <a:p>
                      <a:pPr algn="ctr" fontAlgn="b"/>
                      <a:r>
                        <a:rPr lang="en-US" sz="800" b="0" i="0" u="none" strike="noStrike">
                          <a:solidFill>
                            <a:srgbClr val="000000"/>
                          </a:solidFill>
                          <a:effectLst/>
                          <a:latin typeface="Calibri" panose="020F0502020204030204" pitchFamily="34" charset="0"/>
                        </a:rPr>
                        <a:t>2021-08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112,901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264,683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377,584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1,763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2,232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4,283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4343105"/>
                  </a:ext>
                </a:extLst>
              </a:tr>
              <a:tr h="246054">
                <a:tc>
                  <a:txBody>
                    <a:bodyPr/>
                    <a:lstStyle/>
                    <a:p>
                      <a:pPr algn="ctr" fontAlgn="b"/>
                      <a:r>
                        <a:rPr lang="en-US" sz="800" b="0" i="0" u="none" strike="noStrike">
                          <a:solidFill>
                            <a:srgbClr val="000000"/>
                          </a:solidFill>
                          <a:effectLst/>
                          <a:latin typeface="Calibri" panose="020F0502020204030204" pitchFamily="34" charset="0"/>
                        </a:rPr>
                        <a:t>2021-09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68,915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243,881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312,796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1,556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2,053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3,902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559699"/>
                  </a:ext>
                </a:extLst>
              </a:tr>
              <a:tr h="246054">
                <a:tc>
                  <a:txBody>
                    <a:bodyPr/>
                    <a:lstStyle/>
                    <a:p>
                      <a:pPr algn="ctr" fontAlgn="b"/>
                      <a:r>
                        <a:rPr lang="en-US" sz="800" b="0" i="0" u="none" strike="noStrike">
                          <a:solidFill>
                            <a:srgbClr val="000000"/>
                          </a:solidFill>
                          <a:effectLst/>
                          <a:latin typeface="Calibri" panose="020F0502020204030204" pitchFamily="34" charset="0"/>
                        </a:rPr>
                        <a:t>2021-10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56,991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233,687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290,678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1,423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3,370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8590452"/>
                  </a:ext>
                </a:extLst>
              </a:tr>
              <a:tr h="246054">
                <a:tc>
                  <a:txBody>
                    <a:bodyPr/>
                    <a:lstStyle/>
                    <a:p>
                      <a:pPr algn="ctr" fontAlgn="b"/>
                      <a:r>
                        <a:rPr lang="en-US" sz="800" b="0" i="0" u="none" strike="noStrike">
                          <a:solidFill>
                            <a:srgbClr val="000000"/>
                          </a:solidFill>
                          <a:effectLst/>
                          <a:latin typeface="Calibri" panose="020F0502020204030204" pitchFamily="34" charset="0"/>
                        </a:rPr>
                        <a:t>2021-11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356,986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215,282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572,268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1,356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1,871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3,433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0.60%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7547575"/>
                  </a:ext>
                </a:extLst>
              </a:tr>
              <a:tr h="246054">
                <a:tc>
                  <a:txBody>
                    <a:bodyPr/>
                    <a:lstStyle/>
                    <a:p>
                      <a:pPr algn="ctr" fontAlgn="b"/>
                      <a:r>
                        <a:rPr lang="en-US" sz="800" b="0" i="0" u="none" strike="noStrike">
                          <a:solidFill>
                            <a:srgbClr val="000000"/>
                          </a:solidFill>
                          <a:effectLst/>
                          <a:latin typeface="Calibri" panose="020F0502020204030204" pitchFamily="34" charset="0"/>
                        </a:rPr>
                        <a:t>2021-12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70,637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214,374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285,011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1,829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2106978"/>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03/01/22</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December 2021 - IAG/IAL Statistics</a:t>
            </a:r>
          </a:p>
          <a:p>
            <a:r>
              <a:rPr lang="en-US" altLang="en-US" dirty="0"/>
              <a:t>Top 10 – December 2021 -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December 2021 -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03/01/22</a:t>
            </a:r>
          </a:p>
        </p:txBody>
      </p:sp>
      <p:graphicFrame>
        <p:nvGraphicFramePr>
          <p:cNvPr id="3" name="Table 2">
            <a:extLst>
              <a:ext uri="{FF2B5EF4-FFF2-40B4-BE49-F238E27FC236}">
                <a16:creationId xmlns:a16="http://schemas.microsoft.com/office/drawing/2014/main" id="{834224BA-F74F-4679-AA7C-2C5F58B04A92}"/>
              </a:ext>
            </a:extLst>
          </p:cNvPr>
          <p:cNvGraphicFramePr>
            <a:graphicFrameLocks noGrp="1"/>
          </p:cNvGraphicFramePr>
          <p:nvPr>
            <p:extLst>
              <p:ext uri="{D42A27DB-BD31-4B8C-83A1-F6EECF244321}">
                <p14:modId xmlns:p14="http://schemas.microsoft.com/office/powerpoint/2010/main" val="599232407"/>
              </p:ext>
            </p:extLst>
          </p:nvPr>
        </p:nvGraphicFramePr>
        <p:xfrm>
          <a:off x="2120898" y="1100888"/>
          <a:ext cx="4902201" cy="3914775"/>
        </p:xfrm>
        <a:graphic>
          <a:graphicData uri="http://schemas.openxmlformats.org/drawingml/2006/table">
            <a:tbl>
              <a:tblPr/>
              <a:tblGrid>
                <a:gridCol w="1148953">
                  <a:extLst>
                    <a:ext uri="{9D8B030D-6E8A-4147-A177-3AD203B41FA5}">
                      <a16:colId xmlns:a16="http://schemas.microsoft.com/office/drawing/2014/main" val="757331706"/>
                    </a:ext>
                  </a:extLst>
                </a:gridCol>
                <a:gridCol w="938312">
                  <a:extLst>
                    <a:ext uri="{9D8B030D-6E8A-4147-A177-3AD203B41FA5}">
                      <a16:colId xmlns:a16="http://schemas.microsoft.com/office/drawing/2014/main" val="1794913089"/>
                    </a:ext>
                  </a:extLst>
                </a:gridCol>
                <a:gridCol w="938312">
                  <a:extLst>
                    <a:ext uri="{9D8B030D-6E8A-4147-A177-3AD203B41FA5}">
                      <a16:colId xmlns:a16="http://schemas.microsoft.com/office/drawing/2014/main" val="1073721197"/>
                    </a:ext>
                  </a:extLst>
                </a:gridCol>
                <a:gridCol w="938312">
                  <a:extLst>
                    <a:ext uri="{9D8B030D-6E8A-4147-A177-3AD203B41FA5}">
                      <a16:colId xmlns:a16="http://schemas.microsoft.com/office/drawing/2014/main" val="108539028"/>
                    </a:ext>
                  </a:extLst>
                </a:gridCol>
                <a:gridCol w="938312">
                  <a:extLst>
                    <a:ext uri="{9D8B030D-6E8A-4147-A177-3AD203B41FA5}">
                      <a16:colId xmlns:a16="http://schemas.microsoft.com/office/drawing/2014/main" val="856292093"/>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1.20%</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0935243"/>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82456469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210295237"/>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8850236"/>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2,143</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80606255"/>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60917434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66012377"/>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49953564"/>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1,283</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51176993"/>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5098434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2255752"/>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75840061"/>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48550650"/>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388817083"/>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3864624795"/>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4167839172"/>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1567263910"/>
                  </a:ext>
                </a:extLst>
              </a:tr>
            </a:tbl>
          </a:graphicData>
        </a:graphic>
      </p:graphicFrame>
      <p:graphicFrame>
        <p:nvGraphicFramePr>
          <p:cNvPr id="4" name="Object 3">
            <a:extLst>
              <a:ext uri="{FF2B5EF4-FFF2-40B4-BE49-F238E27FC236}">
                <a16:creationId xmlns:a16="http://schemas.microsoft.com/office/drawing/2014/main" id="{ABDEA38D-05C5-4046-9B46-B67E6FC1D654}"/>
              </a:ext>
            </a:extLst>
          </p:cNvPr>
          <p:cNvGraphicFramePr>
            <a:graphicFrameLocks noChangeAspect="1"/>
          </p:cNvGraphicFramePr>
          <p:nvPr>
            <p:extLst>
              <p:ext uri="{D42A27DB-BD31-4B8C-83A1-F6EECF244321}">
                <p14:modId xmlns:p14="http://schemas.microsoft.com/office/powerpoint/2010/main" val="937136141"/>
              </p:ext>
            </p:extLst>
          </p:nvPr>
        </p:nvGraphicFramePr>
        <p:xfrm>
          <a:off x="4152900" y="5278351"/>
          <a:ext cx="914400" cy="771525"/>
        </p:xfrm>
        <a:graphic>
          <a:graphicData uri="http://schemas.openxmlformats.org/presentationml/2006/ole">
            <mc:AlternateContent xmlns:mc="http://schemas.openxmlformats.org/markup-compatibility/2006">
              <mc:Choice xmlns:v="urn:schemas-microsoft-com:vml" Requires="v">
                <p:oleObj spid="_x0000_s1043" name="Worksheet" showAsIcon="1" r:id="rId4" imgW="914400" imgH="771480" progId="Excel.Sheet.12">
                  <p:embed/>
                </p:oleObj>
              </mc:Choice>
              <mc:Fallback>
                <p:oleObj name="Worksheet" showAsIcon="1" r:id="rId4" imgW="914400" imgH="771480" progId="Excel.Sheet.12">
                  <p:embed/>
                  <p:pic>
                    <p:nvPicPr>
                      <p:cNvPr id="0" name=""/>
                      <p:cNvPicPr/>
                      <p:nvPr/>
                    </p:nvPicPr>
                    <p:blipFill>
                      <a:blip r:embed="rId5"/>
                      <a:stretch>
                        <a:fillRect/>
                      </a:stretch>
                    </p:blipFill>
                    <p:spPr>
                      <a:xfrm>
                        <a:off x="4152900" y="5278351"/>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December 2021 -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03/01/22</a:t>
            </a:r>
          </a:p>
        </p:txBody>
      </p:sp>
      <p:pic>
        <p:nvPicPr>
          <p:cNvPr id="4" name="Picture 3" descr="Chart, bar chart&#10;&#10;Description automatically generated">
            <a:extLst>
              <a:ext uri="{FF2B5EF4-FFF2-40B4-BE49-F238E27FC236}">
                <a16:creationId xmlns:a16="http://schemas.microsoft.com/office/drawing/2014/main" id="{38D505E8-8D43-46C8-8C64-D81F16FB293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20924"/>
            <a:ext cx="9144000" cy="1524000"/>
          </a:xfrm>
          <a:prstGeom prst="rect">
            <a:avLst/>
          </a:prstGeom>
        </p:spPr>
      </p:pic>
      <p:sp>
        <p:nvSpPr>
          <p:cNvPr id="10" name="TextBox 9">
            <a:extLst>
              <a:ext uri="{FF2B5EF4-FFF2-40B4-BE49-F238E27FC236}">
                <a16:creationId xmlns:a16="http://schemas.microsoft.com/office/drawing/2014/main" id="{2A2E0048-6AE5-48EA-8AD8-6D3A1F2DE783}"/>
              </a:ext>
            </a:extLst>
          </p:cNvPr>
          <p:cNvSpPr txBox="1"/>
          <p:nvPr/>
        </p:nvSpPr>
        <p:spPr>
          <a:xfrm>
            <a:off x="8077200" y="912306"/>
            <a:ext cx="3048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11</a:t>
            </a:r>
          </a:p>
        </p:txBody>
      </p:sp>
      <p:sp>
        <p:nvSpPr>
          <p:cNvPr id="11" name="TextBox 10">
            <a:extLst>
              <a:ext uri="{FF2B5EF4-FFF2-40B4-BE49-F238E27FC236}">
                <a16:creationId xmlns:a16="http://schemas.microsoft.com/office/drawing/2014/main" id="{B53C04F0-22C3-4937-B71C-728A94392FC7}"/>
              </a:ext>
            </a:extLst>
          </p:cNvPr>
          <p:cNvSpPr txBox="1"/>
          <p:nvPr/>
        </p:nvSpPr>
        <p:spPr>
          <a:xfrm>
            <a:off x="3657600" y="912306"/>
            <a:ext cx="3048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10</a:t>
            </a:r>
          </a:p>
        </p:txBody>
      </p:sp>
      <p:sp>
        <p:nvSpPr>
          <p:cNvPr id="12" name="TextBox 11">
            <a:extLst>
              <a:ext uri="{FF2B5EF4-FFF2-40B4-BE49-F238E27FC236}">
                <a16:creationId xmlns:a16="http://schemas.microsoft.com/office/drawing/2014/main" id="{21010B12-FFBC-4803-BCBA-57D73589050B}"/>
              </a:ext>
            </a:extLst>
          </p:cNvPr>
          <p:cNvSpPr txBox="1"/>
          <p:nvPr/>
        </p:nvSpPr>
        <p:spPr>
          <a:xfrm>
            <a:off x="7467600" y="912306"/>
            <a:ext cx="3048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1</a:t>
            </a:r>
          </a:p>
        </p:txBody>
      </p:sp>
      <p:sp>
        <p:nvSpPr>
          <p:cNvPr id="14" name="TextBox 13">
            <a:extLst>
              <a:ext uri="{FF2B5EF4-FFF2-40B4-BE49-F238E27FC236}">
                <a16:creationId xmlns:a16="http://schemas.microsoft.com/office/drawing/2014/main" id="{B54D36D4-302C-4949-B59F-508100213091}"/>
              </a:ext>
            </a:extLst>
          </p:cNvPr>
          <p:cNvSpPr txBox="1"/>
          <p:nvPr/>
        </p:nvSpPr>
        <p:spPr>
          <a:xfrm>
            <a:off x="6858000" y="912306"/>
            <a:ext cx="3048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7</a:t>
            </a:r>
          </a:p>
        </p:txBody>
      </p:sp>
      <p:pic>
        <p:nvPicPr>
          <p:cNvPr id="9" name="Picture 8" descr="Chart, bar chart, box and whisker chart&#10;&#10;Description automatically generated">
            <a:extLst>
              <a:ext uri="{FF2B5EF4-FFF2-40B4-BE49-F238E27FC236}">
                <a16:creationId xmlns:a16="http://schemas.microsoft.com/office/drawing/2014/main" id="{61325848-058D-4418-B505-D159E8D1416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7" name="Picture 16" descr="Chart, scatter chart, box and whisker chart&#10;&#10;Description automatically generated">
            <a:extLst>
              <a:ext uri="{FF2B5EF4-FFF2-40B4-BE49-F238E27FC236}">
                <a16:creationId xmlns:a16="http://schemas.microsoft.com/office/drawing/2014/main" id="{FE268235-24C9-4954-98F4-89307D31617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13076"/>
            <a:ext cx="9144000" cy="1524000"/>
          </a:xfrm>
          <a:prstGeom prst="rect">
            <a:avLst/>
          </a:prstGeom>
        </p:spPr>
      </p:pic>
      <p:sp>
        <p:nvSpPr>
          <p:cNvPr id="18" name="TextBox 17">
            <a:extLst>
              <a:ext uri="{FF2B5EF4-FFF2-40B4-BE49-F238E27FC236}">
                <a16:creationId xmlns:a16="http://schemas.microsoft.com/office/drawing/2014/main" id="{BB85E30F-79B1-48BB-82E6-ED74D2E5D0F2}"/>
              </a:ext>
            </a:extLst>
          </p:cNvPr>
          <p:cNvSpPr txBox="1"/>
          <p:nvPr/>
        </p:nvSpPr>
        <p:spPr>
          <a:xfrm>
            <a:off x="8077200" y="4229865"/>
            <a:ext cx="3048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5</a:t>
            </a:r>
          </a:p>
        </p:txBody>
      </p:sp>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December 2021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03/01/22</a:t>
            </a:r>
          </a:p>
        </p:txBody>
      </p:sp>
      <p:pic>
        <p:nvPicPr>
          <p:cNvPr id="5" name="Picture 4" descr="Chart, scatter chart, box and whisker chart&#10;&#10;Description automatically generated">
            <a:extLst>
              <a:ext uri="{FF2B5EF4-FFF2-40B4-BE49-F238E27FC236}">
                <a16:creationId xmlns:a16="http://schemas.microsoft.com/office/drawing/2014/main" id="{E7F95B04-F6E9-45A4-87DC-4DF63ED68B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19877"/>
            <a:ext cx="9144000" cy="1524000"/>
          </a:xfrm>
          <a:prstGeom prst="rect">
            <a:avLst/>
          </a:prstGeom>
        </p:spPr>
      </p:pic>
      <p:sp>
        <p:nvSpPr>
          <p:cNvPr id="11" name="TextBox 10">
            <a:extLst>
              <a:ext uri="{FF2B5EF4-FFF2-40B4-BE49-F238E27FC236}">
                <a16:creationId xmlns:a16="http://schemas.microsoft.com/office/drawing/2014/main" id="{0DC42E8B-637A-4574-B90E-D2AAE5D48823}"/>
              </a:ext>
            </a:extLst>
          </p:cNvPr>
          <p:cNvSpPr txBox="1"/>
          <p:nvPr/>
        </p:nvSpPr>
        <p:spPr>
          <a:xfrm>
            <a:off x="8077200" y="938733"/>
            <a:ext cx="208548"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7</a:t>
            </a:r>
          </a:p>
        </p:txBody>
      </p:sp>
      <p:pic>
        <p:nvPicPr>
          <p:cNvPr id="9" name="Picture 8" descr="Chart, bar chart, waterfall chart&#10;&#10;Description automatically generated">
            <a:extLst>
              <a:ext uri="{FF2B5EF4-FFF2-40B4-BE49-F238E27FC236}">
                <a16:creationId xmlns:a16="http://schemas.microsoft.com/office/drawing/2014/main" id="{E8427D00-1E8B-4D49-B879-1C67130481D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4" name="Picture 13" descr="Chart&#10;&#10;Description automatically generated">
            <a:extLst>
              <a:ext uri="{FF2B5EF4-FFF2-40B4-BE49-F238E27FC236}">
                <a16:creationId xmlns:a16="http://schemas.microsoft.com/office/drawing/2014/main" id="{2A3347F5-FA8C-4772-A65E-D2B58134A6D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886" y="4314123"/>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03/01/22</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03/01/22</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dirty="0">
                <a:solidFill>
                  <a:schemeClr val="tx1"/>
                </a:solidFill>
              </a:rPr>
              <a:t>Top - 12 Month Average Rescission % </a:t>
            </a:r>
            <a:r>
              <a:rPr lang="en-US" altLang="en-US" sz="1800" u="sng" dirty="0">
                <a:solidFill>
                  <a:schemeClr val="tx1"/>
                </a:solidFill>
              </a:rPr>
              <a:t>Greater</a:t>
            </a:r>
            <a:r>
              <a:rPr lang="en-US" altLang="en-US" sz="1800" dirty="0">
                <a:solidFill>
                  <a:schemeClr val="tx1"/>
                </a:solidFill>
              </a:rPr>
              <a:t> Than 1% of Switches thru December 2021 With number of months Greater Than 1%</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03/01/22</a:t>
            </a:r>
          </a:p>
        </p:txBody>
      </p:sp>
      <p:pic>
        <p:nvPicPr>
          <p:cNvPr id="4" name="Picture 3">
            <a:extLst>
              <a:ext uri="{FF2B5EF4-FFF2-40B4-BE49-F238E27FC236}">
                <a16:creationId xmlns:a16="http://schemas.microsoft.com/office/drawing/2014/main" id="{C7F41AB7-5BED-4581-8CDB-A69F8359F5A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03/01/22</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16344</TotalTime>
  <Words>1172</Words>
  <Application>Microsoft Office PowerPoint</Application>
  <PresentationFormat>On-screen Show (4:3)</PresentationFormat>
  <Paragraphs>363</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Microsoft Excel Worksheet</vt:lpstr>
      <vt:lpstr>PowerPoint Presentation</vt:lpstr>
      <vt:lpstr>PowerPoint Presentation</vt:lpstr>
      <vt:lpstr>     December 2021 - IAG/IAL Statistics</vt:lpstr>
      <vt:lpstr>Top 10 - December 2021 - IAG/IAL % Greater Than 1% of Enrollments With number of months Greater Than 1%  </vt:lpstr>
      <vt:lpstr>Top 10 - 12 Month Average IAG/IAL % Greater Than 1% of Enrollments thru December 2021 With number of months Greater Than 1% </vt:lpstr>
      <vt:lpstr>Explanation of IAG/IAL Slides Data</vt:lpstr>
      <vt:lpstr>Explanation of IAG/IAL Slides Data (Cont)</vt:lpstr>
      <vt:lpstr>Top - 12 Month Average Rescission % Greater Than 1% of Switches thru December 2021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Yockey, Paul</cp:lastModifiedBy>
  <cp:revision>418</cp:revision>
  <cp:lastPrinted>2016-01-21T20:53:15Z</cp:lastPrinted>
  <dcterms:created xsi:type="dcterms:W3CDTF">2016-01-21T15:20:31Z</dcterms:created>
  <dcterms:modified xsi:type="dcterms:W3CDTF">2022-02-28T21:37:05Z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