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336" r:id="rId7"/>
    <p:sldId id="446" r:id="rId8"/>
    <p:sldId id="416" r:id="rId9"/>
    <p:sldId id="413" r:id="rId10"/>
    <p:sldId id="414" r:id="rId11"/>
    <p:sldId id="407" r:id="rId12"/>
    <p:sldId id="434" r:id="rId13"/>
    <p:sldId id="431" r:id="rId14"/>
    <p:sldId id="443" r:id="rId15"/>
    <p:sldId id="445" r:id="rId16"/>
    <p:sldId id="296" r:id="rId17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79" d="100"/>
          <a:sy n="79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Highlights:  2021 Analysis of REP and NOIE Demand Response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Carl L Raish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Principal Load Profiling and Modeling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Wholesale Market Subcommittee – March 2,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Competitive ERCOT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66BB9D-4F63-4330-9030-FB326D79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81400"/>
            <a:ext cx="8229600" cy="7098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5C0718-CC7A-4ECB-AF78-5168CEF0F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914401"/>
            <a:ext cx="4114800" cy="2514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F0607FE-0F07-401B-B6EF-FE37BB2174FC}"/>
              </a:ext>
            </a:extLst>
          </p:cNvPr>
          <p:cNvSpPr txBox="1"/>
          <p:nvPr/>
        </p:nvSpPr>
        <p:spPr>
          <a:xfrm>
            <a:off x="2514600" y="4572000"/>
            <a:ext cx="4191000" cy="175432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76 Reps with 1 or more PV ESIIDs</a:t>
            </a:r>
          </a:p>
          <a:p>
            <a:pPr marL="342900" indent="-342900">
              <a:buAutoNum type="arabicPlain" startAt="4"/>
            </a:pPr>
            <a:r>
              <a:rPr lang="en-US" dirty="0"/>
              <a:t>Reps have 73%</a:t>
            </a:r>
          </a:p>
          <a:p>
            <a:r>
              <a:rPr lang="en-US" dirty="0"/>
              <a:t>10 Reps have 90%</a:t>
            </a:r>
          </a:p>
          <a:p>
            <a:r>
              <a:rPr lang="en-US" dirty="0"/>
              <a:t>46 Reps have less than 100 PV ESIIDs</a:t>
            </a:r>
          </a:p>
          <a:p>
            <a:r>
              <a:rPr lang="en-US" dirty="0"/>
              <a:t>82 PV ESIIDs currently de-energized</a:t>
            </a:r>
          </a:p>
          <a:p>
            <a:r>
              <a:rPr lang="en-US" dirty="0"/>
              <a:t>13 ESIIDs with NIDR meter (active)</a:t>
            </a:r>
          </a:p>
        </p:txBody>
      </p:sp>
    </p:spTree>
    <p:extLst>
      <p:ext uri="{BB962C8B-B14F-4D97-AF65-F5344CB8AC3E}">
        <p14:creationId xmlns:p14="http://schemas.microsoft.com/office/powerpoint/2010/main" val="586534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Residential PV – High 2021 PV Output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B818657-32A8-48DE-9333-60DB019B2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7162799" cy="46521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25148D2-EFF1-4602-9181-F9B2017B1413}"/>
              </a:ext>
            </a:extLst>
          </p:cNvPr>
          <p:cNvSpPr txBox="1"/>
          <p:nvPr/>
        </p:nvSpPr>
        <p:spPr>
          <a:xfrm>
            <a:off x="2743200" y="5791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5.5 KW of PV output per ESIID</a:t>
            </a:r>
          </a:p>
        </p:txBody>
      </p:sp>
    </p:spTree>
    <p:extLst>
      <p:ext uri="{BB962C8B-B14F-4D97-AF65-F5344CB8AC3E}">
        <p14:creationId xmlns:p14="http://schemas.microsoft.com/office/powerpoint/2010/main" val="1903787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Reductions 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7620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HE 17:00 MW Reductions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64820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Limited to days for which Total System DR &gt; 1,500 MW</a:t>
            </a:r>
          </a:p>
          <a:p>
            <a:endParaRPr lang="en-US" sz="1600" dirty="0"/>
          </a:p>
          <a:p>
            <a:r>
              <a:rPr lang="en-US" sz="1600" dirty="0"/>
              <a:t>Total System DR: Amount of reduction with no double counting:</a:t>
            </a:r>
          </a:p>
          <a:p>
            <a:r>
              <a:rPr lang="en-US" sz="1600" dirty="0"/>
              <a:t>	1. For an ESIID participating in more than one category</a:t>
            </a:r>
          </a:p>
          <a:p>
            <a:r>
              <a:rPr lang="en-US" sz="1600" dirty="0"/>
              <a:t>	2. For a NOIE classified as responding to both price and 4CP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B0AF4F-5313-4D4D-8FBC-12ADAAA3B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308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Reductions 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7620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HE 17:00 MW Reductions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648200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Limited to days for which Total System DR &gt; 1,500 MW</a:t>
            </a:r>
          </a:p>
          <a:p>
            <a:endParaRPr lang="en-US" sz="1600" dirty="0"/>
          </a:p>
          <a:p>
            <a:r>
              <a:rPr lang="en-US" sz="1600" dirty="0"/>
              <a:t>Total System DR: Amount of reduction with no double counting:</a:t>
            </a:r>
          </a:p>
          <a:p>
            <a:r>
              <a:rPr lang="en-US" sz="1600" dirty="0"/>
              <a:t>	1. For an ESIID participating in more than one category</a:t>
            </a:r>
          </a:p>
          <a:p>
            <a:r>
              <a:rPr lang="en-US" sz="1600" dirty="0"/>
              <a:t>	2. For a NOIE classified as responding to both price and 4CP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B0AF4F-5313-4D4D-8FBC-12ADAAA3B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308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37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ESIIDs/NOIEs by Category/System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7620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HE 17:00 ESIIDs/NOIEs with Reductions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49530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Limited to days for which Total System DR &gt; 1,500 MW</a:t>
            </a:r>
          </a:p>
          <a:p>
            <a:endParaRPr lang="en-US" sz="1600" dirty="0"/>
          </a:p>
          <a:p>
            <a:r>
              <a:rPr lang="en-US" sz="1600" dirty="0"/>
              <a:t>Total System DR: Amount of ESIIDs/NOIEs with no double counting:</a:t>
            </a:r>
          </a:p>
          <a:p>
            <a:r>
              <a:rPr lang="en-US" sz="1600" dirty="0"/>
              <a:t>	1. For an ESIID participating in more than one category</a:t>
            </a:r>
          </a:p>
          <a:p>
            <a:r>
              <a:rPr lang="en-US" sz="1600" dirty="0"/>
              <a:t>	2. For a NOIE classified as responding to both price and 4CP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22E13F-EABE-40EC-95E3-C12A4C492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19200"/>
            <a:ext cx="8153400" cy="35814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3769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Responding ESIIDs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FEECA2-0F9C-489D-A9CE-49EE0C864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6" y="914400"/>
            <a:ext cx="820102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0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NOIEs and Reductions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2BB9C5-900C-428F-9563-62D12772F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" y="1143000"/>
            <a:ext cx="8204375" cy="363093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5482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>
            <a:extLst>
              <a:ext uri="{FF2B5EF4-FFF2-40B4-BE49-F238E27FC236}">
                <a16:creationId xmlns:a16="http://schemas.microsoft.com/office/drawing/2014/main" id="{8ED5F1C7-561D-49E6-B28C-70B5FB1A5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876300"/>
            <a:ext cx="7315199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Competitive and NOIE  Demand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7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447800" y="5864423"/>
            <a:ext cx="624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Red Arrows: HE17 Price &gt; $1,000      Black Arrows: HE17 Price &gt; $500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0485E6F-5A44-4918-9042-030022FE4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96191"/>
            <a:ext cx="8458200" cy="436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156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155DEB8-2E33-4129-840E-1FA345BE2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524000"/>
            <a:ext cx="3886200" cy="31135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79B25B-7A21-4490-B83D-D541F480F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49" y="1524000"/>
            <a:ext cx="3654850" cy="31135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5643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30580</TotalTime>
  <Words>331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Load Reductions by Category/System Level</vt:lpstr>
      <vt:lpstr>Load Reductions by Category/System Level</vt:lpstr>
      <vt:lpstr>ESIIDs/NOIEs by Category/System Level</vt:lpstr>
      <vt:lpstr>Responding ESIIDs and Reductions</vt:lpstr>
      <vt:lpstr>Responding NOIEs and Reductions</vt:lpstr>
      <vt:lpstr>Total Competitive and NOIE  Demand Response</vt:lpstr>
      <vt:lpstr>4CP Response Trend</vt:lpstr>
      <vt:lpstr>4CP Response Trend</vt:lpstr>
      <vt:lpstr>Residential PV – Competitive ERCOT</vt:lpstr>
      <vt:lpstr>Residential PV – High 2021 PV Output Day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467</cp:revision>
  <cp:lastPrinted>2020-02-20T00:38:16Z</cp:lastPrinted>
  <dcterms:created xsi:type="dcterms:W3CDTF">2016-01-21T15:20:31Z</dcterms:created>
  <dcterms:modified xsi:type="dcterms:W3CDTF">2022-03-01T22:53:10Z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