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16" r:id="rId2"/>
  </p:sldMasterIdLst>
  <p:notesMasterIdLst>
    <p:notesMasterId r:id="rId13"/>
  </p:notesMasterIdLst>
  <p:handoutMasterIdLst>
    <p:handoutMasterId r:id="rId14"/>
  </p:handoutMasterIdLst>
  <p:sldIdLst>
    <p:sldId id="268" r:id="rId3"/>
    <p:sldId id="267" r:id="rId4"/>
    <p:sldId id="270" r:id="rId5"/>
    <p:sldId id="271" r:id="rId6"/>
    <p:sldId id="272" r:id="rId7"/>
    <p:sldId id="274" r:id="rId8"/>
    <p:sldId id="275" r:id="rId9"/>
    <p:sldId id="276" r:id="rId10"/>
    <p:sldId id="278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63" autoAdjust="0"/>
    <p:restoredTop sz="94660"/>
  </p:normalViewPr>
  <p:slideViewPr>
    <p:cSldViewPr>
      <p:cViewPr varScale="1">
        <p:scale>
          <a:sx n="108" d="100"/>
          <a:sy n="108" d="100"/>
        </p:scale>
        <p:origin x="1452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45" d="100"/>
          <a:sy n="45" d="100"/>
        </p:scale>
        <p:origin x="2280" y="5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6E9F4A-4066-491C-8F25-BCC5643327B9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AC5BAE-5329-436C-BB9D-CF26C62919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84800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447C23-70FF-4D54-8A37-93BEF4D37D87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38A51B-00BD-480F-A961-AEEFF753F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533323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8A51B-00BD-480F-A961-AEEFF753F55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5883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297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3293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0855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0191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3299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1216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8920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1037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3913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3845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464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95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637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1446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319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845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963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December TAC &amp; Board of Directors Update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295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1/9/2018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December TAC &amp; Board of Directors Update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546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010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/>
              <a:t>1/9/2018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December TAC &amp; Board of Directors Update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1259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hf hd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5038" y="304800"/>
            <a:ext cx="7543800" cy="3566160"/>
          </a:xfrm>
        </p:spPr>
        <p:txBody>
          <a:bodyPr/>
          <a:lstStyle/>
          <a:p>
            <a:r>
              <a:rPr lang="en-US" dirty="0"/>
              <a:t>TAC Update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4538" y="4419600"/>
            <a:ext cx="8052262" cy="1676400"/>
          </a:xfrm>
        </p:spPr>
        <p:txBody>
          <a:bodyPr>
            <a:noAutofit/>
          </a:bodyPr>
          <a:lstStyle/>
          <a:p>
            <a:pPr algn="ctr"/>
            <a:r>
              <a:rPr lang="en-US" sz="2000" b="1" dirty="0"/>
              <a:t>March 1, 2022</a:t>
            </a:r>
          </a:p>
          <a:p>
            <a:r>
              <a:rPr lang="en-US" sz="2000" b="1" dirty="0"/>
              <a:t>John Schatz 				           Debbie McKeever</a:t>
            </a:r>
          </a:p>
          <a:p>
            <a:r>
              <a:rPr lang="en-US" sz="2000" b="1" dirty="0"/>
              <a:t>LUMINANT GENERATION			ONCOR</a:t>
            </a:r>
          </a:p>
          <a:p>
            <a:r>
              <a:rPr lang="en-US" sz="2000" b="1" dirty="0"/>
              <a:t>rms chair					RMS VICE-CHAIR</a:t>
            </a:r>
          </a:p>
        </p:txBody>
      </p:sp>
    </p:spTree>
    <p:extLst>
      <p:ext uri="{BB962C8B-B14F-4D97-AF65-F5344CB8AC3E}">
        <p14:creationId xmlns:p14="http://schemas.microsoft.com/office/powerpoint/2010/main" val="20588128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4294967295"/>
          </p:nvPr>
        </p:nvPicPr>
        <p:blipFill>
          <a:blip r:embed="rId3"/>
          <a:stretch>
            <a:fillRect/>
          </a:stretch>
        </p:blipFill>
        <p:spPr>
          <a:xfrm>
            <a:off x="3552192" y="2567149"/>
            <a:ext cx="2145978" cy="2145978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15F28AF-C8F2-4201-A7AC-CCCAA0DD0B75}"/>
              </a:ext>
            </a:extLst>
          </p:cNvPr>
          <p:cNvCxnSpPr/>
          <p:nvPr/>
        </p:nvCxnSpPr>
        <p:spPr>
          <a:xfrm>
            <a:off x="685800" y="838200"/>
            <a:ext cx="7162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A799451-ED23-4192-A317-AFB1DD03D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425344" y="6459786"/>
            <a:ext cx="984019" cy="365125"/>
          </a:xfrm>
        </p:spPr>
        <p:txBody>
          <a:bodyPr/>
          <a:lstStyle/>
          <a:p>
            <a:fld id="{EDEDA31E-5185-4CB0-88E0-309A957138BF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3958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97061" y="115887"/>
            <a:ext cx="7518400" cy="646113"/>
          </a:xfrm>
        </p:spPr>
        <p:txBody>
          <a:bodyPr>
            <a:normAutofit/>
          </a:bodyPr>
          <a:lstStyle/>
          <a:p>
            <a:r>
              <a:rPr lang="en-US" sz="4000" b="1" dirty="0"/>
              <a:t>TAC Highlights – January 31 Meeting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80999" y="838201"/>
            <a:ext cx="8028363" cy="5486400"/>
          </a:xfrm>
        </p:spPr>
        <p:txBody>
          <a:bodyPr>
            <a:normAutofit/>
          </a:bodyPr>
          <a:lstStyle/>
          <a:p>
            <a:pPr marL="0" lvl="1" indent="0">
              <a:buNone/>
            </a:pPr>
            <a:br>
              <a:rPr lang="en-US" sz="800" b="1" u="sng" dirty="0"/>
            </a:br>
            <a:endParaRPr lang="en-US" dirty="0"/>
          </a:p>
          <a:p>
            <a:pPr marL="0" indent="0">
              <a:lnSpc>
                <a:spcPct val="100000"/>
              </a:lnSpc>
              <a:buNone/>
            </a:pPr>
            <a:endParaRPr lang="en-US" dirty="0"/>
          </a:p>
          <a:p>
            <a:pPr>
              <a:lnSpc>
                <a:spcPct val="100000"/>
              </a:lnSpc>
            </a:pPr>
            <a:endParaRPr lang="en-US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15F28AF-C8F2-4201-A7AC-CCCAA0DD0B75}"/>
              </a:ext>
            </a:extLst>
          </p:cNvPr>
          <p:cNvCxnSpPr/>
          <p:nvPr/>
        </p:nvCxnSpPr>
        <p:spPr>
          <a:xfrm>
            <a:off x="685800" y="838200"/>
            <a:ext cx="7162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A799451-ED23-4192-A317-AFB1DD03D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425344" y="6459786"/>
            <a:ext cx="984019" cy="365125"/>
          </a:xfrm>
        </p:spPr>
        <p:txBody>
          <a:bodyPr/>
          <a:lstStyle/>
          <a:p>
            <a:fld id="{EDEDA31E-5185-4CB0-88E0-309A957138BF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1219200"/>
            <a:ext cx="731520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2022 Subcommittee Leadership presented to TAC for Approval </a:t>
            </a:r>
          </a:p>
          <a:p>
            <a:r>
              <a:rPr lang="en-US" sz="2000" b="1" dirty="0"/>
              <a:t>	All were approved!</a:t>
            </a:r>
          </a:p>
          <a:p>
            <a:endParaRPr lang="en-US" sz="2000" b="1" dirty="0"/>
          </a:p>
          <a:p>
            <a:pPr>
              <a:lnSpc>
                <a:spcPct val="150000"/>
              </a:lnSpc>
            </a:pPr>
            <a:r>
              <a:rPr lang="en-US" sz="2000" b="1" dirty="0"/>
              <a:t>Protocol Revision Subcommittee (PRS)</a:t>
            </a:r>
          </a:p>
          <a:p>
            <a:pPr marL="228600" lvl="2">
              <a:lnSpc>
                <a:spcPct val="80000"/>
              </a:lnSpc>
              <a:defRPr/>
            </a:pPr>
            <a:r>
              <a:rPr lang="en-US" altLang="en-US" sz="2000" dirty="0"/>
              <a:t>	Chair: 		Martha Henson, Oncor Electric Delivery</a:t>
            </a:r>
          </a:p>
          <a:p>
            <a:pPr marL="228600" lvl="2">
              <a:lnSpc>
                <a:spcPct val="80000"/>
              </a:lnSpc>
              <a:defRPr/>
            </a:pPr>
            <a:r>
              <a:rPr lang="en-US" altLang="en-US" sz="2000" dirty="0"/>
              <a:t>	Vice Chair: 	Melissa Trevino, Occidental Chemical</a:t>
            </a:r>
            <a:endParaRPr lang="en-US" sz="2000" dirty="0"/>
          </a:p>
          <a:p>
            <a:pPr>
              <a:lnSpc>
                <a:spcPct val="150000"/>
              </a:lnSpc>
            </a:pPr>
            <a:r>
              <a:rPr lang="en-US" sz="2000" b="1" dirty="0"/>
              <a:t>Retail Market Subcommittee (RMS)</a:t>
            </a:r>
          </a:p>
          <a:p>
            <a:pPr marL="228600" lvl="2">
              <a:lnSpc>
                <a:spcPct val="80000"/>
              </a:lnSpc>
              <a:defRPr/>
            </a:pPr>
            <a:r>
              <a:rPr lang="en-US" altLang="en-US" sz="2000" dirty="0">
                <a:solidFill>
                  <a:prstClr val="black"/>
                </a:solidFill>
              </a:rPr>
              <a:t>	Chair: 		John Schatz, </a:t>
            </a:r>
            <a:r>
              <a:rPr lang="en-US" altLang="en-US" sz="2000" dirty="0" err="1">
                <a:solidFill>
                  <a:prstClr val="black"/>
                </a:solidFill>
              </a:rPr>
              <a:t>Luminant</a:t>
            </a:r>
            <a:r>
              <a:rPr lang="en-US" altLang="en-US" sz="2000" dirty="0">
                <a:solidFill>
                  <a:prstClr val="black"/>
                </a:solidFill>
              </a:rPr>
              <a:t> Generation </a:t>
            </a:r>
            <a:endParaRPr lang="en-US" sz="2000" dirty="0">
              <a:solidFill>
                <a:prstClr val="black"/>
              </a:solidFill>
            </a:endParaRPr>
          </a:p>
          <a:p>
            <a:pPr marL="228600" lvl="2">
              <a:lnSpc>
                <a:spcPct val="80000"/>
              </a:lnSpc>
              <a:defRPr/>
            </a:pPr>
            <a:r>
              <a:rPr lang="en-US" altLang="en-US" sz="2000" dirty="0">
                <a:solidFill>
                  <a:prstClr val="black"/>
                </a:solidFill>
              </a:rPr>
              <a:t>	Vice Chair: 	Debbie </a:t>
            </a:r>
            <a:r>
              <a:rPr lang="en-US" altLang="en-US" sz="2000" dirty="0" err="1">
                <a:solidFill>
                  <a:prstClr val="black"/>
                </a:solidFill>
              </a:rPr>
              <a:t>McKeever,</a:t>
            </a:r>
            <a:r>
              <a:rPr lang="en-US" altLang="en-US" sz="2000" dirty="0">
                <a:solidFill>
                  <a:prstClr val="black"/>
                </a:solidFill>
              </a:rPr>
              <a:t> Oncor Electric Delivery</a:t>
            </a:r>
            <a:endParaRPr lang="en-US" sz="2000" dirty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000" b="1" dirty="0"/>
              <a:t>Reliability and Operations Subcommittee (ROS)</a:t>
            </a:r>
          </a:p>
          <a:p>
            <a:pPr marL="228600" lvl="2">
              <a:lnSpc>
                <a:spcPct val="80000"/>
              </a:lnSpc>
              <a:defRPr/>
            </a:pPr>
            <a:r>
              <a:rPr lang="en-US" altLang="en-US" sz="2000" dirty="0"/>
              <a:t>	Chair: 		Chase Smith, Southern Power Co.</a:t>
            </a:r>
            <a:endParaRPr lang="en-US" sz="2000" dirty="0"/>
          </a:p>
          <a:p>
            <a:pPr marL="228600" lvl="2">
              <a:lnSpc>
                <a:spcPct val="80000"/>
              </a:lnSpc>
              <a:defRPr/>
            </a:pPr>
            <a:r>
              <a:rPr lang="en-US" altLang="en-US" sz="2000" dirty="0">
                <a:solidFill>
                  <a:schemeClr val="bg2">
                    <a:lumMod val="65000"/>
                  </a:schemeClr>
                </a:solidFill>
              </a:rPr>
              <a:t>	</a:t>
            </a:r>
            <a:r>
              <a:rPr lang="en-US" altLang="en-US" sz="2000" dirty="0"/>
              <a:t>Vice Chair: </a:t>
            </a:r>
            <a:r>
              <a:rPr lang="en-US" altLang="en-US" sz="2000" dirty="0">
                <a:solidFill>
                  <a:schemeClr val="bg2">
                    <a:lumMod val="65000"/>
                  </a:schemeClr>
                </a:solidFill>
              </a:rPr>
              <a:t>	</a:t>
            </a:r>
            <a:r>
              <a:rPr lang="en-US" sz="2000" dirty="0"/>
              <a:t>Katie Rich, Golden Spread Electric Cooperative</a:t>
            </a:r>
          </a:p>
          <a:p>
            <a:pPr>
              <a:lnSpc>
                <a:spcPct val="150000"/>
              </a:lnSpc>
            </a:pPr>
            <a:r>
              <a:rPr lang="en-US" sz="2000" b="1" dirty="0"/>
              <a:t>Wholesale Market Subcommittee (WMS)</a:t>
            </a: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r>
              <a:rPr lang="en-US" altLang="en-US" sz="2000" dirty="0"/>
              <a:t>    Chair: 		</a:t>
            </a:r>
            <a:r>
              <a:rPr lang="en-US" altLang="en-US" sz="2000" dirty="0" err="1"/>
              <a:t>Resmi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Surendran</a:t>
            </a:r>
            <a:r>
              <a:rPr lang="en-US" altLang="en-US" sz="2000" dirty="0"/>
              <a:t>, Shell Energy</a:t>
            </a: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r>
              <a:rPr lang="en-US" altLang="en-US" sz="2000" dirty="0"/>
              <a:t>    Vice Chair: 	Ivan Velasquez, Oncor Electric Delivery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82886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97061" y="115887"/>
            <a:ext cx="7518400" cy="646113"/>
          </a:xfrm>
        </p:spPr>
        <p:txBody>
          <a:bodyPr>
            <a:normAutofit/>
          </a:bodyPr>
          <a:lstStyle/>
          <a:p>
            <a:r>
              <a:rPr lang="en-US" sz="4000" b="1" dirty="0"/>
              <a:t>TAC Highlights – January 31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28601" y="838201"/>
            <a:ext cx="8763000" cy="5486400"/>
          </a:xfrm>
        </p:spPr>
        <p:txBody>
          <a:bodyPr>
            <a:normAutofit/>
          </a:bodyPr>
          <a:lstStyle/>
          <a:p>
            <a:pPr marL="0" lvl="1" indent="0">
              <a:buNone/>
            </a:pPr>
            <a:br>
              <a:rPr lang="en-US" sz="800" b="1" u="sng" dirty="0"/>
            </a:br>
            <a:endParaRPr lang="en-US" sz="1900" dirty="0"/>
          </a:p>
          <a:p>
            <a:pPr marL="0" lvl="1" indent="0">
              <a:buNone/>
            </a:pPr>
            <a:r>
              <a:rPr lang="en-US" sz="2400" b="1" dirty="0"/>
              <a:t>Cliff Lang	  STEC		 elected TAC Chair</a:t>
            </a:r>
          </a:p>
          <a:p>
            <a:pPr marL="0" lvl="1" indent="0">
              <a:buNone/>
            </a:pPr>
            <a:r>
              <a:rPr lang="en-US" sz="2400" b="1" dirty="0"/>
              <a:t>Eric Blakey	 Just Energy	 elected  Vice Chair</a:t>
            </a:r>
          </a:p>
          <a:p>
            <a:pPr marL="0" lvl="1" indent="0">
              <a:buNone/>
            </a:pPr>
            <a:endParaRPr lang="en-US" sz="2400" b="1" dirty="0"/>
          </a:p>
          <a:p>
            <a:pPr marL="0" lvl="1" indent="0">
              <a:buNone/>
            </a:pPr>
            <a:r>
              <a:rPr lang="en-US" sz="2400" b="1" dirty="0"/>
              <a:t>Emergency Conditions List – Completion status</a:t>
            </a:r>
          </a:p>
          <a:p>
            <a:pPr marL="342900" lvl="1" indent="-342900"/>
            <a:r>
              <a:rPr lang="en-US" sz="2400" b="1" dirty="0"/>
              <a:t>TAC Chair stated all items are complete or have been transitioned to a Working Group or Task Force </a:t>
            </a:r>
          </a:p>
          <a:p>
            <a:pPr marL="342900" lvl="1" indent="-342900"/>
            <a:r>
              <a:rPr lang="en-US" sz="2400" b="1" dirty="0"/>
              <a:t>TAC Chair requested list to be considered complete unless there is opposition</a:t>
            </a:r>
          </a:p>
          <a:p>
            <a:pPr marL="342900" lvl="1" indent="-342900"/>
            <a:r>
              <a:rPr lang="en-US" sz="2400" b="1" dirty="0"/>
              <a:t>No opposition was stated </a:t>
            </a:r>
          </a:p>
          <a:p>
            <a:pPr marL="342900" lvl="1" indent="-342900"/>
            <a:r>
              <a:rPr lang="en-US" sz="2400" b="1" dirty="0"/>
              <a:t>Chair noted everyone should be proud of the job they have done</a:t>
            </a:r>
          </a:p>
          <a:p>
            <a:pPr marL="342900" lvl="1" indent="-342900"/>
            <a:r>
              <a:rPr lang="en-US" sz="2400" b="1" dirty="0"/>
              <a:t>Emergency Conditions List is considered complete and an update will be provided to the ERCOT Board</a:t>
            </a:r>
          </a:p>
          <a:p>
            <a:pPr marL="0" lvl="1" indent="0">
              <a:buNone/>
            </a:pPr>
            <a:endParaRPr lang="en-US" sz="1900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15F28AF-C8F2-4201-A7AC-CCCAA0DD0B75}"/>
              </a:ext>
            </a:extLst>
          </p:cNvPr>
          <p:cNvCxnSpPr/>
          <p:nvPr/>
        </p:nvCxnSpPr>
        <p:spPr>
          <a:xfrm>
            <a:off x="685800" y="838200"/>
            <a:ext cx="7162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A799451-ED23-4192-A317-AFB1DD03D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425344" y="6459786"/>
            <a:ext cx="984019" cy="365125"/>
          </a:xfrm>
        </p:spPr>
        <p:txBody>
          <a:bodyPr/>
          <a:lstStyle/>
          <a:p>
            <a:fld id="{EDEDA31E-5185-4CB0-88E0-309A957138BF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9305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97061" y="115887"/>
            <a:ext cx="7518400" cy="646113"/>
          </a:xfrm>
        </p:spPr>
        <p:txBody>
          <a:bodyPr>
            <a:normAutofit/>
          </a:bodyPr>
          <a:lstStyle/>
          <a:p>
            <a:r>
              <a:rPr lang="en-US" sz="4000" b="1" dirty="0"/>
              <a:t>TAC Highlights – January 31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28600" y="789432"/>
            <a:ext cx="8839199" cy="5486400"/>
          </a:xfrm>
        </p:spPr>
        <p:txBody>
          <a:bodyPr>
            <a:normAutofit fontScale="92500" lnSpcReduction="10000"/>
          </a:bodyPr>
          <a:lstStyle/>
          <a:p>
            <a:pPr marL="0" lvl="1" indent="0">
              <a:buNone/>
            </a:pPr>
            <a:br>
              <a:rPr lang="en-US" sz="800" b="1" u="sng" dirty="0"/>
            </a:br>
            <a:endParaRPr lang="en-US" sz="1900" dirty="0"/>
          </a:p>
          <a:p>
            <a:pPr marL="0" lvl="1" indent="0">
              <a:buNone/>
            </a:pPr>
            <a:r>
              <a:rPr lang="en-US" sz="1900" dirty="0"/>
              <a:t>Winter Weather Update</a:t>
            </a:r>
          </a:p>
          <a:p>
            <a:pPr marL="342900" lvl="1" indent="-342900"/>
            <a:r>
              <a:rPr lang="en-US" sz="1900" dirty="0"/>
              <a:t>Dan Woodfin with ERCOT stated that ERCOT had sent an OCN on January 31</a:t>
            </a:r>
          </a:p>
          <a:p>
            <a:pPr marL="342900" lvl="1" indent="-342900"/>
            <a:r>
              <a:rPr lang="en-US" sz="1900" dirty="0"/>
              <a:t>Based on recent data and current forecast, the OCN had been upgraded to an Advisory</a:t>
            </a:r>
            <a:endParaRPr lang="en-US" sz="1900" b="1" u="sng" dirty="0"/>
          </a:p>
          <a:p>
            <a:pPr marL="342900" lvl="1" indent="-342900"/>
            <a:endParaRPr lang="en-US" sz="1900" b="1" u="sng" dirty="0"/>
          </a:p>
          <a:p>
            <a:pPr marL="342900" lvl="1" indent="-342900"/>
            <a:r>
              <a:rPr lang="en-US" sz="1900" dirty="0"/>
              <a:t>ERCOT provided an update of activities in preparation for a Weather event </a:t>
            </a:r>
          </a:p>
          <a:p>
            <a:pPr marL="342900" lvl="1" indent="-342900"/>
            <a:endParaRPr lang="en-US" sz="1900" dirty="0"/>
          </a:p>
          <a:p>
            <a:pPr marL="0" lvl="1" indent="0">
              <a:buNone/>
            </a:pPr>
            <a:r>
              <a:rPr lang="en-US" sz="1900" dirty="0"/>
              <a:t>TAC Voting Items specific to RMS – APPROVED!</a:t>
            </a:r>
          </a:p>
          <a:p>
            <a:pPr marL="0" lvl="1" indent="0">
              <a:buNone/>
            </a:pPr>
            <a:r>
              <a:rPr lang="en-US" sz="1900" dirty="0"/>
              <a:t> </a:t>
            </a:r>
          </a:p>
          <a:p>
            <a:pPr marL="0" lvl="1" indent="0">
              <a:buNone/>
            </a:pPr>
            <a:r>
              <a:rPr lang="en-US" sz="1900" dirty="0"/>
              <a:t>RMGRR166, Revising Timing for Switch Hold Extract Availability</a:t>
            </a:r>
          </a:p>
          <a:p>
            <a:pPr marL="0" lvl="1" indent="0">
              <a:buNone/>
            </a:pPr>
            <a:r>
              <a:rPr lang="en-US" sz="1900" dirty="0"/>
              <a:t>RMGRR169, Related to NPRR1095, Texas SET V5.0 Changes</a:t>
            </a:r>
          </a:p>
          <a:p>
            <a:pPr marL="0" lvl="1" indent="0">
              <a:buNone/>
            </a:pPr>
            <a:r>
              <a:rPr lang="en-US" sz="2000" dirty="0"/>
              <a:t>NPRR1095, Texas SET V5.0 Changes</a:t>
            </a:r>
          </a:p>
          <a:p>
            <a:pPr marL="0" lvl="1" indent="0">
              <a:buNone/>
            </a:pPr>
            <a:r>
              <a:rPr lang="en-US" sz="2000" dirty="0"/>
              <a:t>SCR817, Related to NPRR1095, MarkeTrak Validation Revisions Aligning with TX SET V5.0</a:t>
            </a:r>
          </a:p>
          <a:p>
            <a:pPr marL="0" lvl="1" indent="0">
              <a:buNone/>
            </a:pPr>
            <a:endParaRPr lang="en-US" sz="1900" dirty="0"/>
          </a:p>
          <a:p>
            <a:pPr marL="0" lvl="1" indent="0">
              <a:buNone/>
            </a:pPr>
            <a:r>
              <a:rPr lang="en-US" sz="1900" dirty="0"/>
              <a:t>All voting items on the Combo Ballot were approved</a:t>
            </a:r>
          </a:p>
          <a:p>
            <a:pPr marL="342900" lvl="1" indent="-342900"/>
            <a:endParaRPr lang="en-US" sz="1900" dirty="0"/>
          </a:p>
          <a:p>
            <a:pPr marL="342900" lvl="1" indent="-342900"/>
            <a:r>
              <a:rPr lang="en-US" sz="1900" dirty="0"/>
              <a:t>NEXT TAC MEETING  -  DISCUSS IF THERE WILL BE HYBRID MEETINGS WITH COMBO BALLOT OR REVERT BACK TO VOTING FOR INDIVIDUAL AGENDA ITEMS?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15F28AF-C8F2-4201-A7AC-CCCAA0DD0B75}"/>
              </a:ext>
            </a:extLst>
          </p:cNvPr>
          <p:cNvCxnSpPr/>
          <p:nvPr/>
        </p:nvCxnSpPr>
        <p:spPr>
          <a:xfrm>
            <a:off x="685800" y="838200"/>
            <a:ext cx="7162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A799451-ED23-4192-A317-AFB1DD03D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425344" y="6459786"/>
            <a:ext cx="984019" cy="365125"/>
          </a:xfrm>
        </p:spPr>
        <p:txBody>
          <a:bodyPr/>
          <a:lstStyle/>
          <a:p>
            <a:fld id="{EDEDA31E-5185-4CB0-88E0-309A957138BF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00568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97061" y="115887"/>
            <a:ext cx="7518400" cy="646113"/>
          </a:xfrm>
        </p:spPr>
        <p:txBody>
          <a:bodyPr>
            <a:normAutofit/>
          </a:bodyPr>
          <a:lstStyle/>
          <a:p>
            <a:r>
              <a:rPr lang="en-US" sz="4000" b="1" dirty="0"/>
              <a:t>TAC Highlights – January 31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52400" y="789432"/>
            <a:ext cx="8915399" cy="5486400"/>
          </a:xfrm>
        </p:spPr>
        <p:txBody>
          <a:bodyPr>
            <a:normAutofit fontScale="92500" lnSpcReduction="10000"/>
          </a:bodyPr>
          <a:lstStyle/>
          <a:p>
            <a:pPr marL="0" lvl="1" indent="0">
              <a:buNone/>
            </a:pPr>
            <a:br>
              <a:rPr lang="en-US" sz="800" b="1" u="sng" dirty="0"/>
            </a:br>
            <a:endParaRPr lang="en-US" sz="1900" dirty="0"/>
          </a:p>
          <a:p>
            <a:pPr marL="0" lvl="1" indent="0">
              <a:buNone/>
            </a:pPr>
            <a:r>
              <a:rPr lang="en-US" sz="2400" dirty="0"/>
              <a:t>Questions and Comments made during the RMS update:</a:t>
            </a:r>
          </a:p>
          <a:p>
            <a:pPr marL="0" lvl="1" indent="0">
              <a:buNone/>
            </a:pPr>
            <a:endParaRPr lang="en-US" sz="2400" dirty="0"/>
          </a:p>
          <a:p>
            <a:pPr marL="342900" lvl="1" indent="-342900"/>
            <a:r>
              <a:rPr lang="en-US" sz="2400" dirty="0"/>
              <a:t>Can RMS please include the TNMP 3G Remediation progress in each of the RMS monthly updates?</a:t>
            </a:r>
          </a:p>
          <a:p>
            <a:pPr marL="708660" lvl="3" indent="-342900"/>
            <a:r>
              <a:rPr lang="en-US" sz="2000" dirty="0"/>
              <a:t>RMS response: Yes. RMS will provide updates of the TNMP Remediation project through the conclusion of TNMP’s project.</a:t>
            </a:r>
          </a:p>
          <a:p>
            <a:pPr marL="342900" lvl="1" indent="-342900"/>
            <a:endParaRPr lang="en-US" sz="2400" dirty="0"/>
          </a:p>
          <a:p>
            <a:pPr marL="342900" lvl="1" indent="-342900"/>
            <a:r>
              <a:rPr lang="en-US" sz="2400" dirty="0"/>
              <a:t>Will Profiling Working Group be developing a profile type for Crypto Load?</a:t>
            </a:r>
          </a:p>
          <a:p>
            <a:pPr marL="708660" lvl="3" indent="-342900"/>
            <a:r>
              <a:rPr lang="en-US" sz="2000" dirty="0"/>
              <a:t>RMS response: RMS will work with PWG, ERCOT and others to determine possibilities for a Crypto Load Profile type and provide monthly updates to TAC.  </a:t>
            </a:r>
          </a:p>
          <a:p>
            <a:pPr marL="342900" lvl="1" indent="-342900"/>
            <a:endParaRPr lang="en-US" sz="2400" dirty="0"/>
          </a:p>
          <a:p>
            <a:pPr marL="342900" lvl="1" indent="-342900"/>
            <a:r>
              <a:rPr lang="en-US" sz="2400" dirty="0"/>
              <a:t>Can RMS weigh in on the new Crypto Working Group and provide feedback?</a:t>
            </a:r>
          </a:p>
          <a:p>
            <a:pPr marL="525780" lvl="2" indent="-342900"/>
            <a:r>
              <a:rPr lang="en-US" sz="2000" dirty="0"/>
              <a:t>RMS response: RMS Leadership will attend the new Crypto Working Group meetings, determine interaction needed and provide monthly updates to TAC.  </a:t>
            </a:r>
          </a:p>
          <a:p>
            <a:pPr marL="342900" lvl="1" indent="-342900"/>
            <a:endParaRPr lang="en-US" sz="2400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15F28AF-C8F2-4201-A7AC-CCCAA0DD0B75}"/>
              </a:ext>
            </a:extLst>
          </p:cNvPr>
          <p:cNvCxnSpPr/>
          <p:nvPr/>
        </p:nvCxnSpPr>
        <p:spPr>
          <a:xfrm>
            <a:off x="685800" y="838200"/>
            <a:ext cx="7162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A799451-ED23-4192-A317-AFB1DD03D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425344" y="6459786"/>
            <a:ext cx="984019" cy="365125"/>
          </a:xfrm>
        </p:spPr>
        <p:txBody>
          <a:bodyPr/>
          <a:lstStyle/>
          <a:p>
            <a:fld id="{EDEDA31E-5185-4CB0-88E0-309A957138BF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07025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97061" y="115887"/>
            <a:ext cx="7518400" cy="646113"/>
          </a:xfrm>
        </p:spPr>
        <p:txBody>
          <a:bodyPr>
            <a:normAutofit/>
          </a:bodyPr>
          <a:lstStyle/>
          <a:p>
            <a:r>
              <a:rPr lang="en-US" sz="4000" b="1" dirty="0"/>
              <a:t>TAC Highlights – February 23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52400" y="789432"/>
            <a:ext cx="8915399" cy="5486400"/>
          </a:xfrm>
        </p:spPr>
        <p:txBody>
          <a:bodyPr>
            <a:normAutofit/>
          </a:bodyPr>
          <a:lstStyle/>
          <a:p>
            <a:pPr marL="0" lvl="1" indent="0">
              <a:buNone/>
            </a:pPr>
            <a:br>
              <a:rPr lang="en-US" sz="800" b="1" u="sng" dirty="0"/>
            </a:br>
            <a:endParaRPr lang="en-US" sz="1900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15F28AF-C8F2-4201-A7AC-CCCAA0DD0B75}"/>
              </a:ext>
            </a:extLst>
          </p:cNvPr>
          <p:cNvCxnSpPr/>
          <p:nvPr/>
        </p:nvCxnSpPr>
        <p:spPr>
          <a:xfrm>
            <a:off x="685800" y="838200"/>
            <a:ext cx="7162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A799451-ED23-4192-A317-AFB1DD03D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425344" y="6459786"/>
            <a:ext cx="984019" cy="365125"/>
          </a:xfrm>
        </p:spPr>
        <p:txBody>
          <a:bodyPr/>
          <a:lstStyle/>
          <a:p>
            <a:fld id="{EDEDA31E-5185-4CB0-88E0-309A957138BF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62000" y="13716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1030069"/>
            <a:ext cx="83058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2022 TAC Strategic Initiatives and 2022 TAC Goals – APPROVED!</a:t>
            </a:r>
          </a:p>
          <a:p>
            <a:endParaRPr lang="en-US" sz="2400" dirty="0"/>
          </a:p>
          <a:p>
            <a:r>
              <a:rPr lang="en-US" sz="2400" dirty="0"/>
              <a:t>Primary changes: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Removal of Passport Project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Modifications to include Large Load such as “Crypto Load”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Develop and implement market design changes and enhancements originating from the 87</a:t>
            </a:r>
            <a:r>
              <a:rPr lang="en-US" sz="2400" baseline="30000" dirty="0"/>
              <a:t>th</a:t>
            </a:r>
            <a:r>
              <a:rPr lang="en-US" sz="2400" dirty="0"/>
              <a:t> session of the Texas Legislature.</a:t>
            </a:r>
          </a:p>
          <a:p>
            <a:endParaRPr lang="en-US" sz="2400" dirty="0"/>
          </a:p>
          <a:p>
            <a:endParaRPr lang="en-US" sz="3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42043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97061" y="115887"/>
            <a:ext cx="7518400" cy="646113"/>
          </a:xfrm>
        </p:spPr>
        <p:txBody>
          <a:bodyPr>
            <a:normAutofit/>
          </a:bodyPr>
          <a:lstStyle/>
          <a:p>
            <a:r>
              <a:rPr lang="en-US" sz="4000" b="1" dirty="0"/>
              <a:t>TAC Highlights – February 23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52400" y="789432"/>
            <a:ext cx="8915399" cy="5486400"/>
          </a:xfrm>
        </p:spPr>
        <p:txBody>
          <a:bodyPr>
            <a:normAutofit/>
          </a:bodyPr>
          <a:lstStyle/>
          <a:p>
            <a:pPr marL="0" lvl="1" indent="0">
              <a:buNone/>
            </a:pPr>
            <a:br>
              <a:rPr lang="en-US" sz="800" b="1" u="sng" dirty="0"/>
            </a:br>
            <a:endParaRPr lang="en-US" sz="1900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15F28AF-C8F2-4201-A7AC-CCCAA0DD0B75}"/>
              </a:ext>
            </a:extLst>
          </p:cNvPr>
          <p:cNvCxnSpPr/>
          <p:nvPr/>
        </p:nvCxnSpPr>
        <p:spPr>
          <a:xfrm>
            <a:off x="685800" y="838200"/>
            <a:ext cx="7162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A799451-ED23-4192-A317-AFB1DD03D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425344" y="6459786"/>
            <a:ext cx="984019" cy="365125"/>
          </a:xfrm>
        </p:spPr>
        <p:txBody>
          <a:bodyPr/>
          <a:lstStyle/>
          <a:p>
            <a:fld id="{EDEDA31E-5185-4CB0-88E0-309A957138BF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62000" y="13716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85800" y="1030069"/>
            <a:ext cx="8229600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PRS Update</a:t>
            </a:r>
          </a:p>
          <a:p>
            <a:endParaRPr lang="en-US" sz="2000" dirty="0"/>
          </a:p>
          <a:p>
            <a:r>
              <a:rPr lang="en-US" sz="2000" dirty="0"/>
              <a:t>PRS requested TAC approve 3 NPRRs and 2022 PRS Goals</a:t>
            </a:r>
          </a:p>
          <a:p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NPRR1097, Create Resource Forced Outage Report – URGENT!</a:t>
            </a:r>
          </a:p>
          <a:p>
            <a:r>
              <a:rPr lang="en-US" sz="2000" dirty="0"/>
              <a:t>		Approved by TAC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NPRR1120, Create Firm Fuel Supply Service – URGENT!</a:t>
            </a:r>
          </a:p>
          <a:p>
            <a:r>
              <a:rPr lang="en-US" sz="2000" dirty="0"/>
              <a:t>		Approved by TAC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NPRR1092, Reduce RUC Offer Floor and Remove RUC Opt-Out Provision (IMM)		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/>
              <a:t>TAC Leadership have been approached and requested NPRR1092 be tabled for one month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/>
              <a:t>PUCT Staff stated they are in favor of tabling for one month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/>
              <a:t>Update provided by Shell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/>
              <a:t>TAC Chair stated this NPRR could best be addressed in a workshop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68228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97061" y="115887"/>
            <a:ext cx="7518400" cy="646113"/>
          </a:xfrm>
        </p:spPr>
        <p:txBody>
          <a:bodyPr>
            <a:normAutofit/>
          </a:bodyPr>
          <a:lstStyle/>
          <a:p>
            <a:r>
              <a:rPr lang="en-US" sz="4000" b="1" dirty="0"/>
              <a:t>TAC Highlights – February 23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52400" y="789432"/>
            <a:ext cx="8915399" cy="5486400"/>
          </a:xfrm>
        </p:spPr>
        <p:txBody>
          <a:bodyPr>
            <a:normAutofit/>
          </a:bodyPr>
          <a:lstStyle/>
          <a:p>
            <a:pPr marL="0" lvl="1" indent="0">
              <a:buNone/>
            </a:pPr>
            <a:br>
              <a:rPr lang="en-US" sz="800" b="1" u="sng" dirty="0"/>
            </a:br>
            <a:endParaRPr lang="en-US" sz="1900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15F28AF-C8F2-4201-A7AC-CCCAA0DD0B75}"/>
              </a:ext>
            </a:extLst>
          </p:cNvPr>
          <p:cNvCxnSpPr/>
          <p:nvPr/>
        </p:nvCxnSpPr>
        <p:spPr>
          <a:xfrm>
            <a:off x="685800" y="838200"/>
            <a:ext cx="7162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A799451-ED23-4192-A317-AFB1DD03D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425344" y="6459786"/>
            <a:ext cx="984019" cy="365125"/>
          </a:xfrm>
        </p:spPr>
        <p:txBody>
          <a:bodyPr/>
          <a:lstStyle/>
          <a:p>
            <a:fld id="{EDEDA31E-5185-4CB0-88E0-309A957138BF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62000" y="13716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85800" y="1030069"/>
            <a:ext cx="80772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PRS Goals </a:t>
            </a:r>
          </a:p>
          <a:p>
            <a:endParaRPr lang="en-US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Process NPRRs and SCRs in accordance with Protocol Section 21, Revision Request Process.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Review the Business Case for each NPRR and SCR that requires an ERCOT project for implementation to ensure that it provides adequate justification for the project.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Assign a recommended priority and rank for each NPRR, SCR, and guide revision that requires an ERCOT project for implementation.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Consider requests and assignments from the ERCOT Board and TAC in a timely and diligent manner.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Review Other Binding Documents (OBDs) annually for elimination or incorporation into Protocols/Market Guides.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Review aging projects at least annually and make recommendations if additional actions are needed.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97902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97061" y="115887"/>
            <a:ext cx="7518400" cy="646113"/>
          </a:xfrm>
        </p:spPr>
        <p:txBody>
          <a:bodyPr>
            <a:normAutofit/>
          </a:bodyPr>
          <a:lstStyle/>
          <a:p>
            <a:r>
              <a:rPr lang="en-US" sz="4000" b="1" dirty="0"/>
              <a:t>TAC Highlights – February 23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52400" y="789432"/>
            <a:ext cx="8915399" cy="5486400"/>
          </a:xfrm>
        </p:spPr>
        <p:txBody>
          <a:bodyPr>
            <a:normAutofit/>
          </a:bodyPr>
          <a:lstStyle/>
          <a:p>
            <a:pPr marL="0" lvl="1" indent="0">
              <a:buNone/>
            </a:pPr>
            <a:br>
              <a:rPr lang="en-US" sz="800" b="1" u="sng" dirty="0"/>
            </a:br>
            <a:endParaRPr lang="en-US" sz="1900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15F28AF-C8F2-4201-A7AC-CCCAA0DD0B75}"/>
              </a:ext>
            </a:extLst>
          </p:cNvPr>
          <p:cNvCxnSpPr/>
          <p:nvPr/>
        </p:nvCxnSpPr>
        <p:spPr>
          <a:xfrm>
            <a:off x="685800" y="838200"/>
            <a:ext cx="7162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A799451-ED23-4192-A317-AFB1DD03D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425344" y="6459786"/>
            <a:ext cx="984019" cy="365125"/>
          </a:xfrm>
        </p:spPr>
        <p:txBody>
          <a:bodyPr/>
          <a:lstStyle/>
          <a:p>
            <a:fld id="{EDEDA31E-5185-4CB0-88E0-309A957138BF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62000" y="13716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85800" y="1030069"/>
            <a:ext cx="8077200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3200" dirty="0"/>
              <a:t>TNMP 3G Meter Remediation </a:t>
            </a:r>
          </a:p>
          <a:p>
            <a:pPr lvl="0"/>
            <a:r>
              <a:rPr lang="en-US" sz="2400" dirty="0"/>
              <a:t>TAC Attendees or Members stated comments or questions related to the following </a:t>
            </a:r>
            <a:r>
              <a:rPr lang="en-US" sz="2400"/>
              <a:t>items included </a:t>
            </a:r>
            <a:r>
              <a:rPr lang="en-US" sz="2400" dirty="0"/>
              <a:t>in the update</a:t>
            </a:r>
            <a:r>
              <a:rPr lang="en-US" sz="2400"/>
              <a:t>. </a:t>
            </a:r>
          </a:p>
          <a:p>
            <a:pPr lvl="0"/>
            <a:endParaRPr lang="en-US" sz="24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TNMP still receiving 98% of reads successfully but TNMP is monitoring daily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TNMP receiving meters on a consistent basis and expects meter inventory to be sufficient for all meters by July 2022, but possibly not all will be installed by that date.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TNMP expects to have resources available such that there are not a lot of estimated reads.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TAC Vice Chair requested status updates be provided  throughout the project.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595620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sisl xmlns:xsi="http://www.w3.org/2001/XMLSchema-instance" xmlns:xsd="http://www.w3.org/2001/XMLSchema" xmlns="http://www.boldonjames.com/2008/01/sie/internal/label" sislVersion="0" policy="e9c0b8d7-bdb4-4fd3-b62a-f50327aaefce" origin="autoSelectedSuggestion">
  <element uid="c5f8eb12-5b27-439d-aaa6-3402af626fa3" value=""/>
  <element uid="c64218ab-b8d1-40b6-a478-cb8be1e10ecc" value=""/>
</sisl>
</file>

<file path=customXml/itemProps1.xml><?xml version="1.0" encoding="utf-8"?>
<ds:datastoreItem xmlns:ds="http://schemas.openxmlformats.org/officeDocument/2006/customXml" ds:itemID="{1C712C5D-CFB0-48EA-98C3-864164357757}">
  <ds:schemaRefs>
    <ds:schemaRef ds:uri="http://www.w3.org/2001/XMLSchema"/>
    <ds:schemaRef ds:uri="http://www.boldonjames.com/2008/01/sie/internal/labe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16841</TotalTime>
  <Words>925</Words>
  <Application>Microsoft Office PowerPoint</Application>
  <PresentationFormat>On-screen Show (4:3)</PresentationFormat>
  <Paragraphs>130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Retrospect</vt:lpstr>
      <vt:lpstr>TAC Update</vt:lpstr>
      <vt:lpstr>TAC Highlights – January 31 Meeting </vt:lpstr>
      <vt:lpstr>TAC Highlights – January 31 </vt:lpstr>
      <vt:lpstr>TAC Highlights – January 31 </vt:lpstr>
      <vt:lpstr>TAC Highlights – January 31 </vt:lpstr>
      <vt:lpstr>TAC Highlights – February 23 </vt:lpstr>
      <vt:lpstr>TAC Highlights – February 23 </vt:lpstr>
      <vt:lpstr>TAC Highlights – February 23 </vt:lpstr>
      <vt:lpstr>TAC Highlights – February 23 </vt:lpstr>
      <vt:lpstr>PowerPoint Presentation</vt:lpstr>
    </vt:vector>
  </TitlesOfParts>
  <Company>NRG Energy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TAC update to RMS</dc:title>
  <dc:creator>Jim Lee</dc:creator>
  <cp:keywords/>
  <cp:lastModifiedBy>Schatz, John</cp:lastModifiedBy>
  <cp:revision>246</cp:revision>
  <cp:lastPrinted>2018-11-28T18:48:20Z</cp:lastPrinted>
  <dcterms:created xsi:type="dcterms:W3CDTF">2018-01-08T22:15:17Z</dcterms:created>
  <dcterms:modified xsi:type="dcterms:W3CDTF">2022-03-01T02:30:29Z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IndexRef">
    <vt:lpwstr>66fbd887-84f1-44c6-b614-caad1dd41da1</vt:lpwstr>
  </property>
  <property fmtid="{D5CDD505-2E9C-101B-9397-08002B2CF9AE}" pid="3" name="bjSaver">
    <vt:lpwstr>hVeZjyyepu7wfUb3kwBo4T82bAn9HrXq</vt:lpwstr>
  </property>
  <property fmtid="{D5CDD505-2E9C-101B-9397-08002B2CF9AE}" pid="4" name="bjDocumentSecurityLabel">
    <vt:lpwstr>AEP Public</vt:lpwstr>
  </property>
  <property fmtid="{D5CDD505-2E9C-101B-9397-08002B2CF9AE}" pid="5" name="bjDocumentLabelXML">
    <vt:lpwstr>&lt;?xml version="1.0" encoding="us-ascii"?&gt;&lt;sisl xmlns:xsi="http://www.w3.org/2001/XMLSchema-instance" xmlns:xsd="http://www.w3.org/2001/XMLSchema" sislVersion="0" policy="e9c0b8d7-bdb4-4fd3-b62a-f50327aaefce" origin="autoSelectedSuggestion" xmlns="http://w</vt:lpwstr>
  </property>
  <property fmtid="{D5CDD505-2E9C-101B-9397-08002B2CF9AE}" pid="6" name="bjDocumentLabelXML-0">
    <vt:lpwstr>ww.boldonjames.com/2008/01/sie/internal/label"&gt;&lt;element uid="c5f8eb12-5b27-439d-aaa6-3402af626fa3" value="" /&gt;&lt;element uid="c64218ab-b8d1-40b6-a478-cb8be1e10ecc" value="" /&gt;&lt;/sisl&gt;</vt:lpwstr>
  </property>
  <property fmtid="{D5CDD505-2E9C-101B-9397-08002B2CF9AE}" pid="7" name="Visual Markings Removed">
    <vt:lpwstr>No</vt:lpwstr>
  </property>
</Properties>
</file>