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70" r:id="rId6"/>
  </p:sldMasterIdLst>
  <p:notesMasterIdLst>
    <p:notesMasterId r:id="rId11"/>
  </p:notesMasterIdLst>
  <p:handoutMasterIdLst>
    <p:handoutMasterId r:id="rId12"/>
  </p:handoutMasterIdLst>
  <p:sldIdLst>
    <p:sldId id="260" r:id="rId7"/>
    <p:sldId id="301" r:id="rId8"/>
    <p:sldId id="303" r:id="rId9"/>
    <p:sldId id="30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5450" autoAdjust="0"/>
  </p:normalViewPr>
  <p:slideViewPr>
    <p:cSldViewPr showGuides="1">
      <p:cViewPr varScale="1">
        <p:scale>
          <a:sx n="94" d="100"/>
          <a:sy n="94" d="100"/>
        </p:scale>
        <p:origin x="1022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11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19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56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8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February 28,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February 28,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49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February 28, 2022 DSWG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February 28, 2022 DSWG Meeting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February 28, 2022 DSWG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February 28,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February 28,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February 28,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February 28,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February 28,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February 28, 2022 DSWG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12" y="2876279"/>
            <a:ext cx="2143190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295400"/>
            <a:ext cx="5334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800" i="1" dirty="0">
                <a:solidFill>
                  <a:schemeClr val="tx2"/>
                </a:solidFill>
              </a:rPr>
              <a:t>ERCOT Staff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DSWG</a:t>
            </a:r>
          </a:p>
          <a:p>
            <a:r>
              <a:rPr lang="en-US" dirty="0">
                <a:solidFill>
                  <a:schemeClr val="tx2"/>
                </a:solidFill>
              </a:rPr>
              <a:t>February 28, 2022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Impact of Critical Loads on pro-ration of LR Offers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February 28, 2022 DSWG Meeting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B65F5A-A919-481D-91D7-1B44C33152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08635"/>
            <a:ext cx="7162800" cy="8382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D291906-9B9B-41AE-88E9-84E45BF7B54D}"/>
              </a:ext>
            </a:extLst>
          </p:cNvPr>
          <p:cNvSpPr txBox="1"/>
          <p:nvPr/>
        </p:nvSpPr>
        <p:spPr>
          <a:xfrm>
            <a:off x="609600" y="2853875"/>
            <a:ext cx="7543800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Conditions: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1) The Load Resource is not located behind an Electric Service Identifier (ESI ID), including a non-settlement ESI ID, that corresponds to a Critical Load.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2) The Load Resource is located behind an ESI ID, including a non-settlement ESI ID, that corresponds to a Critical Load, but the Load Resource is not a Critical Load and does not include a Critical Load.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3) The Load Resource is located behind an ESI ID, including a non-settlement ESI ID, that corresponds to a Critical Load, but electric service from the ERCOT System is not required for the provision of the critical service due to the availability of back-up generation or other technologies at the site.</a:t>
            </a:r>
          </a:p>
          <a:p>
            <a:pPr marL="0" marR="0" algn="just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4) None of the above apply to this Load Resource.</a:t>
            </a:r>
          </a:p>
          <a:p>
            <a:pPr marL="0" marR="0" algn="just">
              <a:spcBef>
                <a:spcPts val="0"/>
              </a:spcBef>
              <a:spcAft>
                <a:spcPts val="120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Note: All resources attesting to condition 4 have had their A/S qualification status revoked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37292D-F183-458D-9B84-766304DD4B2C}"/>
              </a:ext>
            </a:extLst>
          </p:cNvPr>
          <p:cNvSpPr txBox="1"/>
          <p:nvPr/>
        </p:nvSpPr>
        <p:spPr>
          <a:xfrm>
            <a:off x="609601" y="882134"/>
            <a:ext cx="7543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Summary of Load Resource Attestations as required under protocol section 3.6.1.(7) &amp; (8), (NPRR 1087)</a:t>
            </a:r>
          </a:p>
        </p:txBody>
      </p:sp>
    </p:spTree>
    <p:extLst>
      <p:ext uri="{BB962C8B-B14F-4D97-AF65-F5344CB8AC3E}">
        <p14:creationId xmlns:p14="http://schemas.microsoft.com/office/powerpoint/2010/main" val="404200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Impact of Critical Loads on pro-ration of LR Offers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February 28, 2022 DSWG Meeting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3568F6-D285-4BE6-9B55-7F5F008F0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447800"/>
            <a:ext cx="7611341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NPRR 1093 and 1101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February 28, 2022 DSWG Meeting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9316A4-1087-4F83-9012-628B01A0C0B5}"/>
              </a:ext>
            </a:extLst>
          </p:cNvPr>
          <p:cNvSpPr txBox="1"/>
          <p:nvPr/>
        </p:nvSpPr>
        <p:spPr>
          <a:xfrm>
            <a:off x="381000" y="1143000"/>
            <a:ext cx="7848600" cy="4242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1800" b="1" dirty="0"/>
              <a:t>Allow Interruptible Load Resources to provide Non-Spin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1800" b="1" dirty="0"/>
              <a:t>Dispatched with the Off-line GRs (mixed groups of GRs and NCLRs of about 500 MW)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1800" b="1" dirty="0"/>
              <a:t>Initial </a:t>
            </a:r>
            <a:r>
              <a:rPr lang="en-US" altLang="en-US" b="1" dirty="0"/>
              <a:t>r</a:t>
            </a:r>
            <a:r>
              <a:rPr lang="en-US" altLang="en-US" sz="1800" b="1" dirty="0"/>
              <a:t>equirements </a:t>
            </a:r>
            <a:r>
              <a:rPr lang="en-US" altLang="en-US" b="1" dirty="0"/>
              <a:t>have been completed and project is proceeding to execution</a:t>
            </a:r>
            <a:endParaRPr lang="en-US" altLang="en-US" sz="1800" b="1" dirty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1800" b="1" dirty="0"/>
              <a:t>Training for ERCOT Operators </a:t>
            </a:r>
            <a:r>
              <a:rPr lang="en-US" altLang="en-US" b="1" dirty="0"/>
              <a:t>to start 3/14/22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b="1" dirty="0"/>
              <a:t>Evaluating market participant training needs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b="1" dirty="0"/>
              <a:t>Market readiness activities scheduled for 4/19 to 5/23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1800" b="1" dirty="0"/>
              <a:t>Currently expected to be part of Release 3 - 5/24/22-5/26/22</a:t>
            </a:r>
          </a:p>
        </p:txBody>
      </p:sp>
    </p:spTree>
    <p:extLst>
      <p:ext uri="{BB962C8B-B14F-4D97-AF65-F5344CB8AC3E}">
        <p14:creationId xmlns:p14="http://schemas.microsoft.com/office/powerpoint/2010/main" val="33310104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10839</TotalTime>
  <Words>301</Words>
  <Application>Microsoft Office PowerPoint</Application>
  <PresentationFormat>On-screen Show (4:3)</PresentationFormat>
  <Paragraphs>38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2_Custom Design</vt:lpstr>
      <vt:lpstr>PowerPoint Presentation</vt:lpstr>
      <vt:lpstr>Impact of Critical Loads on pro-ration of LR Offers</vt:lpstr>
      <vt:lpstr>Impact of Critical Loads on pro-ration of LR Offers</vt:lpstr>
      <vt:lpstr>NPRR 1093 and 1101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Krein, Steve</cp:lastModifiedBy>
  <cp:revision>121</cp:revision>
  <cp:lastPrinted>2017-05-24T18:51:05Z</cp:lastPrinted>
  <dcterms:created xsi:type="dcterms:W3CDTF">2016-01-21T15:20:31Z</dcterms:created>
  <dcterms:modified xsi:type="dcterms:W3CDTF">2022-02-28T02:39:00Z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