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notesMasterIdLst>
    <p:notesMasterId r:id="rId9"/>
  </p:notesMasterIdLst>
  <p:sldIdLst>
    <p:sldId id="256" r:id="rId2"/>
    <p:sldId id="292" r:id="rId3"/>
    <p:sldId id="300" r:id="rId4"/>
    <p:sldId id="298" r:id="rId5"/>
    <p:sldId id="301" r:id="rId6"/>
    <p:sldId id="299" r:id="rId7"/>
    <p:sldId id="27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D1227-DC6E-0A4F-8FAD-7D6BD84C38EC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58DD1-652E-5246-A55D-149085299C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5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1713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0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20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78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363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92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0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6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9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6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1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3AE16-2159-4F26-A7D3-0D10B303977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2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D3AE16-2159-4F26-A7D3-0D10B3039774}" type="datetimeFigureOut">
              <a:rPr lang="en-US" smtClean="0"/>
              <a:t>2/28/2022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12A88F9-5F70-472B-AA8B-6FC0E2CE4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4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Wholesale Market Working Group Report to WMS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Bryan Sams</a:t>
            </a:r>
            <a:endParaRPr lang="en-US" dirty="0"/>
          </a:p>
          <a:p>
            <a:r>
              <a:rPr lang="en-US" dirty="0"/>
              <a:t>Murali </a:t>
            </a:r>
            <a:r>
              <a:rPr lang="en-US" dirty="0" smtClean="0"/>
              <a:t>Sithuraj</a:t>
            </a:r>
            <a:endParaRPr lang="en-US" dirty="0"/>
          </a:p>
          <a:p>
            <a:r>
              <a:rPr lang="en-US" dirty="0" smtClean="0"/>
              <a:t>March</a:t>
            </a:r>
            <a:r>
              <a:rPr lang="en-US" dirty="0" smtClean="0"/>
              <a:t> 2, </a:t>
            </a:r>
            <a:r>
              <a:rPr lang="en-US" dirty="0"/>
              <a:t>2022</a:t>
            </a:r>
          </a:p>
          <a:p>
            <a:r>
              <a:rPr lang="en-US" dirty="0"/>
              <a:t>From </a:t>
            </a:r>
            <a:r>
              <a:rPr lang="en-US" dirty="0" smtClean="0"/>
              <a:t>February</a:t>
            </a:r>
            <a:r>
              <a:rPr lang="en-US" dirty="0" smtClean="0"/>
              <a:t> 24 </a:t>
            </a:r>
            <a:r>
              <a:rPr lang="en-US" dirty="0"/>
              <a:t>WMWG Meeting</a:t>
            </a:r>
          </a:p>
        </p:txBody>
      </p:sp>
    </p:spTree>
    <p:extLst>
      <p:ext uri="{BB962C8B-B14F-4D97-AF65-F5344CB8AC3E}">
        <p14:creationId xmlns:p14="http://schemas.microsoft.com/office/powerpoint/2010/main" val="3003136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D5103-B4E9-4739-95D6-739E1C45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Recap of 2/24/2022 WMWG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9B909-C3A4-4FE9-A789-E2F8620CD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Voting Items</a:t>
            </a:r>
            <a:endParaRPr lang="en-US" dirty="0"/>
          </a:p>
          <a:p>
            <a:r>
              <a:rPr lang="en-US" dirty="0" smtClean="0"/>
              <a:t>Monthly RUC Reporting</a:t>
            </a:r>
          </a:p>
          <a:p>
            <a:r>
              <a:rPr lang="en-US" dirty="0" smtClean="0"/>
              <a:t>Discussion of Load Forecast Variability/Non Spin Procurement Process</a:t>
            </a:r>
          </a:p>
          <a:p>
            <a:r>
              <a:rPr lang="en-US" dirty="0" smtClean="0"/>
              <a:t>Discussion of pending NPRRs:</a:t>
            </a:r>
          </a:p>
          <a:p>
            <a:pPr lvl="1"/>
            <a:r>
              <a:rPr lang="en-US" dirty="0" smtClean="0"/>
              <a:t>NPRR 1100, Emergency Switching Solutions for Energy Storage Resources</a:t>
            </a:r>
          </a:p>
          <a:p>
            <a:pPr lvl="1"/>
            <a:r>
              <a:rPr lang="en-US" dirty="0" smtClean="0"/>
              <a:t>NPRR 1108, </a:t>
            </a:r>
            <a:r>
              <a:rPr lang="en-US" dirty="0"/>
              <a:t>ERCOT Shall Approve or Deny All Resource Outages </a:t>
            </a:r>
            <a:r>
              <a:rPr lang="en-US" dirty="0" smtClean="0"/>
              <a:t>Requests</a:t>
            </a:r>
          </a:p>
          <a:p>
            <a:pPr lvl="1"/>
            <a:r>
              <a:rPr lang="en-US" dirty="0" smtClean="0"/>
              <a:t>NPRR 1110, Black Start Requirements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84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NPRR1100, Emergency Switching Solutions for Energy Storage 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/>
          </a:bodyPr>
          <a:lstStyle/>
          <a:p>
            <a:r>
              <a:rPr lang="en-US" dirty="0" smtClean="0"/>
              <a:t>Tesla filed comments on 2/14 and flagged there would be additional discussion with ERCOT staff.</a:t>
            </a:r>
          </a:p>
        </p:txBody>
      </p:sp>
    </p:spTree>
    <p:extLst>
      <p:ext uri="{BB962C8B-B14F-4D97-AF65-F5344CB8AC3E}">
        <p14:creationId xmlns:p14="http://schemas.microsoft.com/office/powerpoint/2010/main" val="255578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NPRR1108 ERCOT Shall Approve or Deny All Resource Outage Requests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1" y="2093977"/>
            <a:ext cx="8109856" cy="4002024"/>
          </a:xfrm>
        </p:spPr>
        <p:txBody>
          <a:bodyPr>
            <a:noAutofit/>
          </a:bodyPr>
          <a:lstStyle/>
          <a:p>
            <a:r>
              <a:rPr lang="en-US" dirty="0" smtClean="0"/>
              <a:t>ERCOT </a:t>
            </a:r>
            <a:r>
              <a:rPr lang="en-US" dirty="0" smtClean="0"/>
              <a:t>filed additional </a:t>
            </a:r>
            <a:r>
              <a:rPr lang="en-US" dirty="0" smtClean="0"/>
              <a:t>comments on 2/22/22 to further clarify </a:t>
            </a:r>
            <a:r>
              <a:rPr lang="en-US" dirty="0"/>
              <a:t>the </a:t>
            </a:r>
            <a:r>
              <a:rPr lang="en-US" dirty="0" smtClean="0"/>
              <a:t>process.</a:t>
            </a:r>
          </a:p>
          <a:p>
            <a:r>
              <a:rPr lang="en-US" dirty="0" smtClean="0"/>
              <a:t>ERCOT </a:t>
            </a:r>
            <a:r>
              <a:rPr lang="en-US" dirty="0"/>
              <a:t>proposes to approve outages on a first-come, first-service basis while ensuring the total amount of daily outages is below the Maximum Daily Planned Resource Outage Capacity </a:t>
            </a:r>
            <a:r>
              <a:rPr lang="en-US" dirty="0" smtClean="0"/>
              <a:t>threshold.</a:t>
            </a:r>
            <a:endParaRPr lang="en-US" dirty="0"/>
          </a:p>
          <a:p>
            <a:r>
              <a:rPr lang="en-US" dirty="0" smtClean="0"/>
              <a:t>Proposes </a:t>
            </a:r>
            <a:r>
              <a:rPr lang="en-US" dirty="0"/>
              <a:t>a single project to implement NPRR </a:t>
            </a:r>
            <a:r>
              <a:rPr lang="en-US" dirty="0" smtClean="0"/>
              <a:t>1108.</a:t>
            </a:r>
            <a:endParaRPr lang="en-US" dirty="0"/>
          </a:p>
          <a:p>
            <a:r>
              <a:rPr lang="en-US" dirty="0"/>
              <a:t>ERCOT plans to post the outage schedule twice per </a:t>
            </a:r>
            <a:r>
              <a:rPr lang="en-US" dirty="0" smtClean="0"/>
              <a:t>day and include </a:t>
            </a:r>
            <a:r>
              <a:rPr lang="en-US" dirty="0"/>
              <a:t>the maximum limit of outages that ERCOT can approve to maintain their required reserves </a:t>
            </a:r>
            <a:r>
              <a:rPr lang="en-US" dirty="0" smtClean="0"/>
              <a:t>as well as the number </a:t>
            </a:r>
            <a:r>
              <a:rPr lang="en-US" dirty="0"/>
              <a:t>of outages that have been </a:t>
            </a:r>
            <a:r>
              <a:rPr lang="en-US" dirty="0" smtClean="0"/>
              <a:t>approved.</a:t>
            </a:r>
            <a:endParaRPr lang="en-US" dirty="0"/>
          </a:p>
          <a:p>
            <a:r>
              <a:rPr lang="en-US" dirty="0"/>
              <a:t>ERCOT added additional clarifying language with respect to ERCOT timelines for responses to outage requests</a:t>
            </a:r>
          </a:p>
          <a:p>
            <a:r>
              <a:rPr lang="en-US" dirty="0" smtClean="0"/>
              <a:t>NPRR </a:t>
            </a:r>
            <a:r>
              <a:rPr lang="en-US" dirty="0"/>
              <a:t>was requested to stay tabled to allow for additional consideration at </a:t>
            </a:r>
            <a:r>
              <a:rPr lang="en-US" dirty="0" smtClean="0"/>
              <a:t>WMWG and data to be posted.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730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NPRR1110, Black Start Requirements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133" y="2360022"/>
            <a:ext cx="7704667" cy="4011011"/>
          </a:xfrm>
        </p:spPr>
        <p:txBody>
          <a:bodyPr>
            <a:normAutofit/>
          </a:bodyPr>
          <a:lstStyle/>
          <a:p>
            <a:r>
              <a:rPr lang="en-US" dirty="0" smtClean="0"/>
              <a:t>ERCOT </a:t>
            </a:r>
            <a:r>
              <a:rPr lang="en-US" dirty="0" smtClean="0"/>
              <a:t>flagged additional comments are pending based on BSWG discussion.</a:t>
            </a:r>
          </a:p>
          <a:p>
            <a:r>
              <a:rPr lang="en-US" dirty="0" smtClean="0"/>
              <a:t>Joint WMWG/BSWG workshop possible.  </a:t>
            </a:r>
          </a:p>
        </p:txBody>
      </p:sp>
    </p:spTree>
    <p:extLst>
      <p:ext uri="{BB962C8B-B14F-4D97-AF65-F5344CB8AC3E}">
        <p14:creationId xmlns:p14="http://schemas.microsoft.com/office/powerpoint/2010/main" val="2693838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Pending </a:t>
            </a:r>
            <a:r>
              <a:rPr lang="en-US" dirty="0" smtClean="0"/>
              <a:t>Assignments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98287" y="1625600"/>
            <a:ext cx="7888514" cy="47454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NPRR 981, Day-Ahead Market Price Correction Process </a:t>
            </a:r>
          </a:p>
          <a:p>
            <a:r>
              <a:rPr lang="en-US" dirty="0" smtClean="0"/>
              <a:t>NPRR 1058, Resource Offer Modernization for Real-Time Co-Optimization</a:t>
            </a:r>
          </a:p>
          <a:p>
            <a:r>
              <a:rPr lang="en-US" dirty="0" smtClean="0"/>
              <a:t>NPRR 1084, Improvements to Reporting of Resource Outages and </a:t>
            </a:r>
            <a:r>
              <a:rPr lang="en-US" dirty="0" err="1" smtClean="0"/>
              <a:t>Derates</a:t>
            </a:r>
            <a:endParaRPr lang="en-US" dirty="0" smtClean="0"/>
          </a:p>
          <a:p>
            <a:r>
              <a:rPr lang="en-US" dirty="0" smtClean="0"/>
              <a:t>NPRR 1108, ERCOT Shall Approve of Deny All Resource Outage Requests</a:t>
            </a:r>
          </a:p>
          <a:p>
            <a:r>
              <a:rPr lang="en-US" dirty="0" smtClean="0"/>
              <a:t>NPRR 1110, Black Start Requirements Update</a:t>
            </a:r>
          </a:p>
          <a:p>
            <a:r>
              <a:rPr lang="en-US" dirty="0" smtClean="0"/>
              <a:t>AS </a:t>
            </a:r>
            <a:r>
              <a:rPr lang="en-US" dirty="0"/>
              <a:t>Methodology</a:t>
            </a:r>
          </a:p>
          <a:p>
            <a:pPr lvl="1"/>
            <a:r>
              <a:rPr lang="en-US" dirty="0"/>
              <a:t>Additional analysis for NSRS quantities  </a:t>
            </a:r>
          </a:p>
          <a:p>
            <a:pPr lvl="1"/>
            <a:r>
              <a:rPr lang="en-US" dirty="0"/>
              <a:t>Definition of conservative operations</a:t>
            </a:r>
          </a:p>
          <a:p>
            <a:r>
              <a:rPr lang="en-US" dirty="0" smtClean="0"/>
              <a:t>Addressing </a:t>
            </a:r>
            <a:r>
              <a:rPr lang="en-US" dirty="0"/>
              <a:t>cost and compensation for using voltage reduction for grid </a:t>
            </a:r>
            <a:r>
              <a:rPr lang="en-US" dirty="0" smtClean="0"/>
              <a:t>reliability</a:t>
            </a:r>
          </a:p>
          <a:p>
            <a:r>
              <a:rPr lang="en-US" dirty="0" smtClean="0"/>
              <a:t>Weatherization </a:t>
            </a:r>
            <a:r>
              <a:rPr lang="en-US" dirty="0"/>
              <a:t>Inspections </a:t>
            </a:r>
            <a:r>
              <a:rPr lang="en-US" dirty="0" smtClean="0"/>
              <a:t>fees (2</a:t>
            </a:r>
            <a:r>
              <a:rPr lang="en-US" baseline="30000" dirty="0" smtClean="0"/>
              <a:t>nd</a:t>
            </a:r>
            <a:r>
              <a:rPr lang="en-US" dirty="0" smtClean="0"/>
              <a:t> Quarter)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6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3/25, Expect Agenda to be posted by 3/17.  </a:t>
            </a:r>
            <a:endParaRPr lang="en-US" dirty="0"/>
          </a:p>
          <a:p>
            <a:r>
              <a:rPr lang="en-US" dirty="0" smtClean="0"/>
              <a:t>Any </a:t>
            </a:r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9577996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Wood Type">
      <a:majorFont>
        <a:latin typeface="Arial Black" panose="020B0A040201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 panose="020B0604020202020204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BE1B6DD8-9976-4550-A6F4-B2DD4EA939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8201</TotalTime>
  <Words>344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Wood Type</vt:lpstr>
      <vt:lpstr>Wholesale Market Working Group Report to WMS</vt:lpstr>
      <vt:lpstr>Recap of 2/24/2022 WMWG Meeting</vt:lpstr>
      <vt:lpstr>NPRR1100, Emergency Switching Solutions for Energy Storage Resources</vt:lpstr>
      <vt:lpstr>NPRR1108 ERCOT Shall Approve or Deny All Resource Outage Requests</vt:lpstr>
      <vt:lpstr>NPRR1110, Black Start Requirements</vt:lpstr>
      <vt:lpstr>Pending Assignments</vt:lpstr>
      <vt:lpstr>Next meeting</vt:lpstr>
    </vt:vector>
  </TitlesOfParts>
  <Company>CPS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Action Items Review</dc:title>
  <dc:creator>Detelich, David J.</dc:creator>
  <cp:lastModifiedBy>Bryan Sams</cp:lastModifiedBy>
  <cp:revision>367</cp:revision>
  <dcterms:created xsi:type="dcterms:W3CDTF">2019-02-22T15:15:24Z</dcterms:created>
  <dcterms:modified xsi:type="dcterms:W3CDTF">2022-02-28T18:02:35Z</dcterms:modified>
</cp:coreProperties>
</file>