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34"/>
  </p:notesMasterIdLst>
  <p:handoutMasterIdLst>
    <p:handoutMasterId r:id="rId35"/>
  </p:handoutMasterIdLst>
  <p:sldIdLst>
    <p:sldId id="260" r:id="rId6"/>
    <p:sldId id="297" r:id="rId7"/>
    <p:sldId id="425" r:id="rId8"/>
    <p:sldId id="336" r:id="rId9"/>
    <p:sldId id="416" r:id="rId10"/>
    <p:sldId id="413" r:id="rId11"/>
    <p:sldId id="414" r:id="rId12"/>
    <p:sldId id="407" r:id="rId13"/>
    <p:sldId id="303" r:id="rId14"/>
    <p:sldId id="434" r:id="rId15"/>
    <p:sldId id="431" r:id="rId16"/>
    <p:sldId id="432" r:id="rId17"/>
    <p:sldId id="441" r:id="rId18"/>
    <p:sldId id="433" r:id="rId19"/>
    <p:sldId id="386" r:id="rId20"/>
    <p:sldId id="424" r:id="rId21"/>
    <p:sldId id="402" r:id="rId22"/>
    <p:sldId id="391" r:id="rId23"/>
    <p:sldId id="427" r:id="rId24"/>
    <p:sldId id="369" r:id="rId25"/>
    <p:sldId id="442" r:id="rId26"/>
    <p:sldId id="443" r:id="rId27"/>
    <p:sldId id="444" r:id="rId28"/>
    <p:sldId id="445" r:id="rId29"/>
    <p:sldId id="446" r:id="rId30"/>
    <p:sldId id="447" r:id="rId31"/>
    <p:sldId id="448" r:id="rId32"/>
    <p:sldId id="296" r:id="rId33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5" autoAdjust="0"/>
    <p:restoredTop sz="93861" autoAdjust="0"/>
  </p:normalViewPr>
  <p:slideViewPr>
    <p:cSldViewPr showGuides="1">
      <p:cViewPr varScale="1">
        <p:scale>
          <a:sx n="79" d="100"/>
          <a:sy n="79" d="100"/>
        </p:scale>
        <p:origin x="122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2021 Analysis of REP and NOIE Demand Response</a:t>
            </a:r>
            <a:endParaRPr lang="en-US" dirty="0"/>
          </a:p>
          <a:p>
            <a:endParaRPr lang="en-US" dirty="0"/>
          </a:p>
          <a:p>
            <a:pPr algn="ctr"/>
            <a:r>
              <a:rPr lang="en-US" sz="1600" dirty="0"/>
              <a:t>Carl L Raish</a:t>
            </a:r>
          </a:p>
          <a:p>
            <a:pPr algn="ctr"/>
            <a:r>
              <a:rPr lang="en-US" sz="1600" dirty="0"/>
              <a:t>Principal Load Profiling and Modeling</a:t>
            </a:r>
          </a:p>
          <a:p>
            <a:pPr algn="ctr"/>
            <a:endParaRPr lang="en-US" dirty="0"/>
          </a:p>
          <a:p>
            <a:pPr algn="ctr"/>
            <a:r>
              <a:rPr lang="en-US" sz="1600" dirty="0"/>
              <a:t>Wholesale Market Subcommittee – March 2,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4CP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447800" y="5864423"/>
            <a:ext cx="624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Red Arrows: HE17 Price &gt; $1,000      Black Arrows: HE17 Price &gt; $500 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F0485E6F-5A44-4918-9042-030022FE4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96191"/>
            <a:ext cx="8458200" cy="436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156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155DEB8-2E33-4129-840E-1FA345BE2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524000"/>
            <a:ext cx="3886200" cy="31135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79B25B-7A21-4490-B83D-D541F480F4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549" y="1524000"/>
            <a:ext cx="3654850" cy="31135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4CP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56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54770" y="2057400"/>
            <a:ext cx="29193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3200" b="1" dirty="0"/>
              <a:t>DR/PR Events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98166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4CP Events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54976" y="990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4CP Days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604388"/>
              </p:ext>
            </p:extLst>
          </p:nvPr>
        </p:nvGraphicFramePr>
        <p:xfrm>
          <a:off x="609600" y="1498578"/>
          <a:ext cx="3657600" cy="2379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28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HE 17 Reduce MW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3,150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1,085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26-Jul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3,361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1,833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2,867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1,652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51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3,924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highlight>
                            <a:srgbClr val="FFFF00"/>
                          </a:highlight>
                        </a:rPr>
                        <a:t>2,018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772423"/>
              </p:ext>
            </p:extLst>
          </p:nvPr>
        </p:nvGraphicFramePr>
        <p:xfrm>
          <a:off x="4724400" y="1524000"/>
          <a:ext cx="39624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939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Residential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Non-Residential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39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4CP Incentive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39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4CP Advise/</a:t>
                      </a:r>
                    </a:p>
                    <a:p>
                      <a:pPr algn="ctr"/>
                      <a:r>
                        <a:rPr lang="en-US" sz="1600" dirty="0"/>
                        <a:t>Control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71,120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1,329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486400" y="990600"/>
            <a:ext cx="261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NOIE 4CP Participation</a:t>
            </a:r>
          </a:p>
        </p:txBody>
      </p:sp>
    </p:spTree>
    <p:extLst>
      <p:ext uri="{BB962C8B-B14F-4D97-AF65-F5344CB8AC3E}">
        <p14:creationId xmlns:p14="http://schemas.microsoft.com/office/powerpoint/2010/main" val="460937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18633"/>
            <a:ext cx="8458200" cy="518318"/>
          </a:xfrm>
        </p:spPr>
        <p:txBody>
          <a:bodyPr/>
          <a:lstStyle/>
          <a:p>
            <a:r>
              <a:rPr lang="en-US" altLang="en-US" dirty="0"/>
              <a:t>4CP/</a:t>
            </a:r>
            <a:r>
              <a:rPr lang="en-US" altLang="en-US" dirty="0" err="1"/>
              <a:t>NearCP</a:t>
            </a:r>
            <a:r>
              <a:rPr lang="en-US" altLang="en-US" dirty="0"/>
              <a:t> Events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581400" y="895290"/>
            <a:ext cx="1945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NearCP</a:t>
            </a:r>
            <a:r>
              <a:rPr lang="en-US" sz="2000" dirty="0"/>
              <a:t> Days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115907"/>
              </p:ext>
            </p:extLst>
          </p:nvPr>
        </p:nvGraphicFramePr>
        <p:xfrm>
          <a:off x="914396" y="1649790"/>
          <a:ext cx="3657604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384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HE 17 Reduce MW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3,207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3,286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11-Jun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3,906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2,183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16-Jun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17-Jun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24-Jun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25-Jun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4,184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23-Jul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27-Jul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966EBD3-692A-401A-8735-B203D728C1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121377"/>
              </p:ext>
            </p:extLst>
          </p:nvPr>
        </p:nvGraphicFramePr>
        <p:xfrm>
          <a:off x="4969933" y="1665030"/>
          <a:ext cx="3657604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336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HE 17 Reduce MW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29-Jul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8302974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30-Jul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3,899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1,473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11-Aug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3,746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4036663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12-Aug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3,071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0703720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23-Aug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1,424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54494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25-Aug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2,949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0188505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31-Aug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2461906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4,221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55912527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20-Sep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3,086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7273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915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Indexed Real-Time High Price Events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472078"/>
              </p:ext>
            </p:extLst>
          </p:nvPr>
        </p:nvGraphicFramePr>
        <p:xfrm>
          <a:off x="914400" y="914404"/>
          <a:ext cx="7315200" cy="4489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959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Max Reduce</a:t>
                      </a:r>
                      <a:r>
                        <a:rPr lang="en-US" sz="1600" baseline="0" dirty="0"/>
                        <a:t> MW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Avg</a:t>
                      </a:r>
                      <a:r>
                        <a:rPr lang="en-US" sz="1600" dirty="0"/>
                        <a:t>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Avg</a:t>
                      </a:r>
                      <a:r>
                        <a:rPr lang="en-US" sz="1600" dirty="0"/>
                        <a:t> Price $/MWh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4-May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33,966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$533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33,570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817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575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$1,040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6,580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$314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33,473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$270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27-Jul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30,916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$389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29-Jul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36,561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$373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34,187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$281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34,179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550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398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$487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6,263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$328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12254466"/>
                  </a:ext>
                </a:extLst>
              </a:tr>
              <a:tr h="38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11,573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$245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55217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982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Indexed Day-Ahead High Price Events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83137"/>
              </p:ext>
            </p:extLst>
          </p:nvPr>
        </p:nvGraphicFramePr>
        <p:xfrm>
          <a:off x="1562100" y="1295400"/>
          <a:ext cx="60960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 Reduce</a:t>
                      </a:r>
                      <a:r>
                        <a:rPr lang="en-US" baseline="0" dirty="0"/>
                        <a:t>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Avg</a:t>
                      </a:r>
                      <a:r>
                        <a:rPr lang="en-US" dirty="0"/>
                        <a:t>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Avg</a:t>
                      </a:r>
                      <a:r>
                        <a:rPr lang="en-US" dirty="0"/>
                        <a:t> Price $/MWh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</a:t>
                      </a:r>
                      <a:r>
                        <a:rPr lang="en-US" baseline="0" dirty="0"/>
                        <a:t> DA Only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 DA and RT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$394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 RT Only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910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NOIE Price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1295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NOIEs did report participation in IRT and also used other categories to respond to price.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369495"/>
              </p:ext>
            </p:extLst>
          </p:nvPr>
        </p:nvGraphicFramePr>
        <p:xfrm>
          <a:off x="914400" y="1219201"/>
          <a:ext cx="7315200" cy="4343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0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Residential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Non-Residential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91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Conservation Voltage Reduction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639,805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53,676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Indexed Real-Time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Other Direct Load Control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191,286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3,528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344,787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Peak Rebate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1,213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1,283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Time-of-Use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1,872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1,223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77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(unique)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864,843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49,391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972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NOIE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791270"/>
              </p:ext>
            </p:extLst>
          </p:nvPr>
        </p:nvGraphicFramePr>
        <p:xfrm>
          <a:off x="1371600" y="838200"/>
          <a:ext cx="64008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33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 Reduce</a:t>
                      </a:r>
                      <a:r>
                        <a:rPr lang="en-US" baseline="0" dirty="0"/>
                        <a:t>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Avg</a:t>
                      </a:r>
                      <a:r>
                        <a:rPr lang="en-US" dirty="0"/>
                        <a:t>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Avg</a:t>
                      </a:r>
                      <a:r>
                        <a:rPr lang="en-US" dirty="0"/>
                        <a:t> Price $/MWh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1072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781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761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286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Direct Load Control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41148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Many other summer events … most had relatively small aggregate reductions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379451"/>
              </p:ext>
            </p:extLst>
          </p:nvPr>
        </p:nvGraphicFramePr>
        <p:xfrm>
          <a:off x="2006600" y="1544320"/>
          <a:ext cx="50800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Avg</a:t>
                      </a:r>
                      <a:r>
                        <a:rPr lang="en-US" dirty="0"/>
                        <a:t>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Avg</a:t>
                      </a:r>
                      <a:r>
                        <a:rPr lang="en-US" dirty="0"/>
                        <a:t> Price $/MWh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10,355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$1,028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9,522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$269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320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/>
          <a:lstStyle/>
          <a:p>
            <a:pPr lvl="1">
              <a:defRPr/>
            </a:pPr>
            <a:r>
              <a:rPr lang="en-US" altLang="en-US" sz="2200" dirty="0"/>
              <a:t>Summer 2021 Analysis Update</a:t>
            </a:r>
          </a:p>
          <a:p>
            <a:pPr lvl="1">
              <a:defRPr/>
            </a:pPr>
            <a:endParaRPr lang="en-US" altLang="en-US" sz="800" dirty="0"/>
          </a:p>
          <a:p>
            <a:pPr lvl="1">
              <a:defRPr/>
            </a:pPr>
            <a:r>
              <a:rPr lang="en-US" altLang="en-US" sz="2200" dirty="0"/>
              <a:t>Total System-level Demand Response</a:t>
            </a:r>
          </a:p>
          <a:p>
            <a:pPr lvl="2">
              <a:defRPr/>
            </a:pPr>
            <a:r>
              <a:rPr lang="en-US" altLang="en-US" sz="1800" dirty="0"/>
              <a:t>Total ERCOT Demand Response</a:t>
            </a:r>
          </a:p>
          <a:p>
            <a:pPr lvl="2">
              <a:defRPr/>
            </a:pPr>
            <a:r>
              <a:rPr lang="en-US" altLang="en-US" sz="1800" dirty="0"/>
              <a:t>Responding NOIE and ESIID counts</a:t>
            </a:r>
          </a:p>
          <a:p>
            <a:pPr lvl="2">
              <a:defRPr/>
            </a:pPr>
            <a:endParaRPr lang="en-US" altLang="en-US" sz="800" dirty="0"/>
          </a:p>
          <a:p>
            <a:pPr lvl="1">
              <a:defRPr/>
            </a:pPr>
            <a:r>
              <a:rPr lang="en-US" altLang="en-US" sz="2200" dirty="0"/>
              <a:t>4CP Participation Trends</a:t>
            </a:r>
          </a:p>
          <a:p>
            <a:pPr lvl="1">
              <a:defRPr/>
            </a:pPr>
            <a:endParaRPr lang="en-US" altLang="en-US" sz="2200" dirty="0"/>
          </a:p>
          <a:p>
            <a:pPr lvl="1">
              <a:defRPr/>
            </a:pPr>
            <a:r>
              <a:rPr lang="en-US" altLang="en-US" sz="2200" dirty="0"/>
              <a:t>DR/PR Events</a:t>
            </a:r>
          </a:p>
          <a:p>
            <a:pPr lvl="1">
              <a:defRPr/>
            </a:pPr>
            <a:endParaRPr lang="en-US" altLang="en-US" sz="2200" dirty="0"/>
          </a:p>
          <a:p>
            <a:pPr lvl="1">
              <a:defRPr/>
            </a:pPr>
            <a:r>
              <a:rPr lang="en-US" altLang="en-US" sz="2200" dirty="0"/>
              <a:t>Competitive Residential PV 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Peak Rebate Events - 2021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230016"/>
              </p:ext>
            </p:extLst>
          </p:nvPr>
        </p:nvGraphicFramePr>
        <p:xfrm>
          <a:off x="2006600" y="1397000"/>
          <a:ext cx="50800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Avg</a:t>
                      </a:r>
                      <a:r>
                        <a:rPr lang="en-US" dirty="0"/>
                        <a:t>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Avg</a:t>
                      </a:r>
                      <a:r>
                        <a:rPr lang="en-US" dirty="0"/>
                        <a:t> Price $/MWh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42,002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40,157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71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95400" y="2169855"/>
            <a:ext cx="647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Residential PV</a:t>
            </a:r>
          </a:p>
          <a:p>
            <a:pPr algn="ctr"/>
            <a:r>
              <a:rPr lang="en-US" sz="3200" b="1" dirty="0"/>
              <a:t>In Competitive Area of ERCOT</a:t>
            </a:r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18129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Competitive ERCOT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66BB9D-4F63-4330-9030-FB326D791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581400"/>
            <a:ext cx="8229600" cy="70987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F5C0718-CC7A-4ECB-AF78-5168CEF0F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914401"/>
            <a:ext cx="4114800" cy="25146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F0607FE-0F07-401B-B6EF-FE37BB2174FC}"/>
              </a:ext>
            </a:extLst>
          </p:cNvPr>
          <p:cNvSpPr txBox="1"/>
          <p:nvPr/>
        </p:nvSpPr>
        <p:spPr>
          <a:xfrm>
            <a:off x="2514600" y="4572000"/>
            <a:ext cx="4191000" cy="175432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76 Reps with 1 or more PV ESIIDs</a:t>
            </a:r>
          </a:p>
          <a:p>
            <a:pPr marL="342900" indent="-342900">
              <a:buAutoNum type="arabicPlain" startAt="4"/>
            </a:pPr>
            <a:r>
              <a:rPr lang="en-US" dirty="0"/>
              <a:t>Reps have 73%</a:t>
            </a:r>
          </a:p>
          <a:p>
            <a:r>
              <a:rPr lang="en-US" dirty="0"/>
              <a:t>10 Reps have 90%</a:t>
            </a:r>
          </a:p>
          <a:p>
            <a:r>
              <a:rPr lang="en-US" dirty="0"/>
              <a:t>46 Reps have less than 100 PV ESIIDs</a:t>
            </a:r>
          </a:p>
          <a:p>
            <a:r>
              <a:rPr lang="en-US" dirty="0"/>
              <a:t>82 PV ESIIDs currently de-energized</a:t>
            </a:r>
          </a:p>
          <a:p>
            <a:r>
              <a:rPr lang="en-US" dirty="0"/>
              <a:t>13 ESIIDs with NIDR meter (active)</a:t>
            </a:r>
          </a:p>
        </p:txBody>
      </p:sp>
    </p:spTree>
    <p:extLst>
      <p:ext uri="{BB962C8B-B14F-4D97-AF65-F5344CB8AC3E}">
        <p14:creationId xmlns:p14="http://schemas.microsoft.com/office/powerpoint/2010/main" val="5865342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Analysis 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130EC-2D4B-41C5-8809-CE2302DD3939}"/>
              </a:ext>
            </a:extLst>
          </p:cNvPr>
          <p:cNvSpPr txBox="1"/>
          <p:nvPr/>
        </p:nvSpPr>
        <p:spPr>
          <a:xfrm>
            <a:off x="1143000" y="914400"/>
            <a:ext cx="69342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Find matching non-</a:t>
            </a:r>
            <a:r>
              <a:rPr lang="en-US" dirty="0" err="1"/>
              <a:t>pv</a:t>
            </a:r>
            <a:r>
              <a:rPr lang="en-US" dirty="0"/>
              <a:t> ESIIDs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Same Weather Zone, Profile Type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Stationcode</a:t>
            </a:r>
            <a:r>
              <a:rPr lang="en-US" dirty="0"/>
              <a:t>, Zip Code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Similar usage prior to PV installation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Closest 5 with greater use and closest 5 with lower 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Baseline load for non-match </a:t>
            </a:r>
            <a:r>
              <a:rPr lang="en-US" dirty="0" err="1"/>
              <a:t>Esiids</a:t>
            </a:r>
            <a:r>
              <a:rPr lang="en-US" dirty="0"/>
              <a:t> profiled based on ESIIDs in same Weather Zone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Baseline load for PV ESIIDs is average of the load for the matching ESIIDs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PV output = Export + Load Offset (Baseline – Actual Load)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Export and Actual metered interval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Baseline from matching ESIIDs</a:t>
            </a:r>
          </a:p>
          <a:p>
            <a:pPr lvl="1"/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Excluded ESIIDs (~3,200) with obvious non-</a:t>
            </a:r>
            <a:r>
              <a:rPr lang="en-US" dirty="0" err="1"/>
              <a:t>pv</a:t>
            </a:r>
            <a:r>
              <a:rPr lang="en-US" dirty="0"/>
              <a:t> export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Further analysis being considered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Possible recommendation to PWG for Profile Validation</a:t>
            </a:r>
          </a:p>
        </p:txBody>
      </p:sp>
    </p:spTree>
    <p:extLst>
      <p:ext uri="{BB962C8B-B14F-4D97-AF65-F5344CB8AC3E}">
        <p14:creationId xmlns:p14="http://schemas.microsoft.com/office/powerpoint/2010/main" val="17112238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High 2021 PV Output 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B818657-32A8-48DE-9333-60DB019B2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66800"/>
            <a:ext cx="7162799" cy="465212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25148D2-EFF1-4602-9181-F9B2017B1413}"/>
              </a:ext>
            </a:extLst>
          </p:cNvPr>
          <p:cNvSpPr txBox="1"/>
          <p:nvPr/>
        </p:nvSpPr>
        <p:spPr>
          <a:xfrm>
            <a:off x="2743200" y="57912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5.5 KW of PV output per ESIID</a:t>
            </a:r>
          </a:p>
        </p:txBody>
      </p:sp>
    </p:spTree>
    <p:extLst>
      <p:ext uri="{BB962C8B-B14F-4D97-AF65-F5344CB8AC3E}">
        <p14:creationId xmlns:p14="http://schemas.microsoft.com/office/powerpoint/2010/main" val="19037872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Month High PV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D38E6A-4F0C-4C53-AB74-FC270BE6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29" y="914400"/>
            <a:ext cx="4035972" cy="25957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A609D0-B0EC-4800-9985-420CAB3ED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3228" y="914400"/>
            <a:ext cx="4035972" cy="25957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F6132CA-B3B7-4682-A8C2-6EEC701332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999" y="3581400"/>
            <a:ext cx="4035971" cy="25957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468E8A8-6167-44A5-810F-FCF2756EC9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3229" y="3581400"/>
            <a:ext cx="4035971" cy="259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1559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90DF30C4-3672-473F-B8CE-88B570272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3228" y="3581400"/>
            <a:ext cx="4035971" cy="259570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B585DC1-06FB-443F-A0F8-1D214210E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627" y="3581400"/>
            <a:ext cx="4033343" cy="25957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EED08D8-9C34-4E5A-9BD7-F9E1AF68D6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3228" y="914400"/>
            <a:ext cx="4035971" cy="25957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2EAF9FA-03AB-4C3B-88FA-3E39F8CCAA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999" y="914400"/>
            <a:ext cx="4035971" cy="2595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ERCOT Monthly Peak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260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Analysis – Next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6DC50A-5DDA-4482-87C8-00910A9FD7DD}"/>
              </a:ext>
            </a:extLst>
          </p:cNvPr>
          <p:cNvSpPr txBox="1"/>
          <p:nvPr/>
        </p:nvSpPr>
        <p:spPr>
          <a:xfrm>
            <a:off x="914400" y="1219200"/>
            <a:ext cx="7315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Investigate ESIIDs with Non-PV Export.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Possible recommendation to PWG on profile type validation based on export pattern.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Run analysis for prior years to quantify growth in PV output.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Look at PV output by vintage … output of newer vs older installs.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Investigate whether there is an increase in PV native load consumption based on low/zero cost of energy.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Add a solar buy-back category to annual DR Survey … does buy-back affect load/export patterns?  … RMS </a:t>
            </a:r>
            <a:r>
              <a:rPr lang="en-US"/>
              <a:t>feedback requested.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53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95400" y="2169855"/>
            <a:ext cx="647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Total System-Level Demand Response</a:t>
            </a:r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17234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Reductions by Category/System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71800" y="762000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HE 17:00 MW Reductions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4648200"/>
            <a:ext cx="670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Table Limited to days for which Total System DR &gt; 1,500 MW</a:t>
            </a:r>
          </a:p>
          <a:p>
            <a:endParaRPr lang="en-US" sz="1600" dirty="0"/>
          </a:p>
          <a:p>
            <a:r>
              <a:rPr lang="en-US" sz="1600" dirty="0"/>
              <a:t>Total System DR: Amount of reduction with no double counting:</a:t>
            </a:r>
          </a:p>
          <a:p>
            <a:r>
              <a:rPr lang="en-US" sz="1600" dirty="0"/>
              <a:t>	1. For an ESIID participating in more than one category</a:t>
            </a:r>
          </a:p>
          <a:p>
            <a:r>
              <a:rPr lang="en-US" sz="1600" dirty="0"/>
              <a:t>	2. For a NOIE classified as responding to both price and 4CP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B0AF4F-5313-4D4D-8FBC-12ADAAA3B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8229600" cy="308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40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ESIIDs/NOIEs by Category/System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90800" y="762000"/>
            <a:ext cx="403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HE 17:00 ESIIDs/NOIEs with Reductions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49530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Table Limited to days for which Total System DR &gt; 1,500 MW</a:t>
            </a:r>
          </a:p>
          <a:p>
            <a:endParaRPr lang="en-US" sz="1600" dirty="0"/>
          </a:p>
          <a:p>
            <a:r>
              <a:rPr lang="en-US" sz="1600" dirty="0"/>
              <a:t>Total System DR: Amount of ESIIDs/NOIEs with no double counting:</a:t>
            </a:r>
          </a:p>
          <a:p>
            <a:r>
              <a:rPr lang="en-US" sz="1600" dirty="0"/>
              <a:t>	1. For an ESIID participating in more than one category</a:t>
            </a:r>
          </a:p>
          <a:p>
            <a:r>
              <a:rPr lang="en-US" sz="1600" dirty="0"/>
              <a:t>	2. For a NOIE classified as responding to both price and 4CP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C22E13F-EABE-40EC-95E3-C12A4C492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219200"/>
            <a:ext cx="8153400" cy="35814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3769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Responding ESIIDs and 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FEECA2-0F9C-489D-A9CE-49EE0C864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6" y="914400"/>
            <a:ext cx="8201024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204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Responding NOIEs and Reductions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2BB9C5-900C-428F-9563-62D12772F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79" y="1143000"/>
            <a:ext cx="8204375" cy="363093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5482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>
            <a:extLst>
              <a:ext uri="{FF2B5EF4-FFF2-40B4-BE49-F238E27FC236}">
                <a16:creationId xmlns:a16="http://schemas.microsoft.com/office/drawing/2014/main" id="{8ED5F1C7-561D-49E6-B28C-70B5FB1A5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876300"/>
            <a:ext cx="7315199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Competitive and NOIE 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72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057400"/>
            <a:ext cx="6172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/>
              <a:t>Price Response and Retail DR Participation Trends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887341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30572</TotalTime>
  <Words>994</Words>
  <Application>Microsoft Office PowerPoint</Application>
  <PresentationFormat>On-screen Show (4:3)</PresentationFormat>
  <Paragraphs>423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Overview</vt:lpstr>
      <vt:lpstr>PowerPoint Presentation</vt:lpstr>
      <vt:lpstr>Load Reductions by Category/System Level</vt:lpstr>
      <vt:lpstr>ESIIDs/NOIEs by Category/System Level</vt:lpstr>
      <vt:lpstr>Responding ESIIDs and Reductions</vt:lpstr>
      <vt:lpstr>Responding NOIEs and Reductions</vt:lpstr>
      <vt:lpstr>Total Competitive and NOIE  Demand Response</vt:lpstr>
      <vt:lpstr>PowerPoint Presentation</vt:lpstr>
      <vt:lpstr>4CP Response Trend</vt:lpstr>
      <vt:lpstr>4CP Response Trend</vt:lpstr>
      <vt:lpstr>PowerPoint Presentation</vt:lpstr>
      <vt:lpstr>4CP Events 2021</vt:lpstr>
      <vt:lpstr>4CP/NearCP Events 2021</vt:lpstr>
      <vt:lpstr>Indexed Real-Time High Price Events 2021</vt:lpstr>
      <vt:lpstr>Indexed Day-Ahead High Price Events 2021</vt:lpstr>
      <vt:lpstr>NOIE Price Response</vt:lpstr>
      <vt:lpstr>NOIE High Price Events</vt:lpstr>
      <vt:lpstr>Direct Load Control Events</vt:lpstr>
      <vt:lpstr>Peak Rebate Events - 2021</vt:lpstr>
      <vt:lpstr>PowerPoint Presentation</vt:lpstr>
      <vt:lpstr>Residential PV – Competitive ERCOT</vt:lpstr>
      <vt:lpstr>Residential PV – Analysis Methodology</vt:lpstr>
      <vt:lpstr>Residential PV – High 2021 PV Output Day</vt:lpstr>
      <vt:lpstr>Residential PV – Month High PV Output</vt:lpstr>
      <vt:lpstr>Residential PV – ERCOT Monthly Peak</vt:lpstr>
      <vt:lpstr>Residential PV Analysis – Next Steps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466</cp:revision>
  <cp:lastPrinted>2020-02-20T00:38:16Z</cp:lastPrinted>
  <dcterms:created xsi:type="dcterms:W3CDTF">2016-01-21T15:20:31Z</dcterms:created>
  <dcterms:modified xsi:type="dcterms:W3CDTF">2022-02-28T20:40:10Z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