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sldIdLst>
    <p:sldId id="370" r:id="rId2"/>
    <p:sldId id="411" r:id="rId3"/>
    <p:sldId id="409" r:id="rId4"/>
    <p:sldId id="405" r:id="rId5"/>
    <p:sldId id="412" r:id="rId6"/>
    <p:sldId id="413" r:id="rId7"/>
    <p:sldId id="414" r:id="rId8"/>
    <p:sldId id="415" r:id="rId9"/>
    <p:sldId id="385" r:id="rId10"/>
    <p:sldId id="380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24">
          <p15:clr>
            <a:srgbClr val="A4A3A4"/>
          </p15:clr>
        </p15:guide>
        <p15:guide id="2" pos="15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294171"/>
    <a:srgbClr val="40949A"/>
    <a:srgbClr val="DDDDDD"/>
    <a:srgbClr val="FF3300"/>
    <a:srgbClr val="FF9900"/>
    <a:srgbClr val="5469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36" autoAdjust="0"/>
    <p:restoredTop sz="94660"/>
  </p:normalViewPr>
  <p:slideViewPr>
    <p:cSldViewPr>
      <p:cViewPr varScale="1">
        <p:scale>
          <a:sx n="104" d="100"/>
          <a:sy n="104" d="100"/>
        </p:scale>
        <p:origin x="1764" y="90"/>
      </p:cViewPr>
      <p:guideLst>
        <p:guide orient="horz" pos="4224"/>
        <p:guide pos="153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1E67AEE-8CC1-4A0B-A9B6-7A0EA26C25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41852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1E67AEE-8CC1-4A0B-A9B6-7A0EA26C2515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048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4"/>
          <p:cNvSpPr>
            <a:spLocks noChangeShapeType="1"/>
          </p:cNvSpPr>
          <p:nvPr userDrawn="1"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343150" y="3581400"/>
            <a:ext cx="6343650" cy="1143000"/>
          </a:xfr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tx1"/>
                </a:solidFill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333625" y="1905000"/>
            <a:ext cx="6477000" cy="124142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2333625" y="5467350"/>
            <a:ext cx="6276975" cy="476250"/>
          </a:xfrm>
        </p:spPr>
        <p:txBody>
          <a:bodyPr/>
          <a:lstStyle>
            <a:lvl1pPr>
              <a:defRPr sz="18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2333625" y="5067300"/>
            <a:ext cx="6276975" cy="419100"/>
          </a:xfrm>
        </p:spPr>
        <p:txBody>
          <a:bodyPr/>
          <a:lstStyle>
            <a:lvl1pPr algn="l">
              <a:defRPr sz="18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5F4E91-82B0-4B0A-B027-BD0D9A9E2FD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0"/>
            <a:ext cx="21717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3627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E63C12-58CE-4440-A1BF-0B7C561A99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686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066800"/>
            <a:ext cx="8229600" cy="47244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6B53AA-B243-4AFA-AE7D-A4D34BCED2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85C669-FB09-4A92-913B-0BA846DAB3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9CC92-127D-4848-9213-EA7DAAA412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1EDB76-CD43-480E-8EA0-CC06EF22C0A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66B115-F29F-48A1-9E11-9E3CE3F393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FD4DE-F1B7-4669-99F6-06BC1BE774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5D72C-229D-4F03-A50E-FE97AACDD8E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9E0F6C-C800-4268-B636-BF74DBEF15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CB72A-E33B-43FC-913A-F3DE954CEE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EE74527-A6B7-4978-8CA2-A96E52BABC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3559" name="Rectangle 7"/>
          <p:cNvSpPr>
            <a:spLocks noChangeArrowheads="1"/>
          </p:cNvSpPr>
          <p:nvPr userDrawn="1"/>
        </p:nvSpPr>
        <p:spPr bwMode="auto">
          <a:xfrm>
            <a:off x="0" y="6235700"/>
            <a:ext cx="9144000" cy="622300"/>
          </a:xfrm>
          <a:prstGeom prst="rect">
            <a:avLst/>
          </a:prstGeom>
          <a:solidFill>
            <a:srgbClr val="ECECE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8686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48400" y="645795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23563" name="Line 11"/>
          <p:cNvSpPr>
            <a:spLocks noChangeShapeType="1"/>
          </p:cNvSpPr>
          <p:nvPr userDrawn="1"/>
        </p:nvSpPr>
        <p:spPr bwMode="auto">
          <a:xfrm>
            <a:off x="1069975" y="6457950"/>
            <a:ext cx="0" cy="219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457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  <p:sp>
        <p:nvSpPr>
          <p:cNvPr id="23564" name="Line 12"/>
          <p:cNvSpPr>
            <a:spLocks noChangeShapeType="1"/>
          </p:cNvSpPr>
          <p:nvPr userDrawn="1"/>
        </p:nvSpPr>
        <p:spPr bwMode="auto">
          <a:xfrm>
            <a:off x="0" y="6731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3429000" y="64770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fld id="{30AE3F6D-6E55-4F4D-8DFA-3811BE74B05E}" type="slidenum">
              <a:rPr lang="en-US" sz="1200"/>
              <a:pPr algn="ctr">
                <a:defRPr/>
              </a:pPr>
              <a:t>‹#›</a:t>
            </a:fld>
            <a:endParaRPr 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  <p:sldLayoutId id="2147483651" r:id="rId12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rcot.com/services/trainin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5"/>
          <p:cNvSpPr txBox="1">
            <a:spLocks noGrp="1" noChangeArrowheads="1"/>
          </p:cNvSpPr>
          <p:nvPr/>
        </p:nvSpPr>
        <p:spPr bwMode="auto">
          <a:xfrm>
            <a:off x="1981200" y="5067300"/>
            <a:ext cx="44196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b="1" dirty="0"/>
          </a:p>
        </p:txBody>
      </p:sp>
      <p:sp>
        <p:nvSpPr>
          <p:cNvPr id="1536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581400"/>
            <a:ext cx="632460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b="0" dirty="0">
                <a:latin typeface="Calibri" panose="020F0502020204030204" pitchFamily="34" charset="0"/>
              </a:rPr>
              <a:t>UPDATE TO RMS</a:t>
            </a:r>
          </a:p>
          <a:p>
            <a:pPr marL="0" indent="0" algn="ctr">
              <a:buNone/>
            </a:pPr>
            <a:r>
              <a:rPr lang="en-US" sz="2800" dirty="0">
                <a:latin typeface="Calibri" panose="020F0502020204030204" pitchFamily="34" charset="0"/>
              </a:rPr>
              <a:t>Tuesday, March 1st, 2022</a:t>
            </a:r>
            <a:endParaRPr lang="en-US" sz="2800" b="0" dirty="0">
              <a:latin typeface="Calibri" panose="020F0502020204030204" pitchFamily="34" charset="0"/>
            </a:endParaRPr>
          </a:p>
        </p:txBody>
      </p:sp>
      <p:sp>
        <p:nvSpPr>
          <p:cNvPr id="15363" name="Rectangle 18"/>
          <p:cNvSpPr>
            <a:spLocks noGrp="1" noChangeArrowheads="1"/>
          </p:cNvSpPr>
          <p:nvPr>
            <p:ph type="ctrTitle"/>
          </p:nvPr>
        </p:nvSpPr>
        <p:spPr>
          <a:xfrm>
            <a:off x="762000" y="1295400"/>
            <a:ext cx="7543800" cy="1828800"/>
          </a:xfrm>
        </p:spPr>
        <p:txBody>
          <a:bodyPr/>
          <a:lstStyle/>
          <a:p>
            <a:pPr algn="ctr" eaLnBrk="1" hangingPunct="1"/>
            <a:r>
              <a:rPr lang="en-US" sz="4400" b="1" dirty="0">
                <a:latin typeface="Calibri" panose="020F0502020204030204" pitchFamily="34" charset="0"/>
              </a:rPr>
              <a:t>ERCOT</a:t>
            </a:r>
            <a:br>
              <a:rPr lang="en-US" sz="4400" b="1" dirty="0">
                <a:latin typeface="Calibri" panose="020F0502020204030204" pitchFamily="34" charset="0"/>
              </a:rPr>
            </a:br>
            <a:r>
              <a:rPr lang="en-US" sz="4400" b="1" dirty="0">
                <a:latin typeface="Calibri" panose="020F0502020204030204" pitchFamily="34" charset="0"/>
              </a:rPr>
              <a:t> Retail Market Training</a:t>
            </a:r>
            <a:br>
              <a:rPr lang="en-US" sz="4400" b="1" dirty="0">
                <a:latin typeface="Calibri" panose="020F0502020204030204" pitchFamily="34" charset="0"/>
              </a:rPr>
            </a:br>
            <a:r>
              <a:rPr lang="en-US" sz="4400" b="1" dirty="0">
                <a:latin typeface="Calibri" panose="020F0502020204030204" pitchFamily="34" charset="0"/>
              </a:rPr>
              <a:t> Task Force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80999" y="5410200"/>
            <a:ext cx="8305801" cy="476250"/>
          </a:xfrm>
        </p:spPr>
        <p:txBody>
          <a:bodyPr/>
          <a:lstStyle/>
          <a:p>
            <a:pPr>
              <a:defRPr/>
            </a:pPr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Debbie McKeever, Oncor               Tomas Fernandez, NRG            Sheri Wiegand, TXU Energy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2057400"/>
            <a:ext cx="8458200" cy="3124200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2800" b="1" dirty="0">
                <a:latin typeface="Calibri" panose="020F0502020204030204" pitchFamily="34" charset="0"/>
              </a:rPr>
              <a:t>Thursday, April 7th, 2022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400" dirty="0">
                <a:latin typeface="Calibri" panose="020F0502020204030204" pitchFamily="34" charset="0"/>
              </a:rPr>
              <a:t>9:30 AM</a:t>
            </a:r>
          </a:p>
          <a:p>
            <a:pPr marL="0" indent="0" algn="ctr">
              <a:spcBef>
                <a:spcPts val="0"/>
              </a:spcBef>
              <a:buNone/>
            </a:pPr>
            <a:endParaRPr lang="en-US" sz="2400" u="sng" dirty="0">
              <a:latin typeface="Calibri" panose="020F050202020403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sz="2400" u="sng" dirty="0">
                <a:latin typeface="Calibri" panose="020F0502020204030204" pitchFamily="34" charset="0"/>
              </a:rPr>
              <a:t>Primary Topics: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400" dirty="0">
                <a:latin typeface="Calibri" panose="020F0502020204030204" pitchFamily="34" charset="0"/>
              </a:rPr>
              <a:t>TX SET Training Module – Review</a:t>
            </a:r>
          </a:p>
          <a:p>
            <a:pPr algn="ctr">
              <a:spcBef>
                <a:spcPts val="0"/>
              </a:spcBef>
            </a:pPr>
            <a:r>
              <a:rPr lang="en-US" sz="2400" dirty="0">
                <a:latin typeface="Calibri" panose="020F0502020204030204" pitchFamily="34" charset="0"/>
              </a:rPr>
              <a:t>Retail Training Plan 2022 </a:t>
            </a:r>
          </a:p>
          <a:p>
            <a:pPr algn="ctr">
              <a:spcBef>
                <a:spcPts val="0"/>
              </a:spcBef>
            </a:pPr>
            <a:endParaRPr lang="en-US" sz="2400" dirty="0">
              <a:latin typeface="Calibri" panose="020F0502020204030204" pitchFamily="34" charset="0"/>
            </a:endParaRPr>
          </a:p>
          <a:p>
            <a:pPr algn="ctr">
              <a:spcBef>
                <a:spcPts val="0"/>
              </a:spcBef>
            </a:pPr>
            <a:endParaRPr lang="en-US" sz="2400" dirty="0">
              <a:latin typeface="Calibri" panose="020F050202020403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en-US" sz="2400" dirty="0">
              <a:latin typeface="Calibri" panose="020F0502020204030204" pitchFamily="34" charset="0"/>
            </a:endParaRPr>
          </a:p>
          <a:p>
            <a:pPr algn="ctr"/>
            <a:endParaRPr lang="en-US" sz="2400" dirty="0">
              <a:latin typeface="Calibri" panose="020F0502020204030204" pitchFamily="34" charset="0"/>
            </a:endParaRPr>
          </a:p>
          <a:p>
            <a:pPr algn="ctr"/>
            <a:endParaRPr lang="en-US" sz="3600" dirty="0">
              <a:latin typeface="Calibri" panose="020F0502020204030204" pitchFamily="34" charset="0"/>
            </a:endParaRPr>
          </a:p>
          <a:p>
            <a:pPr algn="ctr"/>
            <a:endParaRPr lang="en-US" sz="2600" dirty="0">
              <a:latin typeface="Calibri" panose="020F0502020204030204" pitchFamily="34" charset="0"/>
            </a:endParaRPr>
          </a:p>
          <a:p>
            <a:pPr algn="ctr"/>
            <a:endParaRPr lang="en-US" sz="2600" dirty="0">
              <a:latin typeface="Calibri" panose="020F050202020403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en-US" sz="2600" b="0" dirty="0"/>
          </a:p>
        </p:txBody>
      </p:sp>
      <p:sp>
        <p:nvSpPr>
          <p:cNvPr id="15363" name="Rectangle 18"/>
          <p:cNvSpPr>
            <a:spLocks noGrp="1" noChangeArrowheads="1"/>
          </p:cNvSpPr>
          <p:nvPr>
            <p:ph type="ctrTitle"/>
          </p:nvPr>
        </p:nvSpPr>
        <p:spPr>
          <a:xfrm>
            <a:off x="1828800" y="685800"/>
            <a:ext cx="5486400" cy="914400"/>
          </a:xfrm>
        </p:spPr>
        <p:txBody>
          <a:bodyPr/>
          <a:lstStyle/>
          <a:p>
            <a:pPr algn="ctr" eaLnBrk="1" hangingPunct="1"/>
            <a:r>
              <a:rPr lang="en-US" sz="3600" b="1" dirty="0">
                <a:latin typeface="Calibri" panose="020F0502020204030204" pitchFamily="34" charset="0"/>
              </a:rPr>
              <a:t>Upcoming</a:t>
            </a:r>
            <a:br>
              <a:rPr lang="en-US" sz="3600" b="1" dirty="0">
                <a:latin typeface="Calibri" panose="020F0502020204030204" pitchFamily="34" charset="0"/>
              </a:rPr>
            </a:br>
            <a:r>
              <a:rPr lang="en-US" sz="3600" b="1" dirty="0">
                <a:latin typeface="Calibri" panose="020F0502020204030204" pitchFamily="34" charset="0"/>
              </a:rPr>
              <a:t> RMTTF Meeting</a:t>
            </a:r>
          </a:p>
        </p:txBody>
      </p:sp>
    </p:spTree>
    <p:extLst>
      <p:ext uri="{BB962C8B-B14F-4D97-AF65-F5344CB8AC3E}">
        <p14:creationId xmlns:p14="http://schemas.microsoft.com/office/powerpoint/2010/main" val="1429788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RMTTF ACTIVITIES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610600" cy="47244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ERCOT Retail 101 Training, January 27 Session</a:t>
            </a:r>
            <a:r>
              <a:rPr lang="en-US" b="0" dirty="0"/>
              <a:t>:</a:t>
            </a:r>
          </a:p>
          <a:p>
            <a:pPr lvl="1"/>
            <a:r>
              <a:rPr lang="en-US" b="0" dirty="0"/>
              <a:t>	45 attendees, 20 provided feedback (very positive)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800" b="0" dirty="0"/>
              <a:t>	</a:t>
            </a:r>
            <a:r>
              <a:rPr lang="en-US" b="0" dirty="0"/>
              <a:t> </a:t>
            </a:r>
          </a:p>
          <a:p>
            <a:pPr marL="0" indent="0">
              <a:buNone/>
            </a:pPr>
            <a:r>
              <a:rPr lang="en-US" dirty="0"/>
              <a:t>TX SET WBT Module Development:</a:t>
            </a:r>
          </a:p>
          <a:p>
            <a:pPr lvl="1"/>
            <a:r>
              <a:rPr lang="en-US" b="0" dirty="0"/>
              <a:t>	progressing </a:t>
            </a:r>
          </a:p>
          <a:p>
            <a:pPr lvl="1"/>
            <a:r>
              <a:rPr lang="en-US" dirty="0"/>
              <a:t>  </a:t>
            </a:r>
            <a:r>
              <a:rPr lang="en-US" b="0" dirty="0"/>
              <a:t>goal is a Q2 launch</a:t>
            </a:r>
          </a:p>
          <a:p>
            <a:pPr marL="0" indent="0">
              <a:buNone/>
            </a:pPr>
            <a:endParaRPr lang="en-US" sz="800" b="0" dirty="0"/>
          </a:p>
          <a:p>
            <a:pPr marL="0" indent="0">
              <a:buNone/>
            </a:pPr>
            <a:r>
              <a:rPr lang="en-US" dirty="0"/>
              <a:t>RETAIL 2022 TENTATIVE TRAINING PLAN</a:t>
            </a:r>
          </a:p>
          <a:p>
            <a:pPr lvl="1" indent="-342900">
              <a:buFontTx/>
              <a:buChar char="-"/>
            </a:pPr>
            <a:r>
              <a:rPr lang="en-US" i="1" dirty="0"/>
              <a:t>Retail 101 </a:t>
            </a:r>
            <a:r>
              <a:rPr lang="en-US" dirty="0"/>
              <a:t>– April/May timeframe – WebEx</a:t>
            </a:r>
          </a:p>
          <a:p>
            <a:pPr lvl="1" indent="-342900">
              <a:buFontTx/>
              <a:buChar char="-"/>
            </a:pPr>
            <a:r>
              <a:rPr lang="en-US" i="1" dirty="0"/>
              <a:t>MarkeTrak &amp; IAG </a:t>
            </a:r>
            <a:r>
              <a:rPr lang="en-US" dirty="0"/>
              <a:t>– late June, again in Oct/Nov – WebEx</a:t>
            </a:r>
          </a:p>
          <a:p>
            <a:pPr lvl="1" indent="-342900">
              <a:buFontTx/>
              <a:buChar char="-"/>
            </a:pPr>
            <a:r>
              <a:rPr lang="en-US" i="1" dirty="0"/>
              <a:t>TXSET </a:t>
            </a:r>
            <a:r>
              <a:rPr lang="en-US" dirty="0"/>
              <a:t>– in person ILT – Q3??</a:t>
            </a:r>
          </a:p>
          <a:p>
            <a:pPr lvl="1" indent="-342900">
              <a:buFontTx/>
              <a:buChar char="-"/>
            </a:pPr>
            <a:r>
              <a:rPr lang="en-US" i="1" dirty="0"/>
              <a:t>MarkeTrak Upgrade/Tech Refresh </a:t>
            </a:r>
            <a:r>
              <a:rPr lang="en-US" dirty="0"/>
              <a:t>– mid to late May – WebEx only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b="0" dirty="0"/>
          </a:p>
          <a:p>
            <a:endParaRPr lang="en-US" b="0" dirty="0"/>
          </a:p>
          <a:p>
            <a:pPr marL="0" indent="0">
              <a:buNone/>
            </a:pPr>
            <a:r>
              <a:rPr lang="en-US" b="0" dirty="0"/>
              <a:t>	 	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Retail Market Training Task Force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Update to RMS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79B96CF-5194-4188-BD8B-A362FF366B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814" y="5294339"/>
            <a:ext cx="8815580" cy="841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616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 Retail Training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0" dirty="0"/>
          </a:p>
          <a:p>
            <a:pPr marL="0" indent="0">
              <a:buNone/>
            </a:pPr>
            <a:r>
              <a:rPr lang="en-US" sz="2400" u="sng" dirty="0"/>
              <a:t>Marketrak, Inadvertent Gain Training 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b="0" dirty="0"/>
              <a:t>2 Half day training sessions 			WebEx only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Date:				Class:			Start Time:</a:t>
            </a:r>
          </a:p>
          <a:p>
            <a:pPr marL="0" indent="0">
              <a:buNone/>
            </a:pPr>
            <a:r>
              <a:rPr lang="en-US" b="0" dirty="0"/>
              <a:t>Wednesday, March 2, 2022        MT – Part 1		8:30 AM </a:t>
            </a:r>
          </a:p>
          <a:p>
            <a:pPr marL="0" indent="0">
              <a:buNone/>
            </a:pPr>
            <a:r>
              <a:rPr lang="en-US" b="0" dirty="0"/>
              <a:t>Thursday, March 3, 2022	MT&amp;IAG – Part 2	8:30 AM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Retail Market Training Task Force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Update to RMS</a:t>
            </a:r>
          </a:p>
        </p:txBody>
      </p:sp>
    </p:spTree>
    <p:extLst>
      <p:ext uri="{BB962C8B-B14F-4D97-AF65-F5344CB8AC3E}">
        <p14:creationId xmlns:p14="http://schemas.microsoft.com/office/powerpoint/2010/main" val="2322972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/>
          <a:lstStyle/>
          <a:p>
            <a:r>
              <a:rPr lang="en-US" sz="2200" b="1" dirty="0"/>
              <a:t> On-line ERCOT Retail Training Modules Available 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534400" cy="5638800"/>
          </a:xfrm>
        </p:spPr>
        <p:txBody>
          <a:bodyPr/>
          <a:lstStyle/>
          <a:p>
            <a:pPr marL="457200" lvl="1" indent="0">
              <a:buClr>
                <a:srgbClr val="FF0000"/>
              </a:buClr>
              <a:buNone/>
            </a:pPr>
            <a:r>
              <a:rPr lang="en-US" sz="2400" b="1" dirty="0">
                <a:latin typeface="Calibri" panose="020F0502020204030204" pitchFamily="34" charset="0"/>
              </a:rPr>
              <a:t>MarkeTrak Series </a:t>
            </a:r>
          </a:p>
          <a:p>
            <a:pPr lvl="2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</a:rPr>
              <a:t>Marketrak Overview</a:t>
            </a:r>
          </a:p>
          <a:p>
            <a:pPr lvl="2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</a:rPr>
              <a:t>Switch Hold Removal</a:t>
            </a:r>
          </a:p>
          <a:p>
            <a:pPr lvl="2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</a:rPr>
              <a:t>Cancel With/Without  Approvals</a:t>
            </a:r>
          </a:p>
          <a:p>
            <a:pPr lvl="2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</a:rPr>
              <a:t>Inadvertent Gains/Losses &amp; Rescissions</a:t>
            </a:r>
          </a:p>
          <a:p>
            <a:pPr lvl="2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</a:rPr>
              <a:t>Usage and Billing</a:t>
            </a:r>
            <a:endParaRPr lang="en-US" sz="1600" i="1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lvl="2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</a:rPr>
              <a:t>Other D2D Subtypes</a:t>
            </a:r>
          </a:p>
          <a:p>
            <a:pPr lvl="2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</a:rPr>
              <a:t>Bulk Insert</a:t>
            </a:r>
          </a:p>
          <a:p>
            <a:pPr lvl="2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</a:rPr>
              <a:t>MarkeTrak Admin Functionality</a:t>
            </a:r>
          </a:p>
          <a:p>
            <a:pPr lvl="2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</a:rPr>
              <a:t>Data Extract Variances (DEV) LSE Subtypes </a:t>
            </a:r>
          </a:p>
          <a:p>
            <a:pPr lvl="2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</a:rPr>
              <a:t>Data Extract Variances (DEV) Non-LSE Subtypes</a:t>
            </a:r>
          </a:p>
          <a:p>
            <a:pPr lvl="2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</a:rPr>
              <a:t>Emails and Notifications</a:t>
            </a:r>
          </a:p>
          <a:p>
            <a:pPr lvl="2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</a:rPr>
              <a:t>Reporting – Background &amp; GUI </a:t>
            </a:r>
          </a:p>
          <a:p>
            <a:pPr marL="457200" lvl="1" indent="0">
              <a:buClr>
                <a:srgbClr val="FF0000"/>
              </a:buClr>
              <a:buNone/>
            </a:pPr>
            <a:r>
              <a:rPr lang="en-US" sz="2400" b="1" dirty="0">
                <a:latin typeface="Calibri" panose="020F0502020204030204" pitchFamily="34" charset="0"/>
              </a:rPr>
              <a:t>Retail 101</a:t>
            </a:r>
          </a:p>
          <a:p>
            <a:pPr marL="457200" lvl="1" indent="0">
              <a:buClr>
                <a:srgbClr val="FF0000"/>
              </a:buClr>
              <a:buNone/>
            </a:pPr>
            <a:r>
              <a:rPr lang="en-US" sz="2400" b="1" dirty="0">
                <a:latin typeface="Calibri" panose="020F0502020204030204" pitchFamily="34" charset="0"/>
              </a:rPr>
              <a:t>Mass Transition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Retail Market Training Task Force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>
          <a:xfrm>
            <a:off x="1143000" y="6438691"/>
            <a:ext cx="2133600" cy="476250"/>
          </a:xfrm>
        </p:spPr>
        <p:txBody>
          <a:bodyPr/>
          <a:lstStyle/>
          <a:p>
            <a:pPr>
              <a:defRPr/>
            </a:pPr>
            <a:r>
              <a:rPr lang="en-US"/>
              <a:t>Update to RMS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0F52C62-255F-4451-8829-C116DC45597C}"/>
              </a:ext>
            </a:extLst>
          </p:cNvPr>
          <p:cNvSpPr txBox="1"/>
          <p:nvPr/>
        </p:nvSpPr>
        <p:spPr>
          <a:xfrm>
            <a:off x="5867400" y="1752600"/>
            <a:ext cx="2819400" cy="1754326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MarkeTrak modules to be updated reflecting tech refresh changes (new screenshots) by June 2022 prior to GO LIVE</a:t>
            </a:r>
          </a:p>
        </p:txBody>
      </p:sp>
    </p:spTree>
    <p:extLst>
      <p:ext uri="{BB962C8B-B14F-4D97-AF65-F5344CB8AC3E}">
        <p14:creationId xmlns:p14="http://schemas.microsoft.com/office/powerpoint/2010/main" val="4250441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97E2B-115F-4246-943D-512241F34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Accomplishments for 2021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B33BF9-5F92-49D5-81AD-17297E1E7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722179-D043-4C0D-B182-6CCC26547E73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Update to RMS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321EB94-CCD5-4C20-958E-72F0B2FCDB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2432477"/>
              </p:ext>
            </p:extLst>
          </p:nvPr>
        </p:nvGraphicFramePr>
        <p:xfrm>
          <a:off x="381000" y="914400"/>
          <a:ext cx="8534400" cy="5029200"/>
        </p:xfrm>
        <a:graphic>
          <a:graphicData uri="http://schemas.openxmlformats.org/drawingml/2006/table">
            <a:tbl>
              <a:tblPr firstRow="1" bandRow="1">
                <a:tableStyleId>{125E5076-3810-47DD-B79F-674D7AD40C01}</a:tableStyleId>
              </a:tblPr>
              <a:tblGrid>
                <a:gridCol w="533400">
                  <a:extLst>
                    <a:ext uri="{9D8B030D-6E8A-4147-A177-3AD203B41FA5}">
                      <a16:colId xmlns:a16="http://schemas.microsoft.com/office/drawing/2014/main" val="505463957"/>
                    </a:ext>
                  </a:extLst>
                </a:gridCol>
                <a:gridCol w="8001000">
                  <a:extLst>
                    <a:ext uri="{9D8B030D-6E8A-4147-A177-3AD203B41FA5}">
                      <a16:colId xmlns:a16="http://schemas.microsoft.com/office/drawing/2014/main" val="1674498542"/>
                    </a:ext>
                  </a:extLst>
                </a:gridCol>
              </a:tblGrid>
              <a:tr h="398570"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2021 Accomplishments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5914914"/>
                  </a:ext>
                </a:extLst>
              </a:tr>
              <a:tr h="2399436">
                <a:tc>
                  <a:txBody>
                    <a:bodyPr/>
                    <a:lstStyle/>
                    <a:p>
                      <a:pPr marL="0" lvl="0" indent="0">
                        <a:buFont typeface="Wingdings" panose="05000000000000000000" pitchFamily="2" charset="2"/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Facilitated the following Instructor-led Courses educating a total of 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300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market participants: </a:t>
                      </a:r>
                    </a:p>
                    <a:p>
                      <a:pPr marL="1200150" lvl="2" indent="-285750">
                        <a:buFont typeface="Wingdings" panose="05000000000000000000" pitchFamily="2" charset="2"/>
                        <a:buChar char="§"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marL="1200150" lvl="2" indent="-285750">
                        <a:buFont typeface="Wingdings" panose="05000000000000000000" pitchFamily="2" charset="2"/>
                        <a:buChar char="§"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marL="1200150" lvl="2" indent="-285750">
                        <a:buFont typeface="Wingdings" panose="05000000000000000000" pitchFamily="2" charset="2"/>
                        <a:buChar char="§"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marL="1200150" lvl="2" indent="-285750">
                        <a:buFont typeface="Wingdings" panose="05000000000000000000" pitchFamily="2" charset="2"/>
                        <a:buChar char="§"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marL="1200150" lvl="2" indent="-285750">
                        <a:buFont typeface="Wingdings" panose="05000000000000000000" pitchFamily="2" charset="2"/>
                        <a:buChar char="§"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marL="1200150" lvl="2" indent="-285750">
                        <a:buFont typeface="Wingdings" panose="05000000000000000000" pitchFamily="2" charset="2"/>
                        <a:buChar char="§"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marL="1200150" lvl="2" indent="-285750">
                        <a:buFont typeface="Wingdings" panose="05000000000000000000" pitchFamily="2" charset="2"/>
                        <a:buChar char="§"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marL="1200150" lvl="2" indent="-285750">
                        <a:buFont typeface="Wingdings" panose="05000000000000000000" pitchFamily="2" charset="2"/>
                        <a:buChar char="§"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marL="1200150" lvl="2" indent="-285750">
                        <a:buFont typeface="Wingdings" panose="05000000000000000000" pitchFamily="2" charset="2"/>
                        <a:buChar char="§"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marL="1200150" lvl="2" indent="-285750">
                        <a:buFont typeface="Wingdings" panose="05000000000000000000" pitchFamily="2" charset="2"/>
                        <a:buChar char="§"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marL="914400" lvl="2" indent="0">
                        <a:buFont typeface="Wingdings" panose="05000000000000000000" pitchFamily="2" charset="2"/>
                        <a:buNone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7439875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lvl="0" indent="0">
                        <a:buFont typeface="Wingdings" panose="05000000000000000000" pitchFamily="2" charset="2"/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MarkeTrak on-line modules – 174 Total Participants in 2021 </a:t>
                      </a:r>
                      <a:r>
                        <a:rPr lang="en-US" i="1" dirty="0">
                          <a:solidFill>
                            <a:srgbClr val="FF0000"/>
                          </a:solidFill>
                        </a:rPr>
                        <a:t>( 1360</a:t>
                      </a:r>
                      <a:r>
                        <a:rPr lang="en-US" i="1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i="1" dirty="0">
                          <a:solidFill>
                            <a:srgbClr val="FF0000"/>
                          </a:solidFill>
                        </a:rPr>
                        <a:t>all</a:t>
                      </a:r>
                      <a:r>
                        <a:rPr lang="en-US" i="1" baseline="0" dirty="0">
                          <a:solidFill>
                            <a:srgbClr val="FF0000"/>
                          </a:solidFill>
                        </a:rPr>
                        <a:t> time)</a:t>
                      </a:r>
                    </a:p>
                    <a:p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Retail 101 on-line module – 398 Total Participants in 2021 </a:t>
                      </a:r>
                      <a:r>
                        <a:rPr lang="en-US" i="1" baseline="0" dirty="0">
                          <a:solidFill>
                            <a:srgbClr val="FF0000"/>
                          </a:solidFill>
                        </a:rPr>
                        <a:t>( 1522 all time)</a:t>
                      </a:r>
                    </a:p>
                    <a:p>
                      <a:r>
                        <a:rPr lang="en-US" i="0" baseline="0" dirty="0">
                          <a:solidFill>
                            <a:schemeClr val="tx1"/>
                          </a:solidFill>
                        </a:rPr>
                        <a:t>Mass Transition on-line module - 67 Total Participants in 2021 </a:t>
                      </a:r>
                      <a:r>
                        <a:rPr lang="en-US" i="0" baseline="0" dirty="0">
                          <a:solidFill>
                            <a:srgbClr val="FF0000"/>
                          </a:solidFill>
                        </a:rPr>
                        <a:t>( </a:t>
                      </a:r>
                      <a:r>
                        <a:rPr lang="en-US" i="1" u="none" baseline="0" dirty="0">
                          <a:solidFill>
                            <a:srgbClr val="FF0000"/>
                          </a:solidFill>
                        </a:rPr>
                        <a:t>74 all time </a:t>
                      </a:r>
                      <a:r>
                        <a:rPr lang="en-US" i="0" baseline="0" dirty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en-US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3709662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B66F49D6-D77A-4D2C-BE80-4A717E8AC5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0" y="1752600"/>
            <a:ext cx="4038600" cy="3103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325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97E2B-115F-4246-943D-512241F34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Accomplishments for 2021 – cont.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B33BF9-5F92-49D5-81AD-17297E1E7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722179-D043-4C0D-B182-6CCC26547E73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Update to RMS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321EB94-CCD5-4C20-958E-72F0B2FCDBC2}"/>
              </a:ext>
            </a:extLst>
          </p:cNvPr>
          <p:cNvGraphicFramePr>
            <a:graphicFrameLocks noGrp="1"/>
          </p:cNvGraphicFramePr>
          <p:nvPr/>
        </p:nvGraphicFramePr>
        <p:xfrm>
          <a:off x="304800" y="990600"/>
          <a:ext cx="8610600" cy="4369580"/>
        </p:xfrm>
        <a:graphic>
          <a:graphicData uri="http://schemas.openxmlformats.org/drawingml/2006/table">
            <a:tbl>
              <a:tblPr firstRow="1" bandRow="1">
                <a:tableStyleId>{125E5076-3810-47DD-B79F-674D7AD40C01}</a:tableStyleId>
              </a:tblPr>
              <a:tblGrid>
                <a:gridCol w="533400">
                  <a:extLst>
                    <a:ext uri="{9D8B030D-6E8A-4147-A177-3AD203B41FA5}">
                      <a16:colId xmlns:a16="http://schemas.microsoft.com/office/drawing/2014/main" val="263619232"/>
                    </a:ext>
                  </a:extLst>
                </a:gridCol>
                <a:gridCol w="8077200">
                  <a:extLst>
                    <a:ext uri="{9D8B030D-6E8A-4147-A177-3AD203B41FA5}">
                      <a16:colId xmlns:a16="http://schemas.microsoft.com/office/drawing/2014/main" val="1674498542"/>
                    </a:ext>
                  </a:extLst>
                </a:gridCol>
              </a:tblGrid>
              <a:tr h="329646"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2021 Accomplishments - cont.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5914914"/>
                  </a:ext>
                </a:extLst>
              </a:tr>
              <a:tr h="62757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Continued developing TXSET 101 training materials for WebEx training only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5724258"/>
                  </a:ext>
                </a:extLst>
              </a:tr>
              <a:tr h="62757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Support ERCOT market notifications and communications for training efforts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7439875"/>
                  </a:ext>
                </a:extLst>
              </a:tr>
              <a:tr h="62757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Verified content and modified </a:t>
                      </a:r>
                      <a:r>
                        <a:rPr lang="en-US" sz="1600" i="1" dirty="0">
                          <a:solidFill>
                            <a:schemeClr val="tx1"/>
                          </a:solidFill>
                        </a:rPr>
                        <a:t>Additional Day to Day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Subtypes (</a:t>
                      </a:r>
                      <a:r>
                        <a:rPr lang="en-US" sz="1600" i="1" dirty="0">
                          <a:solidFill>
                            <a:schemeClr val="tx1"/>
                          </a:solidFill>
                        </a:rPr>
                        <a:t>Siebel Change, Projects, Other)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MarkeTrak on-line training modules to align with market revisions as needed</a:t>
                      </a:r>
                      <a:endParaRPr lang="en-US" sz="1600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340210"/>
                  </a:ext>
                </a:extLst>
              </a:tr>
              <a:tr h="62757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Modified ILT training materials based on feedback as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 warranted – MarkeTrak &amp; IGL/SH classes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7858422"/>
                  </a:ext>
                </a:extLst>
              </a:tr>
              <a:tr h="38273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strike="noStrike" dirty="0">
                          <a:solidFill>
                            <a:schemeClr val="tx1"/>
                          </a:solidFill>
                        </a:rPr>
                        <a:t>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sz="1600" strike="noStrike" dirty="0">
                          <a:solidFill>
                            <a:schemeClr val="tx1"/>
                          </a:solidFill>
                        </a:rPr>
                        <a:t>Modified training materials to maintain consistency with Retail market changes (i.e. Emergency Conditions list directing Mass Transition training clarity)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818730"/>
                  </a:ext>
                </a:extLst>
              </a:tr>
              <a:tr h="62757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strike="noStrike" dirty="0">
                          <a:solidFill>
                            <a:schemeClr val="tx1"/>
                          </a:solidFill>
                        </a:rPr>
                        <a:t>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sz="1600" strike="noStrike" dirty="0">
                          <a:solidFill>
                            <a:schemeClr val="tx1"/>
                          </a:solidFill>
                        </a:rPr>
                        <a:t>Collaborated with RMS working groups by providing input when updating market documentation (i.e. user guides, process flows), particularly TDTMS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1857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14848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Goals for 2022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Retail Market Training Task Force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Update to RMS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174BD799-1B77-4E4F-A547-0EE030C2587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52400" y="861150"/>
          <a:ext cx="8763000" cy="4579530"/>
        </p:xfrm>
        <a:graphic>
          <a:graphicData uri="http://schemas.openxmlformats.org/drawingml/2006/table">
            <a:tbl>
              <a:tblPr firstRow="1" bandRow="1">
                <a:tableStyleId>{125E5076-3810-47DD-B79F-674D7AD40C01}</a:tableStyleId>
              </a:tblPr>
              <a:tblGrid>
                <a:gridCol w="381000">
                  <a:extLst>
                    <a:ext uri="{9D8B030D-6E8A-4147-A177-3AD203B41FA5}">
                      <a16:colId xmlns:a16="http://schemas.microsoft.com/office/drawing/2014/main" val="2374506043"/>
                    </a:ext>
                  </a:extLst>
                </a:gridCol>
                <a:gridCol w="8382000">
                  <a:extLst>
                    <a:ext uri="{9D8B030D-6E8A-4147-A177-3AD203B41FA5}">
                      <a16:colId xmlns:a16="http://schemas.microsoft.com/office/drawing/2014/main" val="778078260"/>
                    </a:ext>
                  </a:extLst>
                </a:gridCol>
              </a:tblGrid>
              <a:tr h="625234"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2022 Goals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6559222"/>
                  </a:ext>
                </a:extLst>
              </a:tr>
              <a:tr h="1028216">
                <a:tc>
                  <a:txBody>
                    <a:bodyPr/>
                    <a:lstStyle/>
                    <a:p>
                      <a:pPr marL="0" lvl="0" indent="0" algn="l">
                        <a:buFontTx/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Facilitate 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Retail 101 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training classes by providing SME support for ERCOT led instruction.  Classes to be offered at least three times a year and aligned with TXSET Flight schedule.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9917587"/>
                  </a:ext>
                </a:extLst>
              </a:tr>
              <a:tr h="354585">
                <a:tc>
                  <a:txBody>
                    <a:bodyPr/>
                    <a:lstStyle/>
                    <a:p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Conduct 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MarkeTrak and IGL/Switch Hold 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instructor led training.  Classes to be offered as needed.</a:t>
                      </a:r>
                      <a:endParaRPr lang="en-US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9522937"/>
                  </a:ext>
                </a:extLst>
              </a:tr>
              <a:tr h="354585">
                <a:tc>
                  <a:txBody>
                    <a:bodyPr/>
                    <a:lstStyle/>
                    <a:p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Remain flexible and continue to monitor ERCOT and market participant COVID guidelines to determine when </a:t>
                      </a:r>
                      <a:r>
                        <a:rPr lang="en-US" b="1" i="0" dirty="0">
                          <a:solidFill>
                            <a:schemeClr val="tx1"/>
                          </a:solidFill>
                        </a:rPr>
                        <a:t>in person classes </a:t>
                      </a:r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may resume.  May pivot Retail 101, MarkeTrak/IGL/SH, and TXSET 101 offerings mid 2022.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3473874"/>
                  </a:ext>
                </a:extLst>
              </a:tr>
              <a:tr h="354585">
                <a:tc>
                  <a:txBody>
                    <a:bodyPr/>
                    <a:lstStyle/>
                    <a:p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Finalize </a:t>
                      </a:r>
                      <a:r>
                        <a:rPr lang="en-US" b="1" i="0" dirty="0">
                          <a:solidFill>
                            <a:schemeClr val="tx1"/>
                          </a:solidFill>
                        </a:rPr>
                        <a:t>TXSET 101 on-line module </a:t>
                      </a:r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for 24x7 Web-based training by mid 2022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2865185"/>
                  </a:ext>
                </a:extLst>
              </a:tr>
              <a:tr h="354585">
                <a:tc>
                  <a:txBody>
                    <a:bodyPr/>
                    <a:lstStyle/>
                    <a:p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Support ERCOT market notifications and communications for training efforts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6168482"/>
                  </a:ext>
                </a:extLst>
              </a:tr>
              <a:tr h="354585">
                <a:tc>
                  <a:txBody>
                    <a:bodyPr/>
                    <a:lstStyle/>
                    <a:p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Support ERCOT training for </a:t>
                      </a:r>
                      <a:r>
                        <a:rPr lang="en-US" b="1" i="0" dirty="0">
                          <a:solidFill>
                            <a:schemeClr val="tx1"/>
                          </a:solidFill>
                        </a:rPr>
                        <a:t>MarkeTrak technical refresh </a:t>
                      </a:r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scheduled to GO LIVE early June 2022.  Conduct training workshops on relevant changes.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59984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1619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97E2B-115F-4246-943D-512241F34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Goals for 2022 – cont.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B33BF9-5F92-49D5-81AD-17297E1E7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722179-D043-4C0D-B182-6CCC26547E73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Update to RMS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321EB94-CCD5-4C20-958E-72F0B2FCDB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2332401"/>
              </p:ext>
            </p:extLst>
          </p:nvPr>
        </p:nvGraphicFramePr>
        <p:xfrm>
          <a:off x="429260" y="838200"/>
          <a:ext cx="8133080" cy="5191109"/>
        </p:xfrm>
        <a:graphic>
          <a:graphicData uri="http://schemas.openxmlformats.org/drawingml/2006/table">
            <a:tbl>
              <a:tblPr firstRow="1" bandRow="1">
                <a:tableStyleId>{125E5076-3810-47DD-B79F-674D7AD40C01}</a:tableStyleId>
              </a:tblPr>
              <a:tblGrid>
                <a:gridCol w="533400">
                  <a:extLst>
                    <a:ext uri="{9D8B030D-6E8A-4147-A177-3AD203B41FA5}">
                      <a16:colId xmlns:a16="http://schemas.microsoft.com/office/drawing/2014/main" val="3899962902"/>
                    </a:ext>
                  </a:extLst>
                </a:gridCol>
                <a:gridCol w="7599680">
                  <a:extLst>
                    <a:ext uri="{9D8B030D-6E8A-4147-A177-3AD203B41FA5}">
                      <a16:colId xmlns:a16="http://schemas.microsoft.com/office/drawing/2014/main" val="1674498542"/>
                    </a:ext>
                  </a:extLst>
                </a:gridCol>
              </a:tblGrid>
              <a:tr h="619109"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2022 Goals – cont.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59149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Support ERCOT training for </a:t>
                      </a:r>
                      <a:r>
                        <a:rPr lang="en-US" b="1" i="0" dirty="0">
                          <a:solidFill>
                            <a:schemeClr val="tx1"/>
                          </a:solidFill>
                        </a:rPr>
                        <a:t>SCR 815 MarkeTrak Enhancements </a:t>
                      </a:r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scheduled for a December 2022 release.  Conduct training workshops on relevant changes.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Modify training materials to maintain consistency with Retail market changes: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="1" i="0" dirty="0">
                          <a:solidFill>
                            <a:schemeClr val="tx1"/>
                          </a:solidFill>
                        </a:rPr>
                        <a:t>MarkeTrak on-line training modules </a:t>
                      </a:r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to align with the technical refresh </a:t>
                      </a:r>
                      <a:r>
                        <a:rPr lang="en-US" i="0" u="sng" dirty="0">
                          <a:solidFill>
                            <a:schemeClr val="tx1"/>
                          </a:solidFill>
                        </a:rPr>
                        <a:t>and</a:t>
                      </a:r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 SCR 815 MarkeTrak Enhancements utilizing the revised MarkeTrak User’s Guide as a reference.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7439875"/>
                  </a:ext>
                </a:extLst>
              </a:tr>
              <a:tr h="46117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Review feedback (survey results) from all training sessions and modify training materials as warranted.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7858422"/>
                  </a:ext>
                </a:extLst>
              </a:tr>
              <a:tr h="46117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Collaborate with RMS working groups in providing input when updating market documentation (i.e. user guides, process flows)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818730"/>
                  </a:ext>
                </a:extLst>
              </a:tr>
              <a:tr h="46117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Support enhancements for ERCOT’s Learning Management System if applicable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5588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2608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>
                <a:latin typeface="Arial Black" panose="020B0A04020102020204" pitchFamily="34" charset="0"/>
              </a:rPr>
              <a:t>Retail Market Training - Registration</a:t>
            </a:r>
            <a:endParaRPr lang="en-US" sz="28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064" y="742950"/>
            <a:ext cx="9144000" cy="542925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latin typeface="Calibri" panose="020F0502020204030204" pitchFamily="34" charset="0"/>
              </a:rPr>
              <a:t>Registration is required for ERCOT Instructor Led and ERCOT Web Based Training (WBT) sessions.</a:t>
            </a:r>
          </a:p>
          <a:p>
            <a:pPr marL="0" indent="0">
              <a:buNone/>
            </a:pPr>
            <a:endParaRPr lang="en-US" sz="12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800" dirty="0">
                <a:latin typeface="Calibri" panose="020F0502020204030204" pitchFamily="34" charset="0"/>
              </a:rPr>
              <a:t>To complete registration, please follow the process below.  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Access the ERCOT Training Website through the following link </a:t>
            </a:r>
            <a:r>
              <a:rPr lang="en-US" sz="2100" b="0" dirty="0">
                <a:latin typeface="Calibri" panose="020F0502020204030204" pitchFamily="34" charset="0"/>
                <a:hlinkClick r:id="rId2"/>
              </a:rPr>
              <a:t>http://www.ercot.com/services/training/</a:t>
            </a:r>
            <a:endParaRPr lang="en-US" sz="2100" b="0" dirty="0">
              <a:latin typeface="Calibri" panose="020F0502020204030204" pitchFamily="34" charset="0"/>
            </a:endParaRP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Click ‘Course Catalog’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Click your </a:t>
            </a:r>
            <a:r>
              <a:rPr lang="en-US" sz="2100" b="0">
                <a:latin typeface="Calibri" panose="020F0502020204030204" pitchFamily="34" charset="0"/>
              </a:rPr>
              <a:t>selected course  </a:t>
            </a:r>
            <a:endParaRPr lang="en-US" sz="2100" b="0" dirty="0">
              <a:latin typeface="Calibri" panose="020F0502020204030204" pitchFamily="34" charset="0"/>
            </a:endParaRP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Click ‘Schedule/Registration’ 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Click ‘Sign Up’ 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Log in (or create a log in) to register for the course.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Look for an email from ERCOT confirming registration for the course.</a:t>
            </a:r>
          </a:p>
          <a:p>
            <a:pPr marL="0" indent="0">
              <a:spcBef>
                <a:spcPts val="0"/>
              </a:spcBef>
              <a:buNone/>
            </a:pPr>
            <a:endParaRPr lang="en-US" sz="2100" b="0" dirty="0">
              <a:latin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Calibri" panose="020F0502020204030204" pitchFamily="34" charset="0"/>
              </a:rPr>
              <a:t>Note! Online modules are able to be completed in approximately 30 minutes or less.   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b="0" dirty="0">
              <a:latin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800" b="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sz="2800" dirty="0">
              <a:latin typeface="Calibri" panose="020F0502020204030204" pitchFamily="34" charset="0"/>
            </a:endParaRPr>
          </a:p>
          <a:p>
            <a:pPr marL="914400" lvl="2" indent="0">
              <a:buNone/>
            </a:pPr>
            <a:endParaRPr lang="en-US" sz="2800" dirty="0">
              <a:latin typeface="Calibri" panose="020F0502020204030204" pitchFamily="34" charset="0"/>
            </a:endParaRPr>
          </a:p>
          <a:p>
            <a:pPr marL="457200" lvl="1" indent="0">
              <a:buNone/>
            </a:pPr>
            <a:endParaRPr lang="en-US" sz="2400" b="0" dirty="0">
              <a:latin typeface="Calibri" panose="020F050202020403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Retail Market Training Task Force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Update to RMS</a:t>
            </a:r>
          </a:p>
        </p:txBody>
      </p:sp>
    </p:spTree>
    <p:extLst>
      <p:ext uri="{BB962C8B-B14F-4D97-AF65-F5344CB8AC3E}">
        <p14:creationId xmlns:p14="http://schemas.microsoft.com/office/powerpoint/2010/main" val="124475994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14959</TotalTime>
  <Words>954</Words>
  <Application>Microsoft Office PowerPoint</Application>
  <PresentationFormat>On-screen Show (4:3)</PresentationFormat>
  <Paragraphs>150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Arial Black</vt:lpstr>
      <vt:lpstr>Calibri</vt:lpstr>
      <vt:lpstr>Wingdings</vt:lpstr>
      <vt:lpstr>Custom Design</vt:lpstr>
      <vt:lpstr>ERCOT  Retail Market Training  Task Force</vt:lpstr>
      <vt:lpstr>RMTTF ACTIVITIES </vt:lpstr>
      <vt:lpstr>Upcoming Retail Training</vt:lpstr>
      <vt:lpstr> On-line ERCOT Retail Training Modules Available </vt:lpstr>
      <vt:lpstr>Accomplishments for 2021</vt:lpstr>
      <vt:lpstr>Accomplishments for 2021 – cont.</vt:lpstr>
      <vt:lpstr>Goals for 2022</vt:lpstr>
      <vt:lpstr>Goals for 2022 – cont.</vt:lpstr>
      <vt:lpstr>Retail Market Training - Registration</vt:lpstr>
      <vt:lpstr>Upcoming  RMTTF Meeting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Instructions</dc:title>
  <dc:creator>Mckeever, Deborah</dc:creator>
  <cp:lastModifiedBy>Wiegand, Sheri</cp:lastModifiedBy>
  <cp:revision>541</cp:revision>
  <cp:lastPrinted>2016-02-12T19:29:41Z</cp:lastPrinted>
  <dcterms:created xsi:type="dcterms:W3CDTF">2005-04-21T14:28:35Z</dcterms:created>
  <dcterms:modified xsi:type="dcterms:W3CDTF">2022-02-25T00:52:43Z</dcterms:modified>
</cp:coreProperties>
</file>