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370" r:id="rId2"/>
    <p:sldId id="411" r:id="rId3"/>
    <p:sldId id="409" r:id="rId4"/>
    <p:sldId id="405" r:id="rId5"/>
    <p:sldId id="412" r:id="rId6"/>
    <p:sldId id="413" r:id="rId7"/>
    <p:sldId id="414" r:id="rId8"/>
    <p:sldId id="415" r:id="rId9"/>
    <p:sldId id="385" r:id="rId10"/>
    <p:sldId id="38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4660"/>
  </p:normalViewPr>
  <p:slideViewPr>
    <p:cSldViewPr>
      <p:cViewPr varScale="1">
        <p:scale>
          <a:sx n="104" d="100"/>
          <a:sy n="104" d="100"/>
        </p:scale>
        <p:origin x="1764" y="90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E67AEE-8CC1-4A0B-A9B6-7A0EA26C251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048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814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March 1st, 2022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0999" y="5410200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057400"/>
            <a:ext cx="8458200" cy="3124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Calibri" panose="020F0502020204030204" pitchFamily="34" charset="0"/>
              </a:rPr>
              <a:t>Thursday, April 7th, 2022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9:30 AM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u="sng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u="sng" dirty="0">
                <a:latin typeface="Calibri" panose="020F0502020204030204" pitchFamily="34" charset="0"/>
              </a:rPr>
              <a:t>Primary Topics: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TX SET Training Module – Review</a:t>
            </a:r>
          </a:p>
          <a:p>
            <a:pPr algn="ctr"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</a:rPr>
              <a:t>Retail Training Plan 2022 </a:t>
            </a:r>
          </a:p>
          <a:p>
            <a:pPr algn="ctr">
              <a:spcBef>
                <a:spcPts val="0"/>
              </a:spcBef>
            </a:pPr>
            <a:endParaRPr lang="en-US" sz="2400" dirty="0">
              <a:latin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endParaRPr lang="en-US" sz="24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algn="ctr"/>
            <a:endParaRPr lang="en-US" sz="2400" dirty="0">
              <a:latin typeface="Calibri" panose="020F0502020204030204" pitchFamily="34" charset="0"/>
            </a:endParaRPr>
          </a:p>
          <a:p>
            <a:pPr algn="ctr"/>
            <a:endParaRPr lang="en-US" sz="3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Upcoming</a:t>
            </a:r>
            <a:br>
              <a:rPr lang="en-US" sz="3600" b="1" dirty="0">
                <a:latin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</a:rPr>
              <a:t> RMTTF Meeting</a:t>
            </a: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RMTTF ACTIVITIES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ERCOT Retail 101 Training, January 27 Session</a:t>
            </a:r>
            <a:r>
              <a:rPr lang="en-US" b="0" dirty="0"/>
              <a:t>:</a:t>
            </a:r>
          </a:p>
          <a:p>
            <a:pPr lvl="1"/>
            <a:r>
              <a:rPr lang="en-US" b="0" dirty="0"/>
              <a:t>	45 attendees, 20 provided feedback (very positive)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b="0" dirty="0"/>
              <a:t>	</a:t>
            </a:r>
            <a:r>
              <a:rPr lang="en-US" b="0" dirty="0"/>
              <a:t> </a:t>
            </a:r>
          </a:p>
          <a:p>
            <a:pPr marL="0" indent="0">
              <a:buNone/>
            </a:pPr>
            <a:r>
              <a:rPr lang="en-US" dirty="0"/>
              <a:t>TX SET WBT Module Development:</a:t>
            </a:r>
          </a:p>
          <a:p>
            <a:pPr lvl="1"/>
            <a:r>
              <a:rPr lang="en-US" b="0" dirty="0"/>
              <a:t>	progressing </a:t>
            </a:r>
          </a:p>
          <a:p>
            <a:pPr lvl="1"/>
            <a:r>
              <a:rPr lang="en-US" dirty="0"/>
              <a:t>  </a:t>
            </a:r>
            <a:r>
              <a:rPr lang="en-US" b="0" dirty="0"/>
              <a:t>goal is a Q2 launch</a:t>
            </a:r>
          </a:p>
          <a:p>
            <a:pPr marL="0" indent="0">
              <a:buNone/>
            </a:pPr>
            <a:endParaRPr lang="en-US" sz="800" b="0" dirty="0"/>
          </a:p>
          <a:p>
            <a:pPr marL="0" indent="0">
              <a:buNone/>
            </a:pPr>
            <a:r>
              <a:rPr lang="en-US" dirty="0"/>
              <a:t>RETAIL 2022 TENTATIVE TRAINING PLAN</a:t>
            </a:r>
          </a:p>
          <a:p>
            <a:pPr lvl="1" indent="-342900">
              <a:buFontTx/>
              <a:buChar char="-"/>
            </a:pPr>
            <a:r>
              <a:rPr lang="en-US" i="1" dirty="0"/>
              <a:t>Retail 101 </a:t>
            </a:r>
            <a:r>
              <a:rPr lang="en-US" dirty="0"/>
              <a:t>– April/May timeframe – WebEx</a:t>
            </a:r>
          </a:p>
          <a:p>
            <a:pPr lvl="1" indent="-342900">
              <a:buFontTx/>
              <a:buChar char="-"/>
            </a:pPr>
            <a:r>
              <a:rPr lang="en-US" i="1" dirty="0"/>
              <a:t>MarkeTrak &amp; IAG </a:t>
            </a:r>
            <a:r>
              <a:rPr lang="en-US" dirty="0"/>
              <a:t>– late June, again in Oct/Nov – WebEx</a:t>
            </a:r>
          </a:p>
          <a:p>
            <a:pPr lvl="1" indent="-342900">
              <a:buFontTx/>
              <a:buChar char="-"/>
            </a:pPr>
            <a:r>
              <a:rPr lang="en-US" i="1" dirty="0"/>
              <a:t>TXSET </a:t>
            </a:r>
            <a:r>
              <a:rPr lang="en-US" dirty="0"/>
              <a:t>– in person ILT – Q3??</a:t>
            </a:r>
          </a:p>
          <a:p>
            <a:pPr lvl="1" indent="-342900">
              <a:buFontTx/>
              <a:buChar char="-"/>
            </a:pPr>
            <a:r>
              <a:rPr lang="en-US" i="1" dirty="0"/>
              <a:t>MarkeTrak Upgrade/Tech Refresh </a:t>
            </a:r>
            <a:r>
              <a:rPr lang="en-US" dirty="0"/>
              <a:t>– mid to late May – WebEx only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0" dirty="0"/>
          </a:p>
          <a:p>
            <a:endParaRPr lang="en-US" b="0" dirty="0"/>
          </a:p>
          <a:p>
            <a:pPr marL="0" indent="0">
              <a:buNone/>
            </a:pPr>
            <a:r>
              <a:rPr lang="en-US" b="0" dirty="0"/>
              <a:t>	 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9B96CF-5194-4188-BD8B-A362FF366B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814" y="5294339"/>
            <a:ext cx="8815580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61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Retail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sz="2400" u="sng" dirty="0"/>
              <a:t>Marketrak, Inadvertent Gain Training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0" dirty="0"/>
              <a:t>2 Half day training sessions 			WebEx only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Date:				Class:			Start Time:</a:t>
            </a:r>
          </a:p>
          <a:p>
            <a:pPr marL="0" indent="0">
              <a:buNone/>
            </a:pPr>
            <a:r>
              <a:rPr lang="en-US" b="0" dirty="0"/>
              <a:t>Wednesday, March 2, 2022        MT – Part 1		8:30 AM </a:t>
            </a:r>
          </a:p>
          <a:p>
            <a:pPr marL="0" indent="0">
              <a:buNone/>
            </a:pPr>
            <a:r>
              <a:rPr lang="en-US" b="0" dirty="0"/>
              <a:t>Thursday, March 3, 2022	MT&amp;IAG – Part 2	8:30 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322972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/>
              <a:t> On-line ERCOT Retail Training Modules Available 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>
                <a:latin typeface="Calibri" panose="020F0502020204030204" pitchFamily="34" charset="0"/>
              </a:rPr>
              <a:t>MarkeTrak Series 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Marketrak Overview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Switch Hold Removal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Cancel With/Without  Approvals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Inadvertent Gains/Losses &amp; Rescissions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Usage and Billing</a:t>
            </a:r>
            <a:endParaRPr lang="en-US" sz="16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Other D2D Subtypes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Bulk Insert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MarkeTrak Admin Functionality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Emails and Notifications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Reporting – Background &amp; GUI 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>
                <a:latin typeface="Calibri" panose="020F0502020204030204" pitchFamily="34" charset="0"/>
              </a:rPr>
              <a:t>Retail 101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>
                <a:latin typeface="Calibri" panose="020F0502020204030204" pitchFamily="34" charset="0"/>
              </a:rPr>
              <a:t>Mass Transition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1143000" y="6438691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F52C62-255F-4451-8829-C116DC45597C}"/>
              </a:ext>
            </a:extLst>
          </p:cNvPr>
          <p:cNvSpPr txBox="1"/>
          <p:nvPr/>
        </p:nvSpPr>
        <p:spPr>
          <a:xfrm>
            <a:off x="5867400" y="1752600"/>
            <a:ext cx="2819400" cy="175432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MarkeTrak modules to be updated reflecting tech refresh changes (new screenshots) by June 2022 prior to GO LIVE</a:t>
            </a:r>
          </a:p>
        </p:txBody>
      </p:sp>
    </p:spTree>
    <p:extLst>
      <p:ext uri="{BB962C8B-B14F-4D97-AF65-F5344CB8AC3E}">
        <p14:creationId xmlns:p14="http://schemas.microsoft.com/office/powerpoint/2010/main" val="4250441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for 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B33BF9-5F92-49D5-81AD-17297E1E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22179-D043-4C0D-B182-6CCC26547E7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432477"/>
              </p:ext>
            </p:extLst>
          </p:nvPr>
        </p:nvGraphicFramePr>
        <p:xfrm>
          <a:off x="381000" y="914400"/>
          <a:ext cx="8534400" cy="502920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505463957"/>
                    </a:ext>
                  </a:extLst>
                </a:gridCol>
                <a:gridCol w="8001000">
                  <a:extLst>
                    <a:ext uri="{9D8B030D-6E8A-4147-A177-3AD203B41FA5}">
                      <a16:colId xmlns:a16="http://schemas.microsoft.com/office/drawing/2014/main" val="1674498542"/>
                    </a:ext>
                  </a:extLst>
                </a:gridCol>
              </a:tblGrid>
              <a:tr h="39857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2021 Accomplishments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914914"/>
                  </a:ext>
                </a:extLst>
              </a:tr>
              <a:tr h="2399436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Facilitated the following Instructor-led Courses educating a total of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300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market participants: 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914400" lvl="2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43987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MarkeTrak on-line modules – 174 Total Participants in 2021 </a:t>
                      </a:r>
                      <a:r>
                        <a:rPr lang="en-US" i="1" dirty="0">
                          <a:solidFill>
                            <a:srgbClr val="FF0000"/>
                          </a:solidFill>
                        </a:rPr>
                        <a:t>( 1360</a:t>
                      </a:r>
                      <a:r>
                        <a:rPr lang="en-US" i="1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i="1" dirty="0">
                          <a:solidFill>
                            <a:srgbClr val="FF0000"/>
                          </a:solidFill>
                        </a:rPr>
                        <a:t>all</a:t>
                      </a:r>
                      <a:r>
                        <a:rPr lang="en-US" i="1" baseline="0" dirty="0">
                          <a:solidFill>
                            <a:srgbClr val="FF0000"/>
                          </a:solidFill>
                        </a:rPr>
                        <a:t> time)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Retail 101 on-line module – 398 Total Participants in 2021 </a:t>
                      </a:r>
                      <a:r>
                        <a:rPr lang="en-US" i="1" baseline="0" dirty="0">
                          <a:solidFill>
                            <a:srgbClr val="FF0000"/>
                          </a:solidFill>
                        </a:rPr>
                        <a:t>( 1522 all time)</a:t>
                      </a:r>
                    </a:p>
                    <a:p>
                      <a:r>
                        <a:rPr lang="en-US" i="0" baseline="0" dirty="0">
                          <a:solidFill>
                            <a:schemeClr val="tx1"/>
                          </a:solidFill>
                        </a:rPr>
                        <a:t>Mass Transition on-line module - 67 Total Participants in 2021 </a:t>
                      </a:r>
                      <a:r>
                        <a:rPr lang="en-US" i="0" baseline="0" dirty="0">
                          <a:solidFill>
                            <a:srgbClr val="FF0000"/>
                          </a:solidFill>
                        </a:rPr>
                        <a:t>( </a:t>
                      </a:r>
                      <a:r>
                        <a:rPr lang="en-US" i="1" u="none" baseline="0" dirty="0">
                          <a:solidFill>
                            <a:srgbClr val="FF0000"/>
                          </a:solidFill>
                        </a:rPr>
                        <a:t>74 all time </a:t>
                      </a:r>
                      <a:r>
                        <a:rPr lang="en-US" i="0" baseline="0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709662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B66F49D6-D77A-4D2C-BE80-4A717E8AC5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752600"/>
            <a:ext cx="4038600" cy="310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325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for 2021 – cont.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B33BF9-5F92-49D5-81AD-17297E1E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22179-D043-4C0D-B182-6CCC26547E7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990600"/>
          <a:ext cx="8610600" cy="436958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63619232"/>
                    </a:ext>
                  </a:extLst>
                </a:gridCol>
                <a:gridCol w="8077200">
                  <a:extLst>
                    <a:ext uri="{9D8B030D-6E8A-4147-A177-3AD203B41FA5}">
                      <a16:colId xmlns:a16="http://schemas.microsoft.com/office/drawing/2014/main" val="1674498542"/>
                    </a:ext>
                  </a:extLst>
                </a:gridCol>
              </a:tblGrid>
              <a:tr h="329646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2021 Accomplishments - cont.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914914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Continued developing TXSET 101 training materials for WebEx training only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724258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Support ERCOT market notifications and communications for training efforts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439875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Verified content and modified </a:t>
                      </a:r>
                      <a:r>
                        <a:rPr lang="en-US" sz="1600" i="1" dirty="0">
                          <a:solidFill>
                            <a:schemeClr val="tx1"/>
                          </a:solidFill>
                        </a:rPr>
                        <a:t>Additional Day to Day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Subtypes (</a:t>
                      </a:r>
                      <a:r>
                        <a:rPr lang="en-US" sz="1600" i="1" dirty="0">
                          <a:solidFill>
                            <a:schemeClr val="tx1"/>
                          </a:solidFill>
                        </a:rPr>
                        <a:t>Siebel Change, Projects, Other)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MarkeTrak on-line training modules to align with market revisions as needed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40210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Modified ILT training materials based on feedback as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warranted – MarkeTrak &amp; IGL/SH classes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858422"/>
                  </a:ext>
                </a:extLst>
              </a:tr>
              <a:tr h="38273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600" strike="noStrike" dirty="0">
                          <a:solidFill>
                            <a:schemeClr val="tx1"/>
                          </a:solidFill>
                        </a:rPr>
                        <a:t>Modified training materials to maintain consistency with Retail market changes (i.e. Emergency Conditions list directing Mass Transition training clarity)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818730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600" strike="noStrike" dirty="0">
                          <a:solidFill>
                            <a:schemeClr val="tx1"/>
                          </a:solidFill>
                        </a:rPr>
                        <a:t>Collaborated with RMS working groups by providing input when updating market documentation (i.e. user guides, process flows), particularly TDTMS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185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484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74BD799-1B77-4E4F-A547-0EE030C2587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2400" y="861150"/>
          <a:ext cx="8763000" cy="457953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374506043"/>
                    </a:ext>
                  </a:extLst>
                </a:gridCol>
                <a:gridCol w="8382000">
                  <a:extLst>
                    <a:ext uri="{9D8B030D-6E8A-4147-A177-3AD203B41FA5}">
                      <a16:colId xmlns:a16="http://schemas.microsoft.com/office/drawing/2014/main" val="778078260"/>
                    </a:ext>
                  </a:extLst>
                </a:gridCol>
              </a:tblGrid>
              <a:tr h="625234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2022 Goals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559222"/>
                  </a:ext>
                </a:extLst>
              </a:tr>
              <a:tr h="1028216">
                <a:tc>
                  <a:txBody>
                    <a:bodyPr/>
                    <a:lstStyle/>
                    <a:p>
                      <a:pPr marL="0" lvl="0" indent="0" algn="l">
                        <a:buFontTx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Facilitate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Retail 101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training classes by providing SME support for ERCOT led instruction.  Classes to be offered at least three times a year and aligned with TXSET Flight schedule.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917587"/>
                  </a:ext>
                </a:extLst>
              </a:tr>
              <a:tr h="354585"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Conduct 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MarkeTrak and IGL/Switch Hold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instructor led training.  Classes to be offered as needed.</a:t>
                      </a:r>
                      <a:endParaRPr lang="en-US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522937"/>
                  </a:ext>
                </a:extLst>
              </a:tr>
              <a:tr h="354585"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Remain flexible and continue to monitor ERCOT and market participant COVID guidelines to determine when 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</a:rPr>
                        <a:t>in person classes </a:t>
                      </a:r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may resume.  May pivot Retail 101, MarkeTrak/IGL/SH, and TXSET 101 offerings mid 2022.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473874"/>
                  </a:ext>
                </a:extLst>
              </a:tr>
              <a:tr h="354585"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Finalize 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</a:rPr>
                        <a:t>TXSET 101 on-line module </a:t>
                      </a:r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for 24x7 Web-based training by mid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865185"/>
                  </a:ext>
                </a:extLst>
              </a:tr>
              <a:tr h="354585"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Support ERCOT market notifications and communications for training efforts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68482"/>
                  </a:ext>
                </a:extLst>
              </a:tr>
              <a:tr h="354585"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Support ERCOT training for 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</a:rPr>
                        <a:t>MarkeTrak technical refresh </a:t>
                      </a:r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scheduled to GO LIVE early June 2022.  Conduct training workshops on relevant changes.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998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619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2022 – cont.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B33BF9-5F92-49D5-81AD-17297E1E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22179-D043-4C0D-B182-6CCC26547E7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332401"/>
              </p:ext>
            </p:extLst>
          </p:nvPr>
        </p:nvGraphicFramePr>
        <p:xfrm>
          <a:off x="429260" y="838200"/>
          <a:ext cx="8133080" cy="5191109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3899962902"/>
                    </a:ext>
                  </a:extLst>
                </a:gridCol>
                <a:gridCol w="7599680">
                  <a:extLst>
                    <a:ext uri="{9D8B030D-6E8A-4147-A177-3AD203B41FA5}">
                      <a16:colId xmlns:a16="http://schemas.microsoft.com/office/drawing/2014/main" val="1674498542"/>
                    </a:ext>
                  </a:extLst>
                </a:gridCol>
              </a:tblGrid>
              <a:tr h="619109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2022 Goals – cont.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9149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Support ERCOT training for </a:t>
                      </a:r>
                      <a:r>
                        <a:rPr lang="en-US" b="1" i="0" dirty="0">
                          <a:solidFill>
                            <a:schemeClr val="tx1"/>
                          </a:solidFill>
                        </a:rPr>
                        <a:t>SCR 815 MarkeTrak Enhancements </a:t>
                      </a:r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scheduled for a December 2022 release.  Conduct training workshops on relevant changes.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Modify training materials to maintain consistency with Retail market changes: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i="0" dirty="0">
                          <a:solidFill>
                            <a:schemeClr val="tx1"/>
                          </a:solidFill>
                        </a:rPr>
                        <a:t>MarkeTrak on-line training modules </a:t>
                      </a:r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to align with the technical refresh </a:t>
                      </a:r>
                      <a:r>
                        <a:rPr lang="en-US" i="0" u="sng" dirty="0">
                          <a:solidFill>
                            <a:schemeClr val="tx1"/>
                          </a:solidFill>
                        </a:rPr>
                        <a:t>and</a:t>
                      </a:r>
                      <a:r>
                        <a:rPr lang="en-US" i="0" dirty="0">
                          <a:solidFill>
                            <a:schemeClr val="tx1"/>
                          </a:solidFill>
                        </a:rPr>
                        <a:t> SCR 815 MarkeTrak Enhancements utilizing the revised MarkeTrak User’s Guide as a reference.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439875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Review feedback (survey results) from all training sessions and modify training materials as warranted.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858422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Collaborate with RMS working groups in providing input when updating market documentation (i.e. user guides, process flows)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818730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Support enhancements for ERCOT’s Learning Management System if applicable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58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60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064" y="742950"/>
            <a:ext cx="9144000" cy="542925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</a:rPr>
              <a:t>Registration is required for ERCOT Instructor Led and ERCOT Web Based Training (WBT) sessions.</a:t>
            </a:r>
          </a:p>
          <a:p>
            <a:pPr marL="0" indent="0">
              <a:buNone/>
            </a:pPr>
            <a:endParaRPr lang="en-US" sz="1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</a:rPr>
              <a:t>To complete registration, please follow the process below. 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Access the ERCOT Training Website through the following link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Click ‘Course Catalog’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Click your </a:t>
            </a:r>
            <a:r>
              <a:rPr lang="en-US" sz="2100" b="0">
                <a:latin typeface="Calibri" panose="020F0502020204030204" pitchFamily="34" charset="0"/>
              </a:rPr>
              <a:t>selected course  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Click ‘Schedule/Registration’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Click ‘Sign Up’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Log in (or create a log in) to register for the course.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Look for an email from ERCOT confirming registration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Online modules are able to be completed in approximately 30 minutes or less. 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14959</TotalTime>
  <Words>954</Words>
  <Application>Microsoft Office PowerPoint</Application>
  <PresentationFormat>On-screen Show (4:3)</PresentationFormat>
  <Paragraphs>150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Wingdings</vt:lpstr>
      <vt:lpstr>Custom Design</vt:lpstr>
      <vt:lpstr>ERCOT  Retail Market Training  Task Force</vt:lpstr>
      <vt:lpstr>RMTTF ACTIVITIES </vt:lpstr>
      <vt:lpstr>Upcoming Retail Training</vt:lpstr>
      <vt:lpstr> On-line ERCOT Retail Training Modules Available </vt:lpstr>
      <vt:lpstr>Accomplishments for 2021</vt:lpstr>
      <vt:lpstr>Accomplishments for 2021 – cont.</vt:lpstr>
      <vt:lpstr>Goals for 2022</vt:lpstr>
      <vt:lpstr>Goals for 2022 – cont.</vt:lpstr>
      <vt:lpstr>Retail Market Training - Registration</vt:lpstr>
      <vt:lpstr>Upcoming  RMTTF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Wiegand, Sheri</cp:lastModifiedBy>
  <cp:revision>541</cp:revision>
  <cp:lastPrinted>2016-02-12T19:29:41Z</cp:lastPrinted>
  <dcterms:created xsi:type="dcterms:W3CDTF">2005-04-21T14:28:35Z</dcterms:created>
  <dcterms:modified xsi:type="dcterms:W3CDTF">2022-02-25T00:52:43Z</dcterms:modified>
</cp:coreProperties>
</file>