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notesMasterIdLst>
    <p:notesMasterId r:id="rId13"/>
  </p:notesMasterIdLst>
  <p:sldIdLst>
    <p:sldId id="256" r:id="rId2"/>
    <p:sldId id="261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87" autoAdjust="0"/>
  </p:normalViewPr>
  <p:slideViewPr>
    <p:cSldViewPr snapToGrid="0">
      <p:cViewPr varScale="1">
        <p:scale>
          <a:sx n="96" d="100"/>
          <a:sy n="96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None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RMGRR166 – Revised Timing for Switch Hold Extract Availability – </a:t>
          </a:r>
          <a:r>
            <a:rPr lang="en-US" sz="2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Approved by TAC &amp; PUCT – effective 3/1/22  NOTE:  Oncor’s SH files have been available by 5 AM in late January</a:t>
          </a: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ED072854-A0E2-493C-BB55-CA352DA3E20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SCR 817 – MarkeTrak Validation Revisions aligning with TXSET 5.0 – </a:t>
          </a:r>
          <a:r>
            <a:rPr lang="en-US" sz="2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Approved by TAC, onto Board and PUCT for approval</a:t>
          </a:r>
          <a:endParaRPr lang="en-US" sz="2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DFE6F023-2DC2-45DB-BD72-BAAF9CD80FF2}" type="parTrans" cxnId="{00A52C13-60A7-4323-B1DB-AF50B534B641}">
      <dgm:prSet/>
      <dgm:spPr/>
      <dgm:t>
        <a:bodyPr/>
        <a:lstStyle/>
        <a:p>
          <a:endParaRPr lang="en-US"/>
        </a:p>
      </dgm:t>
    </dgm:pt>
    <dgm:pt modelId="{6CCA95DE-528F-4822-A60B-16590B01EF8A}" type="sibTrans" cxnId="{00A52C13-60A7-4323-B1DB-AF50B534B641}">
      <dgm:prSet/>
      <dgm:spPr/>
      <dgm:t>
        <a:bodyPr/>
        <a:lstStyle/>
        <a:p>
          <a:endParaRPr lang="en-US"/>
        </a:p>
      </dgm:t>
    </dgm:pt>
    <dgm:pt modelId="{FEC1E01F-0FD8-4428-87E8-AC2EE44CB833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C2782BAE-7035-4810-B4C4-9E87D7D502FF}" type="parTrans" cxnId="{2E9C19CD-3899-4D64-9D68-9065F397D237}">
      <dgm:prSet/>
      <dgm:spPr/>
      <dgm:t>
        <a:bodyPr/>
        <a:lstStyle/>
        <a:p>
          <a:endParaRPr lang="en-US"/>
        </a:p>
      </dgm:t>
    </dgm:pt>
    <dgm:pt modelId="{7E5EC049-7E21-4432-BE61-E066A387068C}" type="sibTrans" cxnId="{2E9C19CD-3899-4D64-9D68-9065F397D237}">
      <dgm:prSet/>
      <dgm:spPr/>
      <dgm:t>
        <a:bodyPr/>
        <a:lstStyle/>
        <a:p>
          <a:endParaRPr lang="en-US"/>
        </a:p>
      </dgm:t>
    </dgm:pt>
    <dgm:pt modelId="{16438BF2-B718-4AC2-993D-E9EB1024E62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ERCOT System Instances &amp; MarkeTrak Monthly Performance Review – no major instances and performance remains good</a:t>
          </a:r>
        </a:p>
      </dgm:t>
    </dgm:pt>
    <dgm:pt modelId="{6D069F25-2181-448B-A7FD-AEFF4B9B5F40}" type="parTrans" cxnId="{5F6D27A6-D49C-408D-B07A-2FD3AFCFDDDF}">
      <dgm:prSet/>
      <dgm:spPr/>
    </dgm:pt>
    <dgm:pt modelId="{809A0DDC-6FC7-401B-98E4-0E9F024EF923}" type="sibTrans" cxnId="{5F6D27A6-D49C-408D-B07A-2FD3AFCFDDDF}">
      <dgm:prSet/>
      <dgm:spPr/>
    </dgm:pt>
    <dgm:pt modelId="{6A937841-452D-4665-BAFB-D73F7FDBDB9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Review of monthly ERCOT IAG Report (October 2021):</a:t>
          </a:r>
        </a:p>
      </dgm:t>
    </dgm:pt>
    <dgm:pt modelId="{2078B344-9F89-4B67-8E42-943F5D1F151D}" type="parTrans" cxnId="{BA1A5416-C8C5-4B6C-AC66-BAF79DC3E2D9}">
      <dgm:prSet/>
      <dgm:spPr/>
    </dgm:pt>
    <dgm:pt modelId="{4B6035E9-2646-4DE9-86AC-42DFCC66D460}" type="sibTrans" cxnId="{BA1A5416-C8C5-4B6C-AC66-BAF79DC3E2D9}">
      <dgm:prSet/>
      <dgm:spPr/>
    </dgm:pt>
    <dgm:pt modelId="{A978849B-AA38-478F-95EB-E3802A3ACDB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Overall % of IAGs to transaction volumes has increased for 2021</a:t>
          </a:r>
        </a:p>
      </dgm:t>
    </dgm:pt>
    <dgm:pt modelId="{47505090-E57F-4284-947C-EF84F3883E6F}" type="parTrans" cxnId="{F43A7C6E-4170-4F17-A4BE-07D8970CB63C}">
      <dgm:prSet/>
      <dgm:spPr/>
    </dgm:pt>
    <dgm:pt modelId="{2C3F2725-EAE5-49EB-9D40-C243453F0C11}" type="sibTrans" cxnId="{F43A7C6E-4170-4F17-A4BE-07D8970CB63C}">
      <dgm:prSet/>
      <dgm:spPr/>
    </dgm:pt>
    <dgm:pt modelId="{4B9CAC12-5B87-425C-9EF2-478ED475E5A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Fewer REPs with repeated “#12s” on overall IAG percentages indicating some REPs are improving performance</a:t>
          </a:r>
        </a:p>
      </dgm:t>
    </dgm:pt>
    <dgm:pt modelId="{7C92C7DC-485A-45EB-9701-8696D1EFA1E2}" type="parTrans" cxnId="{B635B87F-E9CF-457B-B4AF-6F47104FECEC}">
      <dgm:prSet/>
      <dgm:spPr/>
    </dgm:pt>
    <dgm:pt modelId="{DFE2AA52-6599-4A4C-BEE5-651A90B66A24}" type="sibTrans" cxnId="{B635B87F-E9CF-457B-B4AF-6F47104FECEC}">
      <dgm:prSet/>
      <dgm:spPr/>
    </dgm:pt>
    <dgm:pt modelId="{C8DD06E3-0C50-4A95-BA52-322EC8B10BE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Increasing # of overall IALs – shift has been made IALs&gt;IAGs</a:t>
          </a:r>
        </a:p>
      </dgm:t>
    </dgm:pt>
    <dgm:pt modelId="{A17A56AC-01EA-4104-AF1D-26118532729D}" type="parTrans" cxnId="{5CBA3C3C-C2D8-42A3-AFF4-76C8E25ECF4E}">
      <dgm:prSet/>
      <dgm:spPr/>
    </dgm:pt>
    <dgm:pt modelId="{156CA1DB-60A2-4528-A274-C86956F7274B}" type="sibTrans" cxnId="{5CBA3C3C-C2D8-42A3-AFF4-76C8E25ECF4E}">
      <dgm:prSet/>
      <dgm:spPr/>
    </dgm:pt>
    <dgm:pt modelId="{0C68B5F4-6936-4502-BAC8-B9996FFA7DB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Seeing improvement in repeat offender Rescission %  </a:t>
          </a:r>
        </a:p>
      </dgm:t>
    </dgm:pt>
    <dgm:pt modelId="{E04CCFCD-2ACB-412B-ABC9-31C74D38663A}" type="parTrans" cxnId="{31C5AB3E-C686-46EB-B61C-E3A2EBE86710}">
      <dgm:prSet/>
      <dgm:spPr/>
    </dgm:pt>
    <dgm:pt modelId="{24765332-E6DF-41DE-9F1C-034B71141EA3}" type="sibTrans" cxnId="{31C5AB3E-C686-46EB-B61C-E3A2EBE86710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X="-1242" custLinFactNeighborX="-100000" custLinFactNeighborY="-42756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NeighborY="75706">
        <dgm:presLayoutVars>
          <dgm:bulletEnabled val="1"/>
        </dgm:presLayoutVars>
      </dgm:prSet>
      <dgm:spPr/>
    </dgm:pt>
  </dgm:ptLst>
  <dgm:cxnLst>
    <dgm:cxn modelId="{00A52C13-60A7-4323-B1DB-AF50B534B641}" srcId="{FA84BF92-43C6-4E94-A77F-6263E68B6783}" destId="{ED072854-A0E2-493C-BB55-CA352DA3E20A}" srcOrd="5" destOrd="0" parTransId="{DFE6F023-2DC2-45DB-BD72-BAAF9CD80FF2}" sibTransId="{6CCA95DE-528F-4822-A60B-16590B01EF8A}"/>
    <dgm:cxn modelId="{BA1A5416-C8C5-4B6C-AC66-BAF79DC3E2D9}" srcId="{FA84BF92-43C6-4E94-A77F-6263E68B6783}" destId="{6A937841-452D-4665-BAFB-D73F7FDBDB93}" srcOrd="6" destOrd="0" parTransId="{2078B344-9F89-4B67-8E42-943F5D1F151D}" sibTransId="{4B6035E9-2646-4DE9-86AC-42DFCC66D460}"/>
    <dgm:cxn modelId="{C0778C17-FAC9-4FAA-8434-9093532A96BD}" type="presOf" srcId="{3AF68A33-4A6C-4B95-8E4E-B16500BAA85F}" destId="{12E172B9-01B0-436D-9684-1CCC8FA3FE5C}" srcOrd="0" destOrd="13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1DE1A324-EA9C-43D2-9800-D1C195A9F31F}" srcId="{FA84BF92-43C6-4E94-A77F-6263E68B6783}" destId="{3AF68A33-4A6C-4B95-8E4E-B16500BAA85F}" srcOrd="8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1E71F039-98D7-4B08-B672-957082B62884}" srcId="{FA84BF92-43C6-4E94-A77F-6263E68B6783}" destId="{8574A905-BDA5-4716-9248-A5D60B7F3062}" srcOrd="7" destOrd="0" parTransId="{8776880E-3797-473D-8D2E-1EE1C161DC2B}" sibTransId="{1F1BCF26-6C8E-44A4-AF4A-65302171AE69}"/>
    <dgm:cxn modelId="{5CBA3C3C-C2D8-42A3-AFF4-76C8E25ECF4E}" srcId="{6A937841-452D-4665-BAFB-D73F7FDBDB93}" destId="{C8DD06E3-0C50-4A95-BA52-322EC8B10BE2}" srcOrd="2" destOrd="0" parTransId="{A17A56AC-01EA-4104-AF1D-26118532729D}" sibTransId="{156CA1DB-60A2-4528-A274-C86956F7274B}"/>
    <dgm:cxn modelId="{31C5AB3E-C686-46EB-B61C-E3A2EBE86710}" srcId="{6A937841-452D-4665-BAFB-D73F7FDBDB93}" destId="{0C68B5F4-6936-4502-BAC8-B9996FFA7DB6}" srcOrd="3" destOrd="0" parTransId="{E04CCFCD-2ACB-412B-ABC9-31C74D38663A}" sibTransId="{24765332-E6DF-41DE-9F1C-034B71141EA3}"/>
    <dgm:cxn modelId="{7104EF5F-8D47-41C0-93B5-A8A98937B0DE}" type="presOf" srcId="{6A937841-452D-4665-BAFB-D73F7FDBDB93}" destId="{12E172B9-01B0-436D-9684-1CCC8FA3FE5C}" srcOrd="0" destOrd="6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1" destOrd="0" parTransId="{3299E4A5-BF55-4FA8-9E3A-52EEB823A552}" sibTransId="{30CA58D9-FFDA-4ABA-B294-0F7E8E30514C}"/>
    <dgm:cxn modelId="{F43A7C6E-4170-4F17-A4BE-07D8970CB63C}" srcId="{6A937841-452D-4665-BAFB-D73F7FDBDB93}" destId="{A978849B-AA38-478F-95EB-E3802A3ACDB1}" srcOrd="0" destOrd="0" parTransId="{47505090-E57F-4284-947C-EF84F3883E6F}" sibTransId="{2C3F2725-EAE5-49EB-9D40-C243453F0C11}"/>
    <dgm:cxn modelId="{B11DB279-3CD8-452C-A14A-7F1128C67AF7}" type="presOf" srcId="{A978849B-AA38-478F-95EB-E3802A3ACDB1}" destId="{12E172B9-01B0-436D-9684-1CCC8FA3FE5C}" srcOrd="0" destOrd="7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57D2777C-33BA-4DBC-AE18-E66A201E3144}" type="presOf" srcId="{4B9CAC12-5B87-425C-9EF2-478ED475E5A4}" destId="{12E172B9-01B0-436D-9684-1CCC8FA3FE5C}" srcOrd="0" destOrd="8" presId="urn:microsoft.com/office/officeart/2005/8/layout/list1"/>
    <dgm:cxn modelId="{B635B87F-E9CF-457B-B4AF-6F47104FECEC}" srcId="{6A937841-452D-4665-BAFB-D73F7FDBDB93}" destId="{4B9CAC12-5B87-425C-9EF2-478ED475E5A4}" srcOrd="1" destOrd="0" parTransId="{7C92C7DC-485A-45EB-9701-8696D1EFA1E2}" sibTransId="{DFE2AA52-6599-4A4C-BEE5-651A90B66A24}"/>
    <dgm:cxn modelId="{E9B4E68B-78A1-423E-AF8C-04CFF72C190C}" type="presOf" srcId="{16438BF2-B718-4AC2-993D-E9EB1024E622}" destId="{12E172B9-01B0-436D-9684-1CCC8FA3FE5C}" srcOrd="0" destOrd="4" presId="urn:microsoft.com/office/officeart/2005/8/layout/list1"/>
    <dgm:cxn modelId="{A7770B8E-7303-43BE-AA26-E43778A40335}" type="presOf" srcId="{CACF6F82-1449-448C-8949-E43427717789}" destId="{12E172B9-01B0-436D-9684-1CCC8FA3FE5C}" srcOrd="0" destOrd="12" presId="urn:microsoft.com/office/officeart/2005/8/layout/list1"/>
    <dgm:cxn modelId="{6FF69B8E-C818-4227-89E7-B74083B6D0EB}" type="presOf" srcId="{8574A905-BDA5-4716-9248-A5D60B7F3062}" destId="{12E172B9-01B0-436D-9684-1CCC8FA3FE5C}" srcOrd="0" destOrd="11" presId="urn:microsoft.com/office/officeart/2005/8/layout/list1"/>
    <dgm:cxn modelId="{80A76C90-9F5B-488F-AA7B-F8C1447802B5}" type="presOf" srcId="{FC065FC0-4D57-4D2E-BA8E-8FAB675DC434}" destId="{12E172B9-01B0-436D-9684-1CCC8FA3FE5C}" srcOrd="0" destOrd="3" presId="urn:microsoft.com/office/officeart/2005/8/layout/list1"/>
    <dgm:cxn modelId="{1CF08994-61B1-4E08-BD21-478D6A8145A4}" type="presOf" srcId="{ED072854-A0E2-493C-BB55-CA352DA3E20A}" destId="{12E172B9-01B0-436D-9684-1CCC8FA3FE5C}" srcOrd="0" destOrd="5" presId="urn:microsoft.com/office/officeart/2005/8/layout/list1"/>
    <dgm:cxn modelId="{5F6D27A6-D49C-408D-B07A-2FD3AFCFDDDF}" srcId="{FA84BF92-43C6-4E94-A77F-6263E68B6783}" destId="{16438BF2-B718-4AC2-993D-E9EB1024E622}" srcOrd="4" destOrd="0" parTransId="{6D069F25-2181-448B-A7FD-AEFF4B9B5F40}" sibTransId="{809A0DDC-6FC7-401B-98E4-0E9F024EF923}"/>
    <dgm:cxn modelId="{E60B37A9-5337-412F-8430-6397A0BB84FE}" type="presOf" srcId="{0C68B5F4-6936-4502-BAC8-B9996FFA7DB6}" destId="{12E172B9-01B0-436D-9684-1CCC8FA3FE5C}" srcOrd="0" destOrd="10" presId="urn:microsoft.com/office/officeart/2005/8/layout/list1"/>
    <dgm:cxn modelId="{2E9C19CD-3899-4D64-9D68-9065F397D237}" srcId="{FA84BF92-43C6-4E94-A77F-6263E68B6783}" destId="{FEC1E01F-0FD8-4428-87E8-AC2EE44CB833}" srcOrd="0" destOrd="0" parTransId="{C2782BAE-7035-4810-B4C4-9E87D7D502FF}" sibTransId="{7E5EC049-7E21-4432-BE61-E066A387068C}"/>
    <dgm:cxn modelId="{6F1E77D4-48DB-4A62-839D-795D197D81A9}" type="presOf" srcId="{E934C575-6A3A-4E4A-8B0D-2B47227CA927}" destId="{12E172B9-01B0-436D-9684-1CCC8FA3FE5C}" srcOrd="0" destOrd="2" presId="urn:microsoft.com/office/officeart/2005/8/layout/list1"/>
    <dgm:cxn modelId="{9A33F9D9-B431-47A9-83FB-2B54BC282078}" srcId="{FA84BF92-43C6-4E94-A77F-6263E68B6783}" destId="{FC065FC0-4D57-4D2E-BA8E-8FAB675DC434}" srcOrd="3" destOrd="0" parTransId="{A50D0459-E7E9-4858-B15F-7EF83AE235C8}" sibTransId="{C5122A3A-2151-4992-8764-75F72428ABF8}"/>
    <dgm:cxn modelId="{3CAF31E3-193C-4D7F-88E0-AB7D591F791D}" type="presOf" srcId="{FEC1E01F-0FD8-4428-87E8-AC2EE44CB833}" destId="{12E172B9-01B0-436D-9684-1CCC8FA3FE5C}" srcOrd="0" destOrd="0" presId="urn:microsoft.com/office/officeart/2005/8/layout/list1"/>
    <dgm:cxn modelId="{B38757EF-5EE4-425C-8A19-D3F603F07DC4}" type="presOf" srcId="{C9597999-C23F-4867-9D73-E667FAF56258}" destId="{12E172B9-01B0-436D-9684-1CCC8FA3FE5C}" srcOrd="0" destOrd="1" presId="urn:microsoft.com/office/officeart/2005/8/layout/list1"/>
    <dgm:cxn modelId="{04B4D0F2-18E7-4679-B027-6324B4C0E7A8}" srcId="{FA84BF92-43C6-4E94-A77F-6263E68B6783}" destId="{E934C575-6A3A-4E4A-8B0D-2B47227CA927}" srcOrd="2" destOrd="0" parTransId="{9E6A05D7-D0F6-4C62-A9F5-6126497409FC}" sibTransId="{6429DDE5-5811-42FA-BC3C-7DE32487FA34}"/>
    <dgm:cxn modelId="{47EA74F3-E3C0-4B71-B45A-79FAAEC287F2}" type="presOf" srcId="{C8DD06E3-0C50-4A95-BA52-322EC8B10BE2}" destId="{12E172B9-01B0-436D-9684-1CCC8FA3FE5C}" srcOrd="0" destOrd="9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800" dirty="0">
              <a:latin typeface="Arial Rounded MT Bold" panose="020F0704030504030204" pitchFamily="34" charset="0"/>
            </a:rPr>
            <a:t>MarkeTrak Upgrade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400" b="0" u="none" dirty="0">
              <a:latin typeface="Arial Rounded MT Bold" panose="020F0704030504030204" pitchFamily="34" charset="0"/>
            </a:rPr>
            <a:t>Application is currently undergoing testing </a:t>
          </a:r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12DC58CC-7DE9-44EF-8D5F-324DB583707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400" b="0" u="none" dirty="0">
              <a:latin typeface="Arial Rounded MT Bold" panose="020F0704030504030204" pitchFamily="34" charset="0"/>
            </a:rPr>
            <a:t>Side by side comparisons available early March and will be reviewed at next TDTMS meeting 3/24 </a:t>
          </a:r>
        </a:p>
      </dgm:t>
    </dgm:pt>
    <dgm:pt modelId="{64D22011-01D2-4C97-90A2-7A5FD5D21222}" type="parTrans" cxnId="{B78F45FD-AFA5-49E9-902E-FEE76D1DD848}">
      <dgm:prSet/>
      <dgm:spPr/>
      <dgm:t>
        <a:bodyPr/>
        <a:lstStyle/>
        <a:p>
          <a:endParaRPr lang="en-US"/>
        </a:p>
      </dgm:t>
    </dgm:pt>
    <dgm:pt modelId="{1552F091-2E01-4E60-BD78-99D0570F5E1B}" type="sibTrans" cxnId="{B78F45FD-AFA5-49E9-902E-FEE76D1DD848}">
      <dgm:prSet/>
      <dgm:spPr/>
      <dgm:t>
        <a:bodyPr/>
        <a:lstStyle/>
        <a:p>
          <a:endParaRPr lang="en-US"/>
        </a:p>
      </dgm:t>
    </dgm:pt>
    <dgm:pt modelId="{10628673-09D7-4889-A0DD-B5D6D72A07D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400" b="0" u="none" dirty="0">
              <a:latin typeface="Arial Rounded MT Bold" panose="020F0704030504030204" pitchFamily="34" charset="0"/>
            </a:rPr>
            <a:t>TDTMS will be promoting tech refresh at upcoming MarkeTrak training on 3/2 &amp; 3/3 encouraging utilization of RMTE to become familiar with the new look and feel</a:t>
          </a:r>
        </a:p>
      </dgm:t>
    </dgm:pt>
    <dgm:pt modelId="{132B8691-7E48-4A6B-B0ED-3ECBE72263CB}" type="parTrans" cxnId="{AE466A4E-91B5-4EBD-815B-F94014F86A78}">
      <dgm:prSet/>
      <dgm:spPr/>
    </dgm:pt>
    <dgm:pt modelId="{7CDF24CE-D275-45AA-8BEF-1F3B43043319}" type="sibTrans" cxnId="{AE466A4E-91B5-4EBD-815B-F94014F86A78}">
      <dgm:prSet/>
      <dgm:spPr/>
    </dgm:pt>
    <dgm:pt modelId="{D962E084-FA75-463B-ACD2-3C7C7EA550D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400" b="0" u="none" dirty="0">
              <a:latin typeface="Arial Rounded MT Bold" panose="020F0704030504030204" pitchFamily="34" charset="0"/>
            </a:rPr>
            <a:t>MT refresh will be available around mid-May</a:t>
          </a:r>
        </a:p>
      </dgm:t>
    </dgm:pt>
    <dgm:pt modelId="{D5D4269C-396D-45C7-B038-08E721C53BB2}" type="parTrans" cxnId="{87347027-656E-4DBD-8D37-3936E4C6CDFD}">
      <dgm:prSet/>
      <dgm:spPr/>
    </dgm:pt>
    <dgm:pt modelId="{5B1EC756-571C-4348-A02B-85794ED08921}" type="sibTrans" cxnId="{87347027-656E-4DBD-8D37-3936E4C6CDFD}">
      <dgm:prSet/>
      <dgm:spPr/>
    </dgm:pt>
    <dgm:pt modelId="{D3721236-CF32-4DD8-9F7A-191898DBC83D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400" b="0" u="none" dirty="0">
              <a:latin typeface="Arial Rounded MT Bold" panose="020F0704030504030204" pitchFamily="34" charset="0"/>
            </a:rPr>
            <a:t>Training sessions conducted near end of May for market participants</a:t>
          </a:r>
        </a:p>
      </dgm:t>
    </dgm:pt>
    <dgm:pt modelId="{40E341E7-8959-4B7B-BBD5-BA311DAA06C8}" type="parTrans" cxnId="{7C6EF588-5A20-49C7-B765-87A8892F991A}">
      <dgm:prSet/>
      <dgm:spPr/>
    </dgm:pt>
    <dgm:pt modelId="{C03EB2F0-C311-4051-A2D8-CE380CB84E5E}" type="sibTrans" cxnId="{7C6EF588-5A20-49C7-B765-87A8892F991A}">
      <dgm:prSet/>
      <dgm:spPr/>
    </dgm:pt>
    <dgm:pt modelId="{30B3418B-2A49-4053-AF5E-EDF2B862808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400" b="0" u="none" dirty="0">
              <a:solidFill>
                <a:srgbClr val="FF0000"/>
              </a:solidFill>
              <a:latin typeface="Arial Rounded MT Bold" panose="020F0704030504030204" pitchFamily="34" charset="0"/>
            </a:rPr>
            <a:t>GO LIVE June 4</a:t>
          </a:r>
          <a:r>
            <a:rPr lang="en-US" sz="2400" b="0" u="none" baseline="30000" dirty="0">
              <a:solidFill>
                <a:srgbClr val="FF0000"/>
              </a:solidFill>
              <a:latin typeface="Arial Rounded MT Bold" panose="020F0704030504030204" pitchFamily="34" charset="0"/>
            </a:rPr>
            <a:t>th</a:t>
          </a:r>
          <a:r>
            <a:rPr lang="en-US" sz="2400" b="0" u="none" dirty="0">
              <a:solidFill>
                <a:srgbClr val="FF0000"/>
              </a:solidFill>
              <a:latin typeface="Arial Rounded MT Bold" panose="020F0704030504030204" pitchFamily="34" charset="0"/>
            </a:rPr>
            <a:t> 2022</a:t>
          </a:r>
        </a:p>
      </dgm:t>
    </dgm:pt>
    <dgm:pt modelId="{54329BD6-1E56-46EA-96D8-C93E4FB1592A}" type="parTrans" cxnId="{9CB5DEE5-F22B-46CE-9309-FEE3464A1919}">
      <dgm:prSet/>
      <dgm:spPr/>
    </dgm:pt>
    <dgm:pt modelId="{9BD25F2C-47B2-4120-A8A1-21078045FF3D}" type="sibTrans" cxnId="{9CB5DEE5-F22B-46CE-9309-FEE3464A1919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8111" custLinFactNeighborX="-6583" custLinFactNeighborY="9682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NeighborX="34" custLinFactNeighborY="38780">
        <dgm:presLayoutVars>
          <dgm:bulletEnabled val="1"/>
        </dgm:presLayoutVars>
      </dgm:prSet>
      <dgm:spPr/>
    </dgm:pt>
  </dgm:ptLst>
  <dgm:cxnLst>
    <dgm:cxn modelId="{E3E6B501-C41A-4914-9C11-321056386031}" type="presOf" srcId="{D3721236-CF32-4DD8-9F7A-191898DBC83D}" destId="{12E172B9-01B0-436D-9684-1CCC8FA3FE5C}" srcOrd="0" destOrd="4" presId="urn:microsoft.com/office/officeart/2005/8/layout/list1"/>
    <dgm:cxn modelId="{5A365B26-19C2-4188-A9BF-039F99CDBC6F}" type="presOf" srcId="{12DC58CC-7DE9-44EF-8D5F-324DB5837072}" destId="{12E172B9-01B0-436D-9684-1CCC8FA3FE5C}" srcOrd="0" destOrd="1" presId="urn:microsoft.com/office/officeart/2005/8/layout/list1"/>
    <dgm:cxn modelId="{87347027-656E-4DBD-8D37-3936E4C6CDFD}" srcId="{FA84BF92-43C6-4E94-A77F-6263E68B6783}" destId="{D962E084-FA75-463B-ACD2-3C7C7EA550DA}" srcOrd="3" destOrd="0" parTransId="{D5D4269C-396D-45C7-B038-08E721C53BB2}" sibTransId="{5B1EC756-571C-4348-A02B-85794ED08921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05A3F32A-A044-4581-AC21-7A3576B5EDCB}" type="presOf" srcId="{10628673-09D7-4889-A0DD-B5D6D72A07DB}" destId="{12E172B9-01B0-436D-9684-1CCC8FA3FE5C}" srcOrd="0" destOrd="2" presId="urn:microsoft.com/office/officeart/2005/8/layout/list1"/>
    <dgm:cxn modelId="{EE107E2D-7DDF-4F16-ADFB-2AA9CA5649A5}" type="presOf" srcId="{D962E084-FA75-463B-ACD2-3C7C7EA550DA}" destId="{12E172B9-01B0-436D-9684-1CCC8FA3FE5C}" srcOrd="0" destOrd="3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AE466A4E-91B5-4EBD-815B-F94014F86A78}" srcId="{FA84BF92-43C6-4E94-A77F-6263E68B6783}" destId="{10628673-09D7-4889-A0DD-B5D6D72A07DB}" srcOrd="2" destOrd="0" parTransId="{132B8691-7E48-4A6B-B0ED-3ECBE72263CB}" sibTransId="{7CDF24CE-D275-45AA-8BEF-1F3B43043319}"/>
    <dgm:cxn modelId="{9CBC2078-07CF-4BED-8269-4598C070B914}" type="presOf" srcId="{30B3418B-2A49-4053-AF5E-EDF2B8628088}" destId="{12E172B9-01B0-436D-9684-1CCC8FA3FE5C}" srcOrd="0" destOrd="5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7C6EF588-5A20-49C7-B765-87A8892F991A}" srcId="{FA84BF92-43C6-4E94-A77F-6263E68B6783}" destId="{D3721236-CF32-4DD8-9F7A-191898DBC83D}" srcOrd="4" destOrd="0" parTransId="{40E341E7-8959-4B7B-BBD5-BA311DAA06C8}" sibTransId="{C03EB2F0-C311-4051-A2D8-CE380CB84E5E}"/>
    <dgm:cxn modelId="{9CB5DEE5-F22B-46CE-9309-FEE3464A1919}" srcId="{FA84BF92-43C6-4E94-A77F-6263E68B6783}" destId="{30B3418B-2A49-4053-AF5E-EDF2B8628088}" srcOrd="5" destOrd="0" parTransId="{54329BD6-1E56-46EA-96D8-C93E4FB1592A}" sibTransId="{9BD25F2C-47B2-4120-A8A1-21078045FF3D}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B78F45FD-AFA5-49E9-902E-FEE76D1DD848}" srcId="{FA84BF92-43C6-4E94-A77F-6263E68B6783}" destId="{12DC58CC-7DE9-44EF-8D5F-324DB5837072}" srcOrd="1" destOrd="0" parTransId="{64D22011-01D2-4C97-90A2-7A5FD5D21222}" sibTransId="{1552F091-2E01-4E60-BD78-99D0570F5E1B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800" dirty="0">
              <a:latin typeface="Arial Rounded MT Bold" panose="020F0704030504030204" pitchFamily="34" charset="0"/>
            </a:rPr>
            <a:t>Biannual MarkeTrak Subtype Analysis 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5438F564-1478-4734-BEC2-570DA2AF9EFB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86B1961F-656A-418B-820B-7BF5B7B01600}" type="parTrans" cxnId="{D13BA154-8F47-4474-A8A5-F04C22FDD4D8}">
      <dgm:prSet/>
      <dgm:spPr/>
      <dgm:t>
        <a:bodyPr/>
        <a:lstStyle/>
        <a:p>
          <a:endParaRPr lang="en-US"/>
        </a:p>
      </dgm:t>
    </dgm:pt>
    <dgm:pt modelId="{EBE2329C-BB12-4479-A983-9AB68C7E5EA9}" type="sibTrans" cxnId="{D13BA154-8F47-4474-A8A5-F04C22FDD4D8}">
      <dgm:prSet/>
      <dgm:spPr/>
      <dgm:t>
        <a:bodyPr/>
        <a:lstStyle/>
        <a:p>
          <a:endParaRPr lang="en-US"/>
        </a:p>
      </dgm:t>
    </dgm:pt>
    <dgm:pt modelId="{E636C41D-3D03-446B-B884-A773DCFE5FC5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DF1D8554-94AF-4BFA-BBF5-74C53F670789}" type="parTrans" cxnId="{44590CFC-5ABE-4869-99F0-8BC7EBBAA496}">
      <dgm:prSet/>
      <dgm:spPr/>
      <dgm:t>
        <a:bodyPr/>
        <a:lstStyle/>
        <a:p>
          <a:endParaRPr lang="en-US"/>
        </a:p>
      </dgm:t>
    </dgm:pt>
    <dgm:pt modelId="{105F42C7-6813-4EDA-8565-6E8259ED23E2}" type="sibTrans" cxnId="{44590CFC-5ABE-4869-99F0-8BC7EBBAA496}">
      <dgm:prSet/>
      <dgm:spPr/>
      <dgm:t>
        <a:bodyPr/>
        <a:lstStyle/>
        <a:p>
          <a:endParaRPr lang="en-US"/>
        </a:p>
      </dgm:t>
    </dgm:pt>
    <dgm:pt modelId="{F357F9F6-AF50-4374-8BB1-5E72AD93FD85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A79B63BF-587F-457B-940F-176A0B0FB673}" type="parTrans" cxnId="{39904633-BD7D-4DCD-9CFC-D0E8FF14AAAA}">
      <dgm:prSet/>
      <dgm:spPr/>
      <dgm:t>
        <a:bodyPr/>
        <a:lstStyle/>
        <a:p>
          <a:endParaRPr lang="en-US"/>
        </a:p>
      </dgm:t>
    </dgm:pt>
    <dgm:pt modelId="{6392A4B4-3CA0-45F3-924A-B9FEB62CB6BF}" type="sibTrans" cxnId="{39904633-BD7D-4DCD-9CFC-D0E8FF14AAAA}">
      <dgm:prSet/>
      <dgm:spPr/>
      <dgm:t>
        <a:bodyPr/>
        <a:lstStyle/>
        <a:p>
          <a:endParaRPr lang="en-US"/>
        </a:p>
      </dgm:t>
    </dgm:pt>
    <dgm:pt modelId="{CE13F653-DF26-4D56-88F1-8472335F2EEF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68FE1E09-85A9-4CF4-B17D-DD0EAA73F313}" type="parTrans" cxnId="{5F1B392F-706F-40B6-B22D-B52EE5FF90A5}">
      <dgm:prSet/>
      <dgm:spPr/>
      <dgm:t>
        <a:bodyPr/>
        <a:lstStyle/>
        <a:p>
          <a:endParaRPr lang="en-US"/>
        </a:p>
      </dgm:t>
    </dgm:pt>
    <dgm:pt modelId="{93A779A1-3DF4-467E-9F4D-9AB860D55C78}" type="sibTrans" cxnId="{5F1B392F-706F-40B6-B22D-B52EE5FF90A5}">
      <dgm:prSet/>
      <dgm:spPr/>
      <dgm:t>
        <a:bodyPr/>
        <a:lstStyle/>
        <a:p>
          <a:endParaRPr lang="en-US"/>
        </a:p>
      </dgm:t>
    </dgm:pt>
    <dgm:pt modelId="{5A5790D9-D2FE-46E2-8ED4-2853C22C568D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830D55A3-8CFB-4F4F-8E91-634DC184059E}" type="parTrans" cxnId="{4B64A0CD-1B3C-4445-AE89-C151F51D7140}">
      <dgm:prSet/>
      <dgm:spPr/>
      <dgm:t>
        <a:bodyPr/>
        <a:lstStyle/>
        <a:p>
          <a:endParaRPr lang="en-US"/>
        </a:p>
      </dgm:t>
    </dgm:pt>
    <dgm:pt modelId="{654362CE-347A-4E7A-934B-E6F57A99C7A6}" type="sibTrans" cxnId="{4B64A0CD-1B3C-4445-AE89-C151F51D7140}">
      <dgm:prSet/>
      <dgm:spPr/>
      <dgm:t>
        <a:bodyPr/>
        <a:lstStyle/>
        <a:p>
          <a:endParaRPr lang="en-US"/>
        </a:p>
      </dgm:t>
    </dgm:pt>
    <dgm:pt modelId="{A356EDAC-45A5-4C1D-BA82-469B036885A0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BE34FA16-7C1E-46CB-B712-4A5CAEAC02A1}" type="parTrans" cxnId="{D208E97D-D867-4753-82D4-152C77D2A0B3}">
      <dgm:prSet/>
      <dgm:spPr/>
      <dgm:t>
        <a:bodyPr/>
        <a:lstStyle/>
        <a:p>
          <a:endParaRPr lang="en-US"/>
        </a:p>
      </dgm:t>
    </dgm:pt>
    <dgm:pt modelId="{3F032A69-B455-4641-8312-FDDDD5FB52D8}" type="sibTrans" cxnId="{D208E97D-D867-4753-82D4-152C77D2A0B3}">
      <dgm:prSet/>
      <dgm:spPr/>
      <dgm:t>
        <a:bodyPr/>
        <a:lstStyle/>
        <a:p>
          <a:endParaRPr lang="en-US"/>
        </a:p>
      </dgm:t>
    </dgm:pt>
    <dgm:pt modelId="{2FADD8AE-5105-428D-B7BE-2C9B6834C0B0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8AEE460A-0D93-4AC6-893C-956E5AE68B31}" type="parTrans" cxnId="{883530A3-C293-4783-AACD-6714173C0222}">
      <dgm:prSet/>
      <dgm:spPr/>
      <dgm:t>
        <a:bodyPr/>
        <a:lstStyle/>
        <a:p>
          <a:endParaRPr lang="en-US"/>
        </a:p>
      </dgm:t>
    </dgm:pt>
    <dgm:pt modelId="{61C6B5FE-862C-470E-9FFE-0E3D796536ED}" type="sibTrans" cxnId="{883530A3-C293-4783-AACD-6714173C0222}">
      <dgm:prSet/>
      <dgm:spPr/>
      <dgm:t>
        <a:bodyPr/>
        <a:lstStyle/>
        <a:p>
          <a:endParaRPr lang="en-US"/>
        </a:p>
      </dgm:t>
    </dgm:pt>
    <dgm:pt modelId="{7EFBF7F7-1987-47C4-9FF0-83410470FF29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BF3EC532-50E5-4E4F-9506-8A4D880D7FE5}" type="parTrans" cxnId="{A918E0FA-96AB-44C6-9898-CF22EAD376F8}">
      <dgm:prSet/>
      <dgm:spPr/>
      <dgm:t>
        <a:bodyPr/>
        <a:lstStyle/>
        <a:p>
          <a:endParaRPr lang="en-US"/>
        </a:p>
      </dgm:t>
    </dgm:pt>
    <dgm:pt modelId="{686FCEA2-FA4D-4B44-8709-D3FB064A2790}" type="sibTrans" cxnId="{A918E0FA-96AB-44C6-9898-CF22EAD376F8}">
      <dgm:prSet/>
      <dgm:spPr/>
      <dgm:t>
        <a:bodyPr/>
        <a:lstStyle/>
        <a:p>
          <a:endParaRPr lang="en-US"/>
        </a:p>
      </dgm:t>
    </dgm:pt>
    <dgm:pt modelId="{B98B5E3D-B601-4C20-91BC-7213CBC8E9CB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42DAA1AE-BC51-4BF5-9BFC-AEABC8075FC6}" type="parTrans" cxnId="{DC861F03-886A-4748-89A8-7FF2FDDAE36C}">
      <dgm:prSet/>
      <dgm:spPr/>
      <dgm:t>
        <a:bodyPr/>
        <a:lstStyle/>
        <a:p>
          <a:endParaRPr lang="en-US"/>
        </a:p>
      </dgm:t>
    </dgm:pt>
    <dgm:pt modelId="{03904471-961C-4AAB-A71E-2F130396678E}" type="sibTrans" cxnId="{DC861F03-886A-4748-89A8-7FF2FDDAE36C}">
      <dgm:prSet/>
      <dgm:spPr/>
      <dgm:t>
        <a:bodyPr/>
        <a:lstStyle/>
        <a:p>
          <a:endParaRPr lang="en-US"/>
        </a:p>
      </dgm:t>
    </dgm:pt>
    <dgm:pt modelId="{98D28EFF-12FF-4B7E-B290-DCF61190A80E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2F1D5912-1DB5-49FB-85FA-EA1E81FB9A2F}" type="parTrans" cxnId="{BF0ACBEA-E692-4528-A22C-AE5015C0A9E2}">
      <dgm:prSet/>
      <dgm:spPr/>
      <dgm:t>
        <a:bodyPr/>
        <a:lstStyle/>
        <a:p>
          <a:endParaRPr lang="en-US"/>
        </a:p>
      </dgm:t>
    </dgm:pt>
    <dgm:pt modelId="{010D7833-C4E6-4393-AA48-0A004C9480F1}" type="sibTrans" cxnId="{BF0ACBEA-E692-4528-A22C-AE5015C0A9E2}">
      <dgm:prSet/>
      <dgm:spPr/>
      <dgm:t>
        <a:bodyPr/>
        <a:lstStyle/>
        <a:p>
          <a:endParaRPr lang="en-US"/>
        </a:p>
      </dgm:t>
    </dgm:pt>
    <dgm:pt modelId="{A889B6BD-308D-4EEC-A197-81093F79E8CE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218EE0BE-8964-4062-8526-CFC66E0D7747}" type="parTrans" cxnId="{63FAD308-C035-4F12-A211-5AAC01AF7E6F}">
      <dgm:prSet/>
      <dgm:spPr/>
      <dgm:t>
        <a:bodyPr/>
        <a:lstStyle/>
        <a:p>
          <a:endParaRPr lang="en-US"/>
        </a:p>
      </dgm:t>
    </dgm:pt>
    <dgm:pt modelId="{84D1F68C-5B42-4D42-A072-CD3633534896}" type="sibTrans" cxnId="{63FAD308-C035-4F12-A211-5AAC01AF7E6F}">
      <dgm:prSet/>
      <dgm:spPr/>
      <dgm:t>
        <a:bodyPr/>
        <a:lstStyle/>
        <a:p>
          <a:endParaRPr lang="en-US"/>
        </a:p>
      </dgm:t>
    </dgm:pt>
    <dgm:pt modelId="{45F414B3-F8B0-4C1C-8664-A3EFC9BBAC3E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836C20A1-7681-4758-918E-21B4A56E1E56}" type="parTrans" cxnId="{7E8D4F12-64C8-4EC3-A1B5-D46449D5D3D5}">
      <dgm:prSet/>
      <dgm:spPr/>
      <dgm:t>
        <a:bodyPr/>
        <a:lstStyle/>
        <a:p>
          <a:endParaRPr lang="en-US"/>
        </a:p>
      </dgm:t>
    </dgm:pt>
    <dgm:pt modelId="{B7BE683B-2A59-4F0C-BCBD-3F87A868FC3A}" type="sibTrans" cxnId="{7E8D4F12-64C8-4EC3-A1B5-D46449D5D3D5}">
      <dgm:prSet/>
      <dgm:spPr/>
      <dgm:t>
        <a:bodyPr/>
        <a:lstStyle/>
        <a:p>
          <a:endParaRPr lang="en-US"/>
        </a:p>
      </dgm:t>
    </dgm:pt>
    <dgm:pt modelId="{7876A5D1-2D3C-41B0-BF1B-9E56554C87DC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B958BB2A-11AB-472F-ABF7-C28885C24AB1}" type="parTrans" cxnId="{2B4A10CB-DD20-470A-893A-8B5F0C882FDF}">
      <dgm:prSet/>
      <dgm:spPr/>
      <dgm:t>
        <a:bodyPr/>
        <a:lstStyle/>
        <a:p>
          <a:endParaRPr lang="en-US"/>
        </a:p>
      </dgm:t>
    </dgm:pt>
    <dgm:pt modelId="{89A4B1D3-8543-4777-BB11-B52303FBEEB1}" type="sibTrans" cxnId="{2B4A10CB-DD20-470A-893A-8B5F0C882FDF}">
      <dgm:prSet/>
      <dgm:spPr/>
      <dgm:t>
        <a:bodyPr/>
        <a:lstStyle/>
        <a:p>
          <a:endParaRPr lang="en-US"/>
        </a:p>
      </dgm:t>
    </dgm:pt>
    <dgm:pt modelId="{0E0D717F-9109-4000-A947-016BD289E1A3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10AAAE1C-9279-481C-A80C-8B08E37BA13C}" type="parTrans" cxnId="{861AF4D4-8D74-4022-BDB5-E443688A2D9A}">
      <dgm:prSet/>
      <dgm:spPr/>
      <dgm:t>
        <a:bodyPr/>
        <a:lstStyle/>
        <a:p>
          <a:endParaRPr lang="en-US"/>
        </a:p>
      </dgm:t>
    </dgm:pt>
    <dgm:pt modelId="{A0DB2C3B-7329-430F-BD1C-9208222E3F19}" type="sibTrans" cxnId="{861AF4D4-8D74-4022-BDB5-E443688A2D9A}">
      <dgm:prSet/>
      <dgm:spPr/>
      <dgm:t>
        <a:bodyPr/>
        <a:lstStyle/>
        <a:p>
          <a:endParaRPr lang="en-US"/>
        </a:p>
      </dgm:t>
    </dgm:pt>
    <dgm:pt modelId="{494B879E-2CAE-4F8F-B8B3-250D2D5A1BF6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F36D259B-3CD8-47AB-AF80-A61B60C633E1}" type="parTrans" cxnId="{803C14CD-A562-4DA9-A869-B3AA9EDA38F2}">
      <dgm:prSet/>
      <dgm:spPr/>
      <dgm:t>
        <a:bodyPr/>
        <a:lstStyle/>
        <a:p>
          <a:endParaRPr lang="en-US"/>
        </a:p>
      </dgm:t>
    </dgm:pt>
    <dgm:pt modelId="{611315C2-DCBB-4250-BB03-29A5FD29690D}" type="sibTrans" cxnId="{803C14CD-A562-4DA9-A869-B3AA9EDA38F2}">
      <dgm:prSet/>
      <dgm:spPr/>
      <dgm:t>
        <a:bodyPr/>
        <a:lstStyle/>
        <a:p>
          <a:endParaRPr lang="en-US"/>
        </a:p>
      </dgm:t>
    </dgm:pt>
    <dgm:pt modelId="{06B22D37-6CDA-4D0C-8393-18AAB4FF66E2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69CB0D80-2E93-4263-9507-36F85038BD6B}" type="parTrans" cxnId="{731B9AB2-D8E4-4201-88AD-6066661E9CB7}">
      <dgm:prSet/>
      <dgm:spPr/>
      <dgm:t>
        <a:bodyPr/>
        <a:lstStyle/>
        <a:p>
          <a:endParaRPr lang="en-US"/>
        </a:p>
      </dgm:t>
    </dgm:pt>
    <dgm:pt modelId="{1CFA7452-382E-408C-BA37-7D67B28BE572}" type="sibTrans" cxnId="{731B9AB2-D8E4-4201-88AD-6066661E9CB7}">
      <dgm:prSet/>
      <dgm:spPr/>
      <dgm:t>
        <a:bodyPr/>
        <a:lstStyle/>
        <a:p>
          <a:endParaRPr lang="en-US"/>
        </a:p>
      </dgm:t>
    </dgm:pt>
    <dgm:pt modelId="{38E5EDB8-EFE5-455C-8A48-28593B98F8CC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737712EB-8925-43DB-B527-414B9278137A}" type="parTrans" cxnId="{8F05232B-3191-4322-A3F6-C7B46C057A67}">
      <dgm:prSet/>
      <dgm:spPr/>
      <dgm:t>
        <a:bodyPr/>
        <a:lstStyle/>
        <a:p>
          <a:endParaRPr lang="en-US"/>
        </a:p>
      </dgm:t>
    </dgm:pt>
    <dgm:pt modelId="{E2380818-6342-4949-9C33-495DBF05C627}" type="sibTrans" cxnId="{8F05232B-3191-4322-A3F6-C7B46C057A67}">
      <dgm:prSet/>
      <dgm:spPr/>
      <dgm:t>
        <a:bodyPr/>
        <a:lstStyle/>
        <a:p>
          <a:endParaRPr lang="en-US"/>
        </a:p>
      </dgm:t>
    </dgm:pt>
    <dgm:pt modelId="{EE35CC12-D0EB-4C99-B765-01EBCEEFD5AB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CC4726E5-80EB-4273-ABEC-DB5E9D6F54F9}" type="parTrans" cxnId="{C746EC96-C23F-4E39-8E32-1B61E609B2D1}">
      <dgm:prSet/>
      <dgm:spPr/>
      <dgm:t>
        <a:bodyPr/>
        <a:lstStyle/>
        <a:p>
          <a:endParaRPr lang="en-US"/>
        </a:p>
      </dgm:t>
    </dgm:pt>
    <dgm:pt modelId="{F21DE0F2-F6CF-42C1-AAE4-DE3892154183}" type="sibTrans" cxnId="{C746EC96-C23F-4E39-8E32-1B61E609B2D1}">
      <dgm:prSet/>
      <dgm:spPr/>
      <dgm:t>
        <a:bodyPr/>
        <a:lstStyle/>
        <a:p>
          <a:endParaRPr lang="en-US"/>
        </a:p>
      </dgm:t>
    </dgm:pt>
    <dgm:pt modelId="{14B87255-2CB9-40A6-B0A8-039F2A274542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1C11E84D-880B-4010-A130-55120F4AC36B}" type="parTrans" cxnId="{D92E5B4E-AD97-4566-B9A4-6019A130DE54}">
      <dgm:prSet/>
      <dgm:spPr/>
      <dgm:t>
        <a:bodyPr/>
        <a:lstStyle/>
        <a:p>
          <a:endParaRPr lang="en-US"/>
        </a:p>
      </dgm:t>
    </dgm:pt>
    <dgm:pt modelId="{C71E99F0-40AB-4D1E-92BE-76B4FAB41BC8}" type="sibTrans" cxnId="{D92E5B4E-AD97-4566-B9A4-6019A130DE54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31071" custScaleY="481807" custLinFactY="-600000" custLinFactNeighborX="-81507" custLinFactNeighborY="-633275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X="86927" custScaleY="76714" custLinFactNeighborX="12756" custLinFactNeighborY="68228">
        <dgm:presLayoutVars>
          <dgm:bulletEnabled val="1"/>
        </dgm:presLayoutVars>
      </dgm:prSet>
      <dgm:spPr/>
    </dgm:pt>
  </dgm:ptLst>
  <dgm:cxnLst>
    <dgm:cxn modelId="{DC861F03-886A-4748-89A8-7FF2FDDAE36C}" srcId="{FA84BF92-43C6-4E94-A77F-6263E68B6783}" destId="{B98B5E3D-B601-4C20-91BC-7213CBC8E9CB}" srcOrd="7" destOrd="0" parTransId="{42DAA1AE-BC51-4BF5-9BFC-AEABC8075FC6}" sibTransId="{03904471-961C-4AAB-A71E-2F130396678E}"/>
    <dgm:cxn modelId="{63FAD308-C035-4F12-A211-5AAC01AF7E6F}" srcId="{FA84BF92-43C6-4E94-A77F-6263E68B6783}" destId="{A889B6BD-308D-4EEC-A197-81093F79E8CE}" srcOrd="9" destOrd="0" parTransId="{218EE0BE-8964-4062-8526-CFC66E0D7747}" sibTransId="{84D1F68C-5B42-4D42-A072-CD3633534896}"/>
    <dgm:cxn modelId="{2252B909-BB3E-4EE2-A7BF-B953542AAF6E}" type="presOf" srcId="{45F414B3-F8B0-4C1C-8664-A3EFC9BBAC3E}" destId="{12E172B9-01B0-436D-9684-1CCC8FA3FE5C}" srcOrd="0" destOrd="10" presId="urn:microsoft.com/office/officeart/2005/8/layout/list1"/>
    <dgm:cxn modelId="{79E47A10-F38C-4407-8788-01AD06E89DBC}" type="presOf" srcId="{5438F564-1478-4734-BEC2-570DA2AF9EFB}" destId="{12E172B9-01B0-436D-9684-1CCC8FA3FE5C}" srcOrd="0" destOrd="18" presId="urn:microsoft.com/office/officeart/2005/8/layout/list1"/>
    <dgm:cxn modelId="{7E8D4F12-64C8-4EC3-A1B5-D46449D5D3D5}" srcId="{FA84BF92-43C6-4E94-A77F-6263E68B6783}" destId="{45F414B3-F8B0-4C1C-8664-A3EFC9BBAC3E}" srcOrd="10" destOrd="0" parTransId="{836C20A1-7681-4758-918E-21B4A56E1E56}" sibTransId="{B7BE683B-2A59-4F0C-BCBD-3F87A868FC3A}"/>
    <dgm:cxn modelId="{CA3C0925-6F08-46BF-9500-4667B24AC23E}" type="presOf" srcId="{494B879E-2CAE-4F8F-B8B3-250D2D5A1BF6}" destId="{12E172B9-01B0-436D-9684-1CCC8FA3FE5C}" srcOrd="0" destOrd="13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8F05232B-3191-4322-A3F6-C7B46C057A67}" srcId="{FA84BF92-43C6-4E94-A77F-6263E68B6783}" destId="{38E5EDB8-EFE5-455C-8A48-28593B98F8CC}" srcOrd="15" destOrd="0" parTransId="{737712EB-8925-43DB-B527-414B9278137A}" sibTransId="{E2380818-6342-4949-9C33-495DBF05C627}"/>
    <dgm:cxn modelId="{5F1B392F-706F-40B6-B22D-B52EE5FF90A5}" srcId="{FA84BF92-43C6-4E94-A77F-6263E68B6783}" destId="{CE13F653-DF26-4D56-88F1-8472335F2EEF}" srcOrd="2" destOrd="0" parTransId="{68FE1E09-85A9-4CF4-B17D-DD0EAA73F313}" sibTransId="{93A779A1-3DF4-467E-9F4D-9AB860D55C78}"/>
    <dgm:cxn modelId="{39904633-BD7D-4DCD-9CFC-D0E8FF14AAAA}" srcId="{FA84BF92-43C6-4E94-A77F-6263E68B6783}" destId="{F357F9F6-AF50-4374-8BB1-5E72AD93FD85}" srcOrd="1" destOrd="0" parTransId="{A79B63BF-587F-457B-940F-176A0B0FB673}" sibTransId="{6392A4B4-3CA0-45F3-924A-B9FEB62CB6BF}"/>
    <dgm:cxn modelId="{4841143F-A185-49FC-B5B0-90BE490F19B3}" type="presOf" srcId="{7EFBF7F7-1987-47C4-9FF0-83410470FF29}" destId="{12E172B9-01B0-436D-9684-1CCC8FA3FE5C}" srcOrd="0" destOrd="6" presId="urn:microsoft.com/office/officeart/2005/8/layout/list1"/>
    <dgm:cxn modelId="{3BF1685F-5C44-4A23-8035-FC6BBB851ABD}" type="presOf" srcId="{5A5790D9-D2FE-46E2-8ED4-2853C22C568D}" destId="{12E172B9-01B0-436D-9684-1CCC8FA3FE5C}" srcOrd="0" destOrd="3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D92E5B4E-AD97-4566-B9A4-6019A130DE54}" srcId="{FA84BF92-43C6-4E94-A77F-6263E68B6783}" destId="{14B87255-2CB9-40A6-B0A8-039F2A274542}" srcOrd="17" destOrd="0" parTransId="{1C11E84D-880B-4010-A130-55120F4AC36B}" sibTransId="{C71E99F0-40AB-4D1E-92BE-76B4FAB41BC8}"/>
    <dgm:cxn modelId="{A7161A50-F812-47C2-9DC7-F215A5F5714A}" type="presOf" srcId="{E636C41D-3D03-446B-B884-A773DCFE5FC5}" destId="{12E172B9-01B0-436D-9684-1CCC8FA3FE5C}" srcOrd="0" destOrd="0" presId="urn:microsoft.com/office/officeart/2005/8/layout/list1"/>
    <dgm:cxn modelId="{0B558552-B694-4FF6-AA21-1D5AF61F5346}" type="presOf" srcId="{B98B5E3D-B601-4C20-91BC-7213CBC8E9CB}" destId="{12E172B9-01B0-436D-9684-1CCC8FA3FE5C}" srcOrd="0" destOrd="7" presId="urn:microsoft.com/office/officeart/2005/8/layout/list1"/>
    <dgm:cxn modelId="{7CFE9154-651E-4271-BE95-F42020203619}" type="presOf" srcId="{06B22D37-6CDA-4D0C-8393-18AAB4FF66E2}" destId="{12E172B9-01B0-436D-9684-1CCC8FA3FE5C}" srcOrd="0" destOrd="14" presId="urn:microsoft.com/office/officeart/2005/8/layout/list1"/>
    <dgm:cxn modelId="{D13BA154-8F47-4474-A8A5-F04C22FDD4D8}" srcId="{FA84BF92-43C6-4E94-A77F-6263E68B6783}" destId="{5438F564-1478-4734-BEC2-570DA2AF9EFB}" srcOrd="18" destOrd="0" parTransId="{86B1961F-656A-418B-820B-7BF5B7B01600}" sibTransId="{EBE2329C-BB12-4479-A983-9AB68C7E5EA9}"/>
    <dgm:cxn modelId="{EBB8C15A-2A66-40BE-9D8E-325EAC8DD0DE}" type="presOf" srcId="{A889B6BD-308D-4EEC-A197-81093F79E8CE}" destId="{12E172B9-01B0-436D-9684-1CCC8FA3FE5C}" srcOrd="0" destOrd="9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D208E97D-D867-4753-82D4-152C77D2A0B3}" srcId="{FA84BF92-43C6-4E94-A77F-6263E68B6783}" destId="{A356EDAC-45A5-4C1D-BA82-469B036885A0}" srcOrd="4" destOrd="0" parTransId="{BE34FA16-7C1E-46CB-B712-4A5CAEAC02A1}" sibTransId="{3F032A69-B455-4641-8312-FDDDD5FB52D8}"/>
    <dgm:cxn modelId="{5E393580-2B08-4085-B6C9-249240143442}" type="presOf" srcId="{A356EDAC-45A5-4C1D-BA82-469B036885A0}" destId="{12E172B9-01B0-436D-9684-1CCC8FA3FE5C}" srcOrd="0" destOrd="4" presId="urn:microsoft.com/office/officeart/2005/8/layout/list1"/>
    <dgm:cxn modelId="{F1133790-8709-426A-B66B-7703FCA5F16B}" type="presOf" srcId="{14B87255-2CB9-40A6-B0A8-039F2A274542}" destId="{12E172B9-01B0-436D-9684-1CCC8FA3FE5C}" srcOrd="0" destOrd="17" presId="urn:microsoft.com/office/officeart/2005/8/layout/list1"/>
    <dgm:cxn modelId="{E8E0E391-18A8-496A-B1BA-B9A86119F0AE}" type="presOf" srcId="{0E0D717F-9109-4000-A947-016BD289E1A3}" destId="{12E172B9-01B0-436D-9684-1CCC8FA3FE5C}" srcOrd="0" destOrd="12" presId="urn:microsoft.com/office/officeart/2005/8/layout/list1"/>
    <dgm:cxn modelId="{C746EC96-C23F-4E39-8E32-1B61E609B2D1}" srcId="{FA84BF92-43C6-4E94-A77F-6263E68B6783}" destId="{EE35CC12-D0EB-4C99-B765-01EBCEEFD5AB}" srcOrd="16" destOrd="0" parTransId="{CC4726E5-80EB-4273-ABEC-DB5E9D6F54F9}" sibTransId="{F21DE0F2-F6CF-42C1-AAE4-DE3892154183}"/>
    <dgm:cxn modelId="{2D86CF99-B300-430D-922A-C733D84C4851}" type="presOf" srcId="{38E5EDB8-EFE5-455C-8A48-28593B98F8CC}" destId="{12E172B9-01B0-436D-9684-1CCC8FA3FE5C}" srcOrd="0" destOrd="15" presId="urn:microsoft.com/office/officeart/2005/8/layout/list1"/>
    <dgm:cxn modelId="{883530A3-C293-4783-AACD-6714173C0222}" srcId="{FA84BF92-43C6-4E94-A77F-6263E68B6783}" destId="{2FADD8AE-5105-428D-B7BE-2C9B6834C0B0}" srcOrd="5" destOrd="0" parTransId="{8AEE460A-0D93-4AC6-893C-956E5AE68B31}" sibTransId="{61C6B5FE-862C-470E-9FFE-0E3D796536ED}"/>
    <dgm:cxn modelId="{F11CF8AE-7BF7-4E7C-B499-F525852B833A}" type="presOf" srcId="{F357F9F6-AF50-4374-8BB1-5E72AD93FD85}" destId="{12E172B9-01B0-436D-9684-1CCC8FA3FE5C}" srcOrd="0" destOrd="1" presId="urn:microsoft.com/office/officeart/2005/8/layout/list1"/>
    <dgm:cxn modelId="{731B9AB2-D8E4-4201-88AD-6066661E9CB7}" srcId="{FA84BF92-43C6-4E94-A77F-6263E68B6783}" destId="{06B22D37-6CDA-4D0C-8393-18AAB4FF66E2}" srcOrd="14" destOrd="0" parTransId="{69CB0D80-2E93-4263-9507-36F85038BD6B}" sibTransId="{1CFA7452-382E-408C-BA37-7D67B28BE572}"/>
    <dgm:cxn modelId="{71904FC0-B93E-480E-8AAC-71DF699F93B7}" type="presOf" srcId="{98D28EFF-12FF-4B7E-B290-DCF61190A80E}" destId="{12E172B9-01B0-436D-9684-1CCC8FA3FE5C}" srcOrd="0" destOrd="8" presId="urn:microsoft.com/office/officeart/2005/8/layout/list1"/>
    <dgm:cxn modelId="{F70A94C1-C2CD-4D69-81FD-BC4AC28C29A7}" type="presOf" srcId="{7876A5D1-2D3C-41B0-BF1B-9E56554C87DC}" destId="{12E172B9-01B0-436D-9684-1CCC8FA3FE5C}" srcOrd="0" destOrd="11" presId="urn:microsoft.com/office/officeart/2005/8/layout/list1"/>
    <dgm:cxn modelId="{2B4A10CB-DD20-470A-893A-8B5F0C882FDF}" srcId="{FA84BF92-43C6-4E94-A77F-6263E68B6783}" destId="{7876A5D1-2D3C-41B0-BF1B-9E56554C87DC}" srcOrd="11" destOrd="0" parTransId="{B958BB2A-11AB-472F-ABF7-C28885C24AB1}" sibTransId="{89A4B1D3-8543-4777-BB11-B52303FBEEB1}"/>
    <dgm:cxn modelId="{803C14CD-A562-4DA9-A869-B3AA9EDA38F2}" srcId="{FA84BF92-43C6-4E94-A77F-6263E68B6783}" destId="{494B879E-2CAE-4F8F-B8B3-250D2D5A1BF6}" srcOrd="13" destOrd="0" parTransId="{F36D259B-3CD8-47AB-AF80-A61B60C633E1}" sibTransId="{611315C2-DCBB-4250-BB03-29A5FD29690D}"/>
    <dgm:cxn modelId="{4B64A0CD-1B3C-4445-AE89-C151F51D7140}" srcId="{FA84BF92-43C6-4E94-A77F-6263E68B6783}" destId="{5A5790D9-D2FE-46E2-8ED4-2853C22C568D}" srcOrd="3" destOrd="0" parTransId="{830D55A3-8CFB-4F4F-8E91-634DC184059E}" sibTransId="{654362CE-347A-4E7A-934B-E6F57A99C7A6}"/>
    <dgm:cxn modelId="{861AF4D4-8D74-4022-BDB5-E443688A2D9A}" srcId="{FA84BF92-43C6-4E94-A77F-6263E68B6783}" destId="{0E0D717F-9109-4000-A947-016BD289E1A3}" srcOrd="12" destOrd="0" parTransId="{10AAAE1C-9279-481C-A80C-8B08E37BA13C}" sibTransId="{A0DB2C3B-7329-430F-BD1C-9208222E3F19}"/>
    <dgm:cxn modelId="{9B0B92D5-5035-42E3-B401-EB9313CA9CEE}" type="presOf" srcId="{CE13F653-DF26-4D56-88F1-8472335F2EEF}" destId="{12E172B9-01B0-436D-9684-1CCC8FA3FE5C}" srcOrd="0" destOrd="2" presId="urn:microsoft.com/office/officeart/2005/8/layout/list1"/>
    <dgm:cxn modelId="{8350FDD7-A136-476E-9DE3-15B4BB17F89C}" type="presOf" srcId="{2FADD8AE-5105-428D-B7BE-2C9B6834C0B0}" destId="{12E172B9-01B0-436D-9684-1CCC8FA3FE5C}" srcOrd="0" destOrd="5" presId="urn:microsoft.com/office/officeart/2005/8/layout/list1"/>
    <dgm:cxn modelId="{BF0ACBEA-E692-4528-A22C-AE5015C0A9E2}" srcId="{FA84BF92-43C6-4E94-A77F-6263E68B6783}" destId="{98D28EFF-12FF-4B7E-B290-DCF61190A80E}" srcOrd="8" destOrd="0" parTransId="{2F1D5912-1DB5-49FB-85FA-EA1E81FB9A2F}" sibTransId="{010D7833-C4E6-4393-AA48-0A004C9480F1}"/>
    <dgm:cxn modelId="{A8F0AEF1-AB30-40C7-8068-42A5A1779CC4}" type="presOf" srcId="{EE35CC12-D0EB-4C99-B765-01EBCEEFD5AB}" destId="{12E172B9-01B0-436D-9684-1CCC8FA3FE5C}" srcOrd="0" destOrd="16" presId="urn:microsoft.com/office/officeart/2005/8/layout/list1"/>
    <dgm:cxn modelId="{A918E0FA-96AB-44C6-9898-CF22EAD376F8}" srcId="{FA84BF92-43C6-4E94-A77F-6263E68B6783}" destId="{7EFBF7F7-1987-47C4-9FF0-83410470FF29}" srcOrd="6" destOrd="0" parTransId="{BF3EC532-50E5-4E4F-9506-8A4D880D7FE5}" sibTransId="{686FCEA2-FA4D-4B44-8709-D3FB064A2790}"/>
    <dgm:cxn modelId="{44590CFC-5ABE-4869-99F0-8BC7EBBAA496}" srcId="{FA84BF92-43C6-4E94-A77F-6263E68B6783}" destId="{E636C41D-3D03-446B-B884-A773DCFE5FC5}" srcOrd="0" destOrd="0" parTransId="{DF1D8554-94AF-4BFA-BBF5-74C53F670789}" sibTransId="{105F42C7-6813-4EDA-8565-6E8259ED23E2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800" dirty="0">
              <a:latin typeface="Arial Rounded MT Bold" panose="020F0704030504030204" pitchFamily="34" charset="0"/>
            </a:rPr>
            <a:t>Biannual MarkeTrak Subtype Analysis - continued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b="0" i="1" u="sng" dirty="0">
              <a:latin typeface="Arial Rounded MT Bold" panose="020F0704030504030204" pitchFamily="34" charset="0"/>
            </a:rPr>
            <a:t>IALs</a:t>
          </a:r>
          <a:r>
            <a:rPr lang="en-US" sz="1800" b="0" u="none" dirty="0">
              <a:latin typeface="Arial Rounded MT Bold" panose="020F0704030504030204" pitchFamily="34" charset="0"/>
            </a:rPr>
            <a:t> have dropped in the last six months and are lower than same time last year</a:t>
          </a:r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12DC58CC-7DE9-44EF-8D5F-324DB583707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b="0" i="1" u="sng" dirty="0">
              <a:latin typeface="Arial Rounded MT Bold" panose="020F0704030504030204" pitchFamily="34" charset="0"/>
            </a:rPr>
            <a:t>IAGs</a:t>
          </a:r>
          <a:r>
            <a:rPr lang="en-US" sz="1800" b="0" u="none" dirty="0">
              <a:latin typeface="Arial Rounded MT Bold" panose="020F0704030504030204" pitchFamily="34" charset="0"/>
            </a:rPr>
            <a:t> have increased, yet not as much as IALs have decreased</a:t>
          </a:r>
        </a:p>
      </dgm:t>
    </dgm:pt>
    <dgm:pt modelId="{64D22011-01D2-4C97-90A2-7A5FD5D21222}" type="parTrans" cxnId="{B78F45FD-AFA5-49E9-902E-FEE76D1DD848}">
      <dgm:prSet/>
      <dgm:spPr/>
      <dgm:t>
        <a:bodyPr/>
        <a:lstStyle/>
        <a:p>
          <a:endParaRPr lang="en-US"/>
        </a:p>
      </dgm:t>
    </dgm:pt>
    <dgm:pt modelId="{1552F091-2E01-4E60-BD78-99D0570F5E1B}" type="sibTrans" cxnId="{B78F45FD-AFA5-49E9-902E-FEE76D1DD848}">
      <dgm:prSet/>
      <dgm:spPr/>
      <dgm:t>
        <a:bodyPr/>
        <a:lstStyle/>
        <a:p>
          <a:endParaRPr lang="en-US"/>
        </a:p>
      </dgm:t>
    </dgm:pt>
    <dgm:pt modelId="{10628673-09D7-4889-A0DD-B5D6D72A07D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b="0" i="1" u="sng" dirty="0">
              <a:latin typeface="Arial Rounded MT Bold" panose="020F0704030504030204" pitchFamily="34" charset="0"/>
            </a:rPr>
            <a:t>Switch Hold Removals </a:t>
          </a:r>
          <a:r>
            <a:rPr lang="en-US" sz="1800" b="0" i="0" u="none" dirty="0">
              <a:latin typeface="Arial Rounded MT Bold" panose="020F0704030504030204" pitchFamily="34" charset="0"/>
            </a:rPr>
            <a:t>up significantly ~2x likely due to hold over of DPPs due to Covid/Winter Storm Uri</a:t>
          </a:r>
          <a:endParaRPr lang="en-US" sz="1800" b="0" i="1" u="none" dirty="0">
            <a:latin typeface="Arial Rounded MT Bold" panose="020F0704030504030204" pitchFamily="34" charset="0"/>
          </a:endParaRPr>
        </a:p>
      </dgm:t>
    </dgm:pt>
    <dgm:pt modelId="{132B8691-7E48-4A6B-B0ED-3ECBE72263CB}" type="parTrans" cxnId="{AE466A4E-91B5-4EBD-815B-F94014F86A78}">
      <dgm:prSet/>
      <dgm:spPr/>
      <dgm:t>
        <a:bodyPr/>
        <a:lstStyle/>
        <a:p>
          <a:endParaRPr lang="en-US"/>
        </a:p>
      </dgm:t>
    </dgm:pt>
    <dgm:pt modelId="{7CDF24CE-D275-45AA-8BEF-1F3B43043319}" type="sibTrans" cxnId="{AE466A4E-91B5-4EBD-815B-F94014F86A78}">
      <dgm:prSet/>
      <dgm:spPr/>
      <dgm:t>
        <a:bodyPr/>
        <a:lstStyle/>
        <a:p>
          <a:endParaRPr lang="en-US"/>
        </a:p>
      </dgm:t>
    </dgm:pt>
    <dgm:pt modelId="{D962E084-FA75-463B-ACD2-3C7C7EA550D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b="0" i="1" u="sng" dirty="0">
              <a:latin typeface="Arial Rounded MT Bold" panose="020F0704030504030204" pitchFamily="34" charset="0"/>
            </a:rPr>
            <a:t>Other</a:t>
          </a:r>
          <a:r>
            <a:rPr lang="en-US" sz="1800" b="0" u="none" dirty="0">
              <a:latin typeface="Arial Rounded MT Bold" panose="020F0704030504030204" pitchFamily="34" charset="0"/>
            </a:rPr>
            <a:t> bucket much higher in all of 2021 likely due to Oncor’s transition of IDR to AMS profile efforts (~5500-6000 ESIs)</a:t>
          </a:r>
        </a:p>
      </dgm:t>
    </dgm:pt>
    <dgm:pt modelId="{D5D4269C-396D-45C7-B038-08E721C53BB2}" type="parTrans" cxnId="{87347027-656E-4DBD-8D37-3936E4C6CDFD}">
      <dgm:prSet/>
      <dgm:spPr/>
      <dgm:t>
        <a:bodyPr/>
        <a:lstStyle/>
        <a:p>
          <a:endParaRPr lang="en-US"/>
        </a:p>
      </dgm:t>
    </dgm:pt>
    <dgm:pt modelId="{5B1EC756-571C-4348-A02B-85794ED08921}" type="sibTrans" cxnId="{87347027-656E-4DBD-8D37-3936E4C6CDFD}">
      <dgm:prSet/>
      <dgm:spPr/>
      <dgm:t>
        <a:bodyPr/>
        <a:lstStyle/>
        <a:p>
          <a:endParaRPr lang="en-US"/>
        </a:p>
      </dgm:t>
    </dgm:pt>
    <dgm:pt modelId="{D3721236-CF32-4DD8-9F7A-191898DBC83D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b="0" i="1" u="sng" dirty="0">
              <a:latin typeface="Arial Rounded MT Bold" panose="020F0704030504030204" pitchFamily="34" charset="0"/>
            </a:rPr>
            <a:t>997s</a:t>
          </a:r>
          <a:r>
            <a:rPr lang="en-US" sz="1800" b="0" u="none" dirty="0">
              <a:latin typeface="Arial Rounded MT Bold" panose="020F0704030504030204" pitchFamily="34" charset="0"/>
            </a:rPr>
            <a:t> ~1.5x higher in 2021 – further analysis revealed activity of one TDSP and associated with REP changes and receipt of 810s</a:t>
          </a:r>
        </a:p>
      </dgm:t>
    </dgm:pt>
    <dgm:pt modelId="{40E341E7-8959-4B7B-BBD5-BA311DAA06C8}" type="parTrans" cxnId="{7C6EF588-5A20-49C7-B765-87A8892F991A}">
      <dgm:prSet/>
      <dgm:spPr/>
      <dgm:t>
        <a:bodyPr/>
        <a:lstStyle/>
        <a:p>
          <a:endParaRPr lang="en-US"/>
        </a:p>
      </dgm:t>
    </dgm:pt>
    <dgm:pt modelId="{C03EB2F0-C311-4051-A2D8-CE380CB84E5E}" type="sibTrans" cxnId="{7C6EF588-5A20-49C7-B765-87A8892F991A}">
      <dgm:prSet/>
      <dgm:spPr/>
      <dgm:t>
        <a:bodyPr/>
        <a:lstStyle/>
        <a:p>
          <a:endParaRPr lang="en-US"/>
        </a:p>
      </dgm:t>
    </dgm:pt>
    <dgm:pt modelId="{EDA01498-32CA-48A9-866B-36806E96F24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b="0" i="1" u="sng" dirty="0">
              <a:latin typeface="Arial Rounded MT Bold" panose="020F0704030504030204" pitchFamily="34" charset="0"/>
            </a:rPr>
            <a:t>ERCOT Initiated </a:t>
          </a:r>
          <a:r>
            <a:rPr lang="en-US" sz="1800" b="0" u="none" dirty="0">
              <a:latin typeface="Arial Rounded MT Bold" panose="020F0704030504030204" pitchFamily="34" charset="0"/>
            </a:rPr>
            <a:t>primarily related to special character issues – good to see trending downward</a:t>
          </a:r>
        </a:p>
      </dgm:t>
    </dgm:pt>
    <dgm:pt modelId="{D1057DCC-AC8C-4437-A526-5CB57E531FE9}" type="parTrans" cxnId="{7843FB18-FB33-451A-B601-08B011A340B5}">
      <dgm:prSet/>
      <dgm:spPr/>
      <dgm:t>
        <a:bodyPr/>
        <a:lstStyle/>
        <a:p>
          <a:endParaRPr lang="en-US"/>
        </a:p>
      </dgm:t>
    </dgm:pt>
    <dgm:pt modelId="{485578DC-486B-4633-B97D-18314804FE40}" type="sibTrans" cxnId="{7843FB18-FB33-451A-B601-08B011A340B5}">
      <dgm:prSet/>
      <dgm:spPr/>
      <dgm:t>
        <a:bodyPr/>
        <a:lstStyle/>
        <a:p>
          <a:endParaRPr lang="en-US"/>
        </a:p>
      </dgm:t>
    </dgm:pt>
    <dgm:pt modelId="{A10FCC0D-5700-4FF6-8E21-D9BD8243759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b="0" i="1" u="sng" dirty="0">
              <a:latin typeface="Arial Rounded MT Bold" panose="020F0704030504030204" pitchFamily="34" charset="0"/>
            </a:rPr>
            <a:t>Safety Nets </a:t>
          </a:r>
          <a:r>
            <a:rPr lang="en-US" sz="1800" b="0" u="none" dirty="0">
              <a:latin typeface="Arial Rounded MT Bold" panose="020F0704030504030204" pitchFamily="34" charset="0"/>
            </a:rPr>
            <a:t>have more than doubled – evaluated ~260 MTs –only two TDSPs utilize notification and ~40% went to one REP – reminder of PUCT Sub Rule 25.287 requires transaction to be sent on or before the 5</a:t>
          </a:r>
          <a:r>
            <a:rPr lang="en-US" sz="1800" b="0" u="none" baseline="30000" dirty="0">
              <a:latin typeface="Arial Rounded MT Bold" panose="020F0704030504030204" pitchFamily="34" charset="0"/>
            </a:rPr>
            <a:t>th</a:t>
          </a:r>
          <a:r>
            <a:rPr lang="en-US" sz="1800" b="0" u="none" dirty="0">
              <a:latin typeface="Arial Rounded MT Bold" panose="020F0704030504030204" pitchFamily="34" charset="0"/>
            </a:rPr>
            <a:t> business day following the submittal of the safety net</a:t>
          </a:r>
        </a:p>
      </dgm:t>
    </dgm:pt>
    <dgm:pt modelId="{412140AC-6DFF-4C9C-A7F4-6A9F6CD525A8}" type="parTrans" cxnId="{E8E14500-1843-4FA4-AE13-C5EB9877CF27}">
      <dgm:prSet/>
      <dgm:spPr/>
      <dgm:t>
        <a:bodyPr/>
        <a:lstStyle/>
        <a:p>
          <a:endParaRPr lang="en-US"/>
        </a:p>
      </dgm:t>
    </dgm:pt>
    <dgm:pt modelId="{F56DE2ED-7D61-440E-854D-3C0C62E47A10}" type="sibTrans" cxnId="{E8E14500-1843-4FA4-AE13-C5EB9877CF27}">
      <dgm:prSet/>
      <dgm:spPr/>
      <dgm:t>
        <a:bodyPr/>
        <a:lstStyle/>
        <a:p>
          <a:endParaRPr lang="en-US"/>
        </a:p>
      </dgm:t>
    </dgm:pt>
    <dgm:pt modelId="{3041E213-D882-41A4-A6E4-8BFF1786680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b="0" i="1" u="sng" dirty="0">
              <a:latin typeface="Arial Rounded MT Bold" panose="020F0704030504030204" pitchFamily="34" charset="0"/>
            </a:rPr>
            <a:t>MVOs w/ Meter Removal </a:t>
          </a:r>
          <a:r>
            <a:rPr lang="en-US" sz="1800" b="0" i="0" u="none" dirty="0">
              <a:latin typeface="Arial Rounded MT Bold" panose="020F0704030504030204" pitchFamily="34" charset="0"/>
            </a:rPr>
            <a:t>also more than doubled – evaluated ~200 MTs – only one TDSP utilizing notification – potentially associated with ‘clean up’ effort from Hurricane Nicholas with a spike in MTs late Aug-Sept timeframe.</a:t>
          </a:r>
          <a:endParaRPr lang="en-US" sz="1800" b="0" i="1" u="none" dirty="0">
            <a:latin typeface="Arial Rounded MT Bold" panose="020F0704030504030204" pitchFamily="34" charset="0"/>
          </a:endParaRPr>
        </a:p>
      </dgm:t>
    </dgm:pt>
    <dgm:pt modelId="{E37DC540-7606-4354-8A69-C2C7531DE39A}" type="parTrans" cxnId="{BB284111-7E34-4145-A616-D02251C88263}">
      <dgm:prSet/>
      <dgm:spPr/>
      <dgm:t>
        <a:bodyPr/>
        <a:lstStyle/>
        <a:p>
          <a:endParaRPr lang="en-US"/>
        </a:p>
      </dgm:t>
    </dgm:pt>
    <dgm:pt modelId="{C06A190F-4342-4DE1-9CD6-85F541A1B95C}" type="sibTrans" cxnId="{BB284111-7E34-4145-A616-D02251C88263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8111" custLinFactNeighborX="-6583" custLinFactNeighborY="9682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NeighborX="34" custLinFactNeighborY="38780">
        <dgm:presLayoutVars>
          <dgm:bulletEnabled val="1"/>
        </dgm:presLayoutVars>
      </dgm:prSet>
      <dgm:spPr/>
    </dgm:pt>
  </dgm:ptLst>
  <dgm:cxnLst>
    <dgm:cxn modelId="{E8E14500-1843-4FA4-AE13-C5EB9877CF27}" srcId="{FA84BF92-43C6-4E94-A77F-6263E68B6783}" destId="{A10FCC0D-5700-4FF6-8E21-D9BD8243759A}" srcOrd="6" destOrd="0" parTransId="{412140AC-6DFF-4C9C-A7F4-6A9F6CD525A8}" sibTransId="{F56DE2ED-7D61-440E-854D-3C0C62E47A10}"/>
    <dgm:cxn modelId="{E3E6B501-C41A-4914-9C11-321056386031}" type="presOf" srcId="{D3721236-CF32-4DD8-9F7A-191898DBC83D}" destId="{12E172B9-01B0-436D-9684-1CCC8FA3FE5C}" srcOrd="0" destOrd="4" presId="urn:microsoft.com/office/officeart/2005/8/layout/list1"/>
    <dgm:cxn modelId="{BB284111-7E34-4145-A616-D02251C88263}" srcId="{FA84BF92-43C6-4E94-A77F-6263E68B6783}" destId="{3041E213-D882-41A4-A6E4-8BFF17866801}" srcOrd="7" destOrd="0" parTransId="{E37DC540-7606-4354-8A69-C2C7531DE39A}" sibTransId="{C06A190F-4342-4DE1-9CD6-85F541A1B95C}"/>
    <dgm:cxn modelId="{E98DF115-63C3-4ECC-BED9-164C1BE69C9B}" type="presOf" srcId="{3041E213-D882-41A4-A6E4-8BFF17866801}" destId="{12E172B9-01B0-436D-9684-1CCC8FA3FE5C}" srcOrd="0" destOrd="7" presId="urn:microsoft.com/office/officeart/2005/8/layout/list1"/>
    <dgm:cxn modelId="{7843FB18-FB33-451A-B601-08B011A340B5}" srcId="{FA84BF92-43C6-4E94-A77F-6263E68B6783}" destId="{EDA01498-32CA-48A9-866B-36806E96F243}" srcOrd="5" destOrd="0" parTransId="{D1057DCC-AC8C-4437-A526-5CB57E531FE9}" sibTransId="{485578DC-486B-4633-B97D-18314804FE40}"/>
    <dgm:cxn modelId="{5A365B26-19C2-4188-A9BF-039F99CDBC6F}" type="presOf" srcId="{12DC58CC-7DE9-44EF-8D5F-324DB5837072}" destId="{12E172B9-01B0-436D-9684-1CCC8FA3FE5C}" srcOrd="0" destOrd="1" presId="urn:microsoft.com/office/officeart/2005/8/layout/list1"/>
    <dgm:cxn modelId="{87347027-656E-4DBD-8D37-3936E4C6CDFD}" srcId="{FA84BF92-43C6-4E94-A77F-6263E68B6783}" destId="{D962E084-FA75-463B-ACD2-3C7C7EA550DA}" srcOrd="3" destOrd="0" parTransId="{D5D4269C-396D-45C7-B038-08E721C53BB2}" sibTransId="{5B1EC756-571C-4348-A02B-85794ED08921}"/>
    <dgm:cxn modelId="{4AC65B29-32C6-437B-9474-9F945046B30F}" type="presOf" srcId="{A10FCC0D-5700-4FF6-8E21-D9BD8243759A}" destId="{12E172B9-01B0-436D-9684-1CCC8FA3FE5C}" srcOrd="0" destOrd="6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05A3F32A-A044-4581-AC21-7A3576B5EDCB}" type="presOf" srcId="{10628673-09D7-4889-A0DD-B5D6D72A07DB}" destId="{12E172B9-01B0-436D-9684-1CCC8FA3FE5C}" srcOrd="0" destOrd="2" presId="urn:microsoft.com/office/officeart/2005/8/layout/list1"/>
    <dgm:cxn modelId="{EE107E2D-7DDF-4F16-ADFB-2AA9CA5649A5}" type="presOf" srcId="{D962E084-FA75-463B-ACD2-3C7C7EA550DA}" destId="{12E172B9-01B0-436D-9684-1CCC8FA3FE5C}" srcOrd="0" destOrd="3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AE466A4E-91B5-4EBD-815B-F94014F86A78}" srcId="{FA84BF92-43C6-4E94-A77F-6263E68B6783}" destId="{10628673-09D7-4889-A0DD-B5D6D72A07DB}" srcOrd="2" destOrd="0" parTransId="{132B8691-7E48-4A6B-B0ED-3ECBE72263CB}" sibTransId="{7CDF24CE-D275-45AA-8BEF-1F3B43043319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7C6EF588-5A20-49C7-B765-87A8892F991A}" srcId="{FA84BF92-43C6-4E94-A77F-6263E68B6783}" destId="{D3721236-CF32-4DD8-9F7A-191898DBC83D}" srcOrd="4" destOrd="0" parTransId="{40E341E7-8959-4B7B-BBD5-BA311DAA06C8}" sibTransId="{C03EB2F0-C311-4051-A2D8-CE380CB84E5E}"/>
    <dgm:cxn modelId="{A44B548A-BA94-487A-ACEF-D88D7F2D7F1A}" type="presOf" srcId="{EDA01498-32CA-48A9-866B-36806E96F243}" destId="{12E172B9-01B0-436D-9684-1CCC8FA3FE5C}" srcOrd="0" destOrd="5" presId="urn:microsoft.com/office/officeart/2005/8/layout/list1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B78F45FD-AFA5-49E9-902E-FEE76D1DD848}" srcId="{FA84BF92-43C6-4E94-A77F-6263E68B6783}" destId="{12DC58CC-7DE9-44EF-8D5F-324DB5837072}" srcOrd="1" destOrd="0" parTransId="{64D22011-01D2-4C97-90A2-7A5FD5D21222}" sibTransId="{1552F091-2E01-4E60-BD78-99D0570F5E1B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 – March 24</a:t>
          </a:r>
          <a:r>
            <a:rPr lang="en-US" sz="2400" baseline="30000" dirty="0">
              <a:latin typeface="Arial Rounded MT Bold" panose="020F0704030504030204" pitchFamily="34" charset="0"/>
            </a:rPr>
            <a:t>th</a:t>
          </a:r>
          <a:r>
            <a:rPr lang="en-US" sz="2400" dirty="0">
              <a:latin typeface="Arial Rounded MT Bold" panose="020F0704030504030204" pitchFamily="34" charset="0"/>
            </a:rPr>
            <a:t> , Thursday @ 9:30 AM WebEx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On the Agenda: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8442B7F0-0FD9-4058-A3FF-550909569B28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MarkeTrak Upgrade status</a:t>
          </a:r>
        </a:p>
      </dgm:t>
    </dgm:pt>
    <dgm:pt modelId="{E363270E-B537-487C-8EFC-4C390C23DC93}" type="parTrans" cxnId="{6C27DED6-483A-46EF-8834-BA8DC20FB5DD}">
      <dgm:prSet/>
      <dgm:spPr/>
      <dgm:t>
        <a:bodyPr/>
        <a:lstStyle/>
        <a:p>
          <a:endParaRPr lang="en-US"/>
        </a:p>
      </dgm:t>
    </dgm:pt>
    <dgm:pt modelId="{601D45AA-9713-4032-89E7-1938E786E0C3}" type="sibTrans" cxnId="{6C27DED6-483A-46EF-8834-BA8DC20FB5DD}">
      <dgm:prSet/>
      <dgm:spPr/>
      <dgm:t>
        <a:bodyPr/>
        <a:lstStyle/>
        <a:p>
          <a:endParaRPr lang="en-US"/>
        </a:p>
      </dgm:t>
    </dgm:pt>
    <dgm:pt modelId="{4A7DE985-0A44-403D-9655-5862E81E6304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Review of Side-by-Side comparisons of MarkeTrak Tech Refresh</a:t>
          </a:r>
        </a:p>
      </dgm:t>
    </dgm:pt>
    <dgm:pt modelId="{74C52474-7E5D-4A94-8556-713F8872A5E6}" type="parTrans" cxnId="{29DB59B9-3774-48D4-87ED-0E00371A6CC2}">
      <dgm:prSet/>
      <dgm:spPr/>
      <dgm:t>
        <a:bodyPr/>
        <a:lstStyle/>
        <a:p>
          <a:endParaRPr lang="en-US"/>
        </a:p>
      </dgm:t>
    </dgm:pt>
    <dgm:pt modelId="{0A698177-0FD1-4A21-BB88-7F030A104DE3}" type="sibTrans" cxnId="{29DB59B9-3774-48D4-87ED-0E00371A6CC2}">
      <dgm:prSet/>
      <dgm:spPr/>
      <dgm:t>
        <a:bodyPr/>
        <a:lstStyle/>
        <a:p>
          <a:endParaRPr lang="en-US"/>
        </a:p>
      </dgm:t>
    </dgm:pt>
    <dgm:pt modelId="{EF543AC6-40EF-4AD6-AB09-8E7FF044890B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System instances and MarkeTrak Monthly Performance Review</a:t>
          </a:r>
        </a:p>
      </dgm:t>
    </dgm:pt>
    <dgm:pt modelId="{6942FC9D-AB61-42F9-BD9C-493623CD6C7E}" type="parTrans" cxnId="{25A080CD-9896-4F03-B55E-47D0946958D0}">
      <dgm:prSet/>
      <dgm:spPr/>
      <dgm:t>
        <a:bodyPr/>
        <a:lstStyle/>
        <a:p>
          <a:endParaRPr lang="en-US"/>
        </a:p>
      </dgm:t>
    </dgm:pt>
    <dgm:pt modelId="{CA4D2A51-CC54-49C2-A110-ED634E7D3823}" type="sibTrans" cxnId="{25A080CD-9896-4F03-B55E-47D0946958D0}">
      <dgm:prSet/>
      <dgm:spPr/>
      <dgm:t>
        <a:bodyPr/>
        <a:lstStyle/>
        <a:p>
          <a:endParaRPr lang="en-US"/>
        </a:p>
      </dgm:t>
    </dgm:pt>
    <dgm:pt modelId="{5FD51838-6332-4612-ADCE-51C064477E18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B90577D0-9503-41A1-91A8-2A0EA0AC12D0}" type="parTrans" cxnId="{C71B545F-DDE9-4D4C-B7CE-201A7DFA6347}">
      <dgm:prSet/>
      <dgm:spPr/>
      <dgm:t>
        <a:bodyPr/>
        <a:lstStyle/>
        <a:p>
          <a:endParaRPr lang="en-US"/>
        </a:p>
      </dgm:t>
    </dgm:pt>
    <dgm:pt modelId="{A412EF5C-5D0E-4395-8A08-B2F314AC12ED}" type="sibTrans" cxnId="{C71B545F-DDE9-4D4C-B7CE-201A7DFA6347}">
      <dgm:prSet/>
      <dgm:spPr/>
      <dgm:t>
        <a:bodyPr/>
        <a:lstStyle/>
        <a:p>
          <a:endParaRPr lang="en-US"/>
        </a:p>
      </dgm:t>
    </dgm:pt>
    <dgm:pt modelId="{4522EB6F-69B0-4E91-9B2C-FC6C025F085C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4BC34750-7794-4252-8EE4-9B4EA243AB49}" type="parTrans" cxnId="{C4DEB093-F7F8-48DA-A2A4-09E14BCD3226}">
      <dgm:prSet/>
      <dgm:spPr/>
      <dgm:t>
        <a:bodyPr/>
        <a:lstStyle/>
        <a:p>
          <a:endParaRPr lang="en-US"/>
        </a:p>
      </dgm:t>
    </dgm:pt>
    <dgm:pt modelId="{854899A6-4EBE-4559-85C3-6345A199AEA8}" type="sibTrans" cxnId="{C4DEB093-F7F8-48DA-A2A4-09E14BCD3226}">
      <dgm:prSet/>
      <dgm:spPr/>
      <dgm:t>
        <a:bodyPr/>
        <a:lstStyle/>
        <a:p>
          <a:endParaRPr lang="en-US"/>
        </a:p>
      </dgm:t>
    </dgm:pt>
    <dgm:pt modelId="{3548B789-C3E3-4707-BB83-6E034B1D6F71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7BE18ACF-F6E2-48BE-8672-D80BD26FDD69}" type="parTrans" cxnId="{06B80F0A-6DAF-445A-A6D3-327DA62D5E21}">
      <dgm:prSet/>
      <dgm:spPr/>
      <dgm:t>
        <a:bodyPr/>
        <a:lstStyle/>
        <a:p>
          <a:endParaRPr lang="en-US"/>
        </a:p>
      </dgm:t>
    </dgm:pt>
    <dgm:pt modelId="{EE0DFD70-FD10-4622-A6FD-3DB4678938D7}" type="sibTrans" cxnId="{06B80F0A-6DAF-445A-A6D3-327DA62D5E21}">
      <dgm:prSet/>
      <dgm:spPr/>
      <dgm:t>
        <a:bodyPr/>
        <a:lstStyle/>
        <a:p>
          <a:endParaRPr lang="en-US"/>
        </a:p>
      </dgm:t>
    </dgm:pt>
    <dgm:pt modelId="{C9DA0491-4472-4560-AFBF-E067C82029E5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C0C54137-A0EB-4D76-BDEC-1232695E8DE8}" type="parTrans" cxnId="{466602F4-998D-4507-8FA4-6A1483347197}">
      <dgm:prSet/>
      <dgm:spPr/>
      <dgm:t>
        <a:bodyPr/>
        <a:lstStyle/>
        <a:p>
          <a:endParaRPr lang="en-US"/>
        </a:p>
      </dgm:t>
    </dgm:pt>
    <dgm:pt modelId="{5439D7DB-54F6-4E8D-A1BF-5646A9C8BAE6}" type="sibTrans" cxnId="{466602F4-998D-4507-8FA4-6A1483347197}">
      <dgm:prSet/>
      <dgm:spPr/>
      <dgm:t>
        <a:bodyPr/>
        <a:lstStyle/>
        <a:p>
          <a:endParaRPr lang="en-US"/>
        </a:p>
      </dgm:t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73724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103126" custLinFactNeighborY="-57119">
        <dgm:presLayoutVars>
          <dgm:bulletEnabled val="1"/>
        </dgm:presLayoutVars>
      </dgm:prSet>
      <dgm:spPr/>
    </dgm:pt>
  </dgm:ptLst>
  <dgm:cxnLst>
    <dgm:cxn modelId="{ECB9F901-65E5-44F5-9CA8-93FDA4F5B6B7}" type="presOf" srcId="{8442B7F0-0FD9-4058-A3FF-550909569B28}" destId="{5FD4668F-81DD-421E-9924-50274E363CDB}" srcOrd="0" destOrd="3" presId="urn:microsoft.com/office/officeart/2005/8/layout/list1"/>
    <dgm:cxn modelId="{06B80F0A-6DAF-445A-A6D3-327DA62D5E21}" srcId="{D2506135-395C-47B0-8DA9-C3F76649FF22}" destId="{3548B789-C3E3-4707-BB83-6E034B1D6F71}" srcOrd="4" destOrd="0" parTransId="{7BE18ACF-F6E2-48BE-8672-D80BD26FDD69}" sibTransId="{EE0DFD70-FD10-4622-A6FD-3DB4678938D7}"/>
    <dgm:cxn modelId="{2B87AA10-778B-4696-9B96-311B70ABD9FB}" type="presOf" srcId="{C9DA0491-4472-4560-AFBF-E067C82029E5}" destId="{5FD4668F-81DD-421E-9924-50274E363CDB}" srcOrd="0" destOrd="7" presId="urn:microsoft.com/office/officeart/2005/8/layout/list1"/>
    <dgm:cxn modelId="{97284E34-5FB5-4B19-AC57-C617BC09E14D}" type="presOf" srcId="{EF543AC6-40EF-4AD6-AB09-8E7FF044890B}" destId="{5FD4668F-81DD-421E-9924-50274E363CDB}" srcOrd="0" destOrd="2" presId="urn:microsoft.com/office/officeart/2005/8/layout/list1"/>
    <dgm:cxn modelId="{C71B545F-DDE9-4D4C-B7CE-201A7DFA6347}" srcId="{D2506135-395C-47B0-8DA9-C3F76649FF22}" destId="{5FD51838-6332-4612-ADCE-51C064477E18}" srcOrd="6" destOrd="0" parTransId="{B90577D0-9503-41A1-91A8-2A0EA0AC12D0}" sibTransId="{A412EF5C-5D0E-4395-8A08-B2F314AC12ED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12A5965A-B88E-4813-9571-509763FF4D0C}" type="presOf" srcId="{4A7DE985-0A44-403D-9655-5862E81E6304}" destId="{5FD4668F-81DD-421E-9924-50274E363CDB}" srcOrd="0" destOrd="4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C78C5A83-659B-423C-AE1C-E7355FD4DA04}" type="presOf" srcId="{3548B789-C3E3-4707-BB83-6E034B1D6F71}" destId="{5FD4668F-81DD-421E-9924-50274E363CDB}" srcOrd="0" destOrd="6" presId="urn:microsoft.com/office/officeart/2005/8/layout/list1"/>
    <dgm:cxn modelId="{417AA58B-5967-441D-99C2-B628F4405A7D}" type="presOf" srcId="{5FD51838-6332-4612-ADCE-51C064477E18}" destId="{5FD4668F-81DD-421E-9924-50274E363CDB}" srcOrd="0" destOrd="8" presId="urn:microsoft.com/office/officeart/2005/8/layout/list1"/>
    <dgm:cxn modelId="{C4DEB093-F7F8-48DA-A2A4-09E14BCD3226}" srcId="{D2506135-395C-47B0-8DA9-C3F76649FF22}" destId="{4522EB6F-69B0-4E91-9B2C-FC6C025F085C}" srcOrd="3" destOrd="0" parTransId="{4BC34750-7794-4252-8EE4-9B4EA243AB49}" sibTransId="{854899A6-4EBE-4559-85C3-6345A199AEA8}"/>
    <dgm:cxn modelId="{35BF6F9A-EDFD-4956-B0B4-034E1128FA74}" type="presOf" srcId="{4522EB6F-69B0-4E91-9B2C-FC6C025F085C}" destId="{5FD4668F-81DD-421E-9924-50274E363CDB}" srcOrd="0" destOrd="5" presId="urn:microsoft.com/office/officeart/2005/8/layout/list1"/>
    <dgm:cxn modelId="{9527099C-48BD-4C52-BE1B-F581599A9067}" srcId="{FA84BF92-43C6-4E94-A77F-6263E68B6783}" destId="{D2506135-395C-47B0-8DA9-C3F76649FF22}" srcOrd="1" destOrd="0" parTransId="{5AE6885F-1A01-4324-A69E-284DA5FAEB5E}" sibTransId="{D79BAE52-B8CB-4181-ACDC-6CE5498C10F0}"/>
    <dgm:cxn modelId="{1491A9AC-1788-4EAD-9C29-8CEFCEDC670E}" type="presOf" srcId="{D2506135-395C-47B0-8DA9-C3F76649FF22}" destId="{5FD4668F-81DD-421E-9924-50274E363CDB}" srcOrd="0" destOrd="1" presId="urn:microsoft.com/office/officeart/2005/8/layout/list1"/>
    <dgm:cxn modelId="{29DB59B9-3774-48D4-87ED-0E00371A6CC2}" srcId="{D2506135-395C-47B0-8DA9-C3F76649FF22}" destId="{4A7DE985-0A44-403D-9655-5862E81E6304}" srcOrd="2" destOrd="0" parTransId="{74C52474-7E5D-4A94-8556-713F8872A5E6}" sibTransId="{0A698177-0FD1-4A21-BB88-7F030A104DE3}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25A080CD-9896-4F03-B55E-47D0946958D0}" srcId="{D2506135-395C-47B0-8DA9-C3F76649FF22}" destId="{EF543AC6-40EF-4AD6-AB09-8E7FF044890B}" srcOrd="0" destOrd="0" parTransId="{6942FC9D-AB61-42F9-BD9C-493623CD6C7E}" sibTransId="{CA4D2A51-CC54-49C2-A110-ED634E7D3823}"/>
    <dgm:cxn modelId="{6C27DED6-483A-46EF-8834-BA8DC20FB5DD}" srcId="{D2506135-395C-47B0-8DA9-C3F76649FF22}" destId="{8442B7F0-0FD9-4058-A3FF-550909569B28}" srcOrd="1" destOrd="0" parTransId="{E363270E-B537-487C-8EFC-4C390C23DC93}" sibTransId="{601D45AA-9713-4032-89E7-1938E786E0C3}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466602F4-998D-4507-8FA4-6A1483347197}" srcId="{D2506135-395C-47B0-8DA9-C3F76649FF22}" destId="{C9DA0491-4472-4560-AFBF-E067C82029E5}" srcOrd="5" destOrd="0" parTransId="{C0C54137-A0EB-4D76-BDEC-1232695E8DE8}" sibTransId="{5439D7DB-54F6-4E8D-A1BF-5646A9C8BAE6}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402849"/>
          <a:ext cx="11329647" cy="4997954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16803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RMGRR166 – Revised Timing for Switch Hold Extract Availability – </a:t>
          </a:r>
          <a:r>
            <a:rPr lang="en-US" sz="22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Approved by TAC &amp; PUCT – effective 3/1/22  NOTE:  Oncor’s SH files have been available by 5 AM in late January</a:t>
          </a: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ERCOT System Instances &amp; MarkeTrak Monthly Performance Review – no major instances and performance remains good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SCR 817 – MarkeTrak Validation Revisions aligning with TXSET 5.0 – </a:t>
          </a:r>
          <a:r>
            <a:rPr lang="en-US" sz="22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Approved by TAC, onto Board and PUCT for approval</a:t>
          </a:r>
          <a:endParaRPr lang="en-US" sz="22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Review of monthly ERCOT IAG Report (October 2021):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Overall % of IAGs to transaction volumes has increased for 2021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Fewer REPs with repeated “#12s” on overall IAG percentages indicating some REPs are improving performance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Increasing # of overall IALs – shift has been made IALs&gt;IAGs</a:t>
          </a:r>
        </a:p>
        <a:p>
          <a:pPr marL="457200" lvl="2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Seeing improvement in repeat offender Rescission %  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402849"/>
        <a:ext cx="11329647" cy="4997954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4473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4473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226720"/>
          <a:ext cx="11329647" cy="5016375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353820" rIns="879306" bIns="170688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u="none" kern="1200" dirty="0">
              <a:latin typeface="Arial Rounded MT Bold" panose="020F0704030504030204" pitchFamily="34" charset="0"/>
            </a:rPr>
            <a:t>Application is currently undergoing testing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u="none" kern="1200" dirty="0">
              <a:latin typeface="Arial Rounded MT Bold" panose="020F0704030504030204" pitchFamily="34" charset="0"/>
            </a:rPr>
            <a:t>Side by side comparisons available early March and will be reviewed at next TDTMS meeting 3/24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u="none" kern="1200" dirty="0">
              <a:latin typeface="Arial Rounded MT Bold" panose="020F0704030504030204" pitchFamily="34" charset="0"/>
            </a:rPr>
            <a:t>TDTMS will be promoting tech refresh at upcoming MarkeTrak training on 3/2 &amp; 3/3 encouraging utilization of RMTE to become familiar with the new look and feel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u="none" kern="1200" dirty="0">
              <a:latin typeface="Arial Rounded MT Bold" panose="020F0704030504030204" pitchFamily="34" charset="0"/>
            </a:rPr>
            <a:t>MT refresh will be available around mid-May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u="none" kern="1200" dirty="0">
              <a:latin typeface="Arial Rounded MT Bold" panose="020F0704030504030204" pitchFamily="34" charset="0"/>
            </a:rPr>
            <a:t>Training sessions conducted near end of May for market participants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u="none" kern="1200" dirty="0">
              <a:solidFill>
                <a:srgbClr val="FF0000"/>
              </a:solidFill>
              <a:latin typeface="Arial Rounded MT Bold" panose="020F0704030504030204" pitchFamily="34" charset="0"/>
            </a:rPr>
            <a:t>GO LIVE June 4</a:t>
          </a:r>
          <a:r>
            <a:rPr lang="en-US" sz="2400" b="0" u="none" kern="1200" baseline="30000" dirty="0">
              <a:solidFill>
                <a:srgbClr val="FF0000"/>
              </a:solidFill>
              <a:latin typeface="Arial Rounded MT Bold" panose="020F0704030504030204" pitchFamily="34" charset="0"/>
            </a:rPr>
            <a:t>th</a:t>
          </a:r>
          <a:r>
            <a:rPr lang="en-US" sz="2400" b="0" u="none" kern="1200" dirty="0">
              <a:solidFill>
                <a:srgbClr val="FF0000"/>
              </a:solidFill>
              <a:latin typeface="Arial Rounded MT Bold" panose="020F0704030504030204" pitchFamily="34" charset="0"/>
            </a:rPr>
            <a:t> 2022</a:t>
          </a:r>
        </a:p>
      </dsp:txBody>
      <dsp:txXfrm>
        <a:off x="0" y="226720"/>
        <a:ext cx="11329647" cy="5016375"/>
      </dsp:txXfrm>
    </dsp:sp>
    <dsp:sp modelId="{4FC84B32-D1CC-469D-BDF0-F53E02EEAA9C}">
      <dsp:nvSpPr>
        <dsp:cNvPr id="0" name=""/>
        <dsp:cNvSpPr/>
      </dsp:nvSpPr>
      <dsp:spPr>
        <a:xfrm>
          <a:off x="458907" y="335384"/>
          <a:ext cx="10829645" cy="92315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Arial Rounded MT Bold" panose="020F0704030504030204" pitchFamily="34" charset="0"/>
            </a:rPr>
            <a:t>MarkeTrak Upgrade</a:t>
          </a:r>
        </a:p>
      </dsp:txBody>
      <dsp:txXfrm>
        <a:off x="458907" y="335384"/>
        <a:ext cx="10829645" cy="9231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1185742" y="579995"/>
          <a:ext cx="8080355" cy="492454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9937" tIns="152794" rIns="829937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</dsp:txBody>
      <dsp:txXfrm>
        <a:off x="1185742" y="579995"/>
        <a:ext cx="8080355" cy="4924546"/>
      </dsp:txXfrm>
    </dsp:sp>
    <dsp:sp modelId="{4FC84B32-D1CC-469D-BDF0-F53E02EEAA9C}">
      <dsp:nvSpPr>
        <dsp:cNvPr id="0" name=""/>
        <dsp:cNvSpPr/>
      </dsp:nvSpPr>
      <dsp:spPr>
        <a:xfrm>
          <a:off x="98781" y="0"/>
          <a:ext cx="9801700" cy="6362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2933" tIns="0" rIns="282933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Arial Rounded MT Bold" panose="020F0704030504030204" pitchFamily="34" charset="0"/>
            </a:rPr>
            <a:t>Biannual MarkeTrak Subtype Analysis </a:t>
          </a:r>
        </a:p>
      </dsp:txBody>
      <dsp:txXfrm>
        <a:off x="98781" y="0"/>
        <a:ext cx="9801700" cy="6362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45596"/>
          <a:ext cx="11329647" cy="519750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687324" rIns="879306" bIns="128016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b="0" i="1" u="sng" kern="1200" dirty="0">
              <a:latin typeface="Arial Rounded MT Bold" panose="020F0704030504030204" pitchFamily="34" charset="0"/>
            </a:rPr>
            <a:t>IALs</a:t>
          </a:r>
          <a:r>
            <a:rPr lang="en-US" sz="1800" b="0" u="none" kern="1200" dirty="0">
              <a:latin typeface="Arial Rounded MT Bold" panose="020F0704030504030204" pitchFamily="34" charset="0"/>
            </a:rPr>
            <a:t> have dropped in the last six months and are lower than same time last year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b="0" i="1" u="sng" kern="1200" dirty="0">
              <a:latin typeface="Arial Rounded MT Bold" panose="020F0704030504030204" pitchFamily="34" charset="0"/>
            </a:rPr>
            <a:t>IAGs</a:t>
          </a:r>
          <a:r>
            <a:rPr lang="en-US" sz="1800" b="0" u="none" kern="1200" dirty="0">
              <a:latin typeface="Arial Rounded MT Bold" panose="020F0704030504030204" pitchFamily="34" charset="0"/>
            </a:rPr>
            <a:t> have increased, yet not as much as IALs have decreased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b="0" i="1" u="sng" kern="1200" dirty="0">
              <a:latin typeface="Arial Rounded MT Bold" panose="020F0704030504030204" pitchFamily="34" charset="0"/>
            </a:rPr>
            <a:t>Switch Hold Removals </a:t>
          </a:r>
          <a:r>
            <a:rPr lang="en-US" sz="1800" b="0" i="0" u="none" kern="1200" dirty="0">
              <a:latin typeface="Arial Rounded MT Bold" panose="020F0704030504030204" pitchFamily="34" charset="0"/>
            </a:rPr>
            <a:t>up significantly ~2x likely due to hold over of DPPs due to Covid/Winter Storm Uri</a:t>
          </a:r>
          <a:endParaRPr lang="en-US" sz="1800" b="0" i="1" u="none" kern="1200" dirty="0">
            <a:latin typeface="Arial Rounded MT Bold" panose="020F07040305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b="0" i="1" u="sng" kern="1200" dirty="0">
              <a:latin typeface="Arial Rounded MT Bold" panose="020F0704030504030204" pitchFamily="34" charset="0"/>
            </a:rPr>
            <a:t>Other</a:t>
          </a:r>
          <a:r>
            <a:rPr lang="en-US" sz="1800" b="0" u="none" kern="1200" dirty="0">
              <a:latin typeface="Arial Rounded MT Bold" panose="020F0704030504030204" pitchFamily="34" charset="0"/>
            </a:rPr>
            <a:t> bucket much higher in all of 2021 likely due to Oncor’s transition of IDR to AMS profile efforts (~5500-6000 ESIs)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b="0" i="1" u="sng" kern="1200" dirty="0">
              <a:latin typeface="Arial Rounded MT Bold" panose="020F0704030504030204" pitchFamily="34" charset="0"/>
            </a:rPr>
            <a:t>997s</a:t>
          </a:r>
          <a:r>
            <a:rPr lang="en-US" sz="1800" b="0" u="none" kern="1200" dirty="0">
              <a:latin typeface="Arial Rounded MT Bold" panose="020F0704030504030204" pitchFamily="34" charset="0"/>
            </a:rPr>
            <a:t> ~1.5x higher in 2021 – further analysis revealed activity of one TDSP and associated with REP changes and receipt of 810s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b="0" i="1" u="sng" kern="1200" dirty="0">
              <a:latin typeface="Arial Rounded MT Bold" panose="020F0704030504030204" pitchFamily="34" charset="0"/>
            </a:rPr>
            <a:t>ERCOT Initiated </a:t>
          </a:r>
          <a:r>
            <a:rPr lang="en-US" sz="1800" b="0" u="none" kern="1200" dirty="0">
              <a:latin typeface="Arial Rounded MT Bold" panose="020F0704030504030204" pitchFamily="34" charset="0"/>
            </a:rPr>
            <a:t>primarily related to special character issues – good to see trending downward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b="0" i="1" u="sng" kern="1200" dirty="0">
              <a:latin typeface="Arial Rounded MT Bold" panose="020F0704030504030204" pitchFamily="34" charset="0"/>
            </a:rPr>
            <a:t>Safety Nets </a:t>
          </a:r>
          <a:r>
            <a:rPr lang="en-US" sz="1800" b="0" u="none" kern="1200" dirty="0">
              <a:latin typeface="Arial Rounded MT Bold" panose="020F0704030504030204" pitchFamily="34" charset="0"/>
            </a:rPr>
            <a:t>have more than doubled – evaluated ~260 MTs –only two TDSPs utilize notification and ~40% went to one REP – reminder of PUCT Sub Rule 25.287 requires transaction to be sent on or before the 5</a:t>
          </a:r>
          <a:r>
            <a:rPr lang="en-US" sz="1800" b="0" u="none" kern="1200" baseline="30000" dirty="0">
              <a:latin typeface="Arial Rounded MT Bold" panose="020F0704030504030204" pitchFamily="34" charset="0"/>
            </a:rPr>
            <a:t>th</a:t>
          </a:r>
          <a:r>
            <a:rPr lang="en-US" sz="1800" b="0" u="none" kern="1200" dirty="0">
              <a:latin typeface="Arial Rounded MT Bold" panose="020F0704030504030204" pitchFamily="34" charset="0"/>
            </a:rPr>
            <a:t> business day following the submittal of the safety net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b="0" i="1" u="sng" kern="1200" dirty="0">
              <a:latin typeface="Arial Rounded MT Bold" panose="020F0704030504030204" pitchFamily="34" charset="0"/>
            </a:rPr>
            <a:t>MVOs w/ Meter Removal </a:t>
          </a:r>
          <a:r>
            <a:rPr lang="en-US" sz="1800" b="0" i="0" u="none" kern="1200" dirty="0">
              <a:latin typeface="Arial Rounded MT Bold" panose="020F0704030504030204" pitchFamily="34" charset="0"/>
            </a:rPr>
            <a:t>also more than doubled – evaluated ~200 MTs – only one TDSP utilizing notification – potentially associated with ‘clean up’ effort from Hurricane Nicholas with a spike in MTs late Aug-Sept timeframe.</a:t>
          </a:r>
          <a:endParaRPr lang="en-US" sz="1800" b="0" i="1" u="none" kern="1200" dirty="0">
            <a:latin typeface="Arial Rounded MT Bold" panose="020F0704030504030204" pitchFamily="34" charset="0"/>
          </a:endParaRPr>
        </a:p>
      </dsp:txBody>
      <dsp:txXfrm>
        <a:off x="0" y="45596"/>
        <a:ext cx="11329647" cy="5197500"/>
      </dsp:txXfrm>
    </dsp:sp>
    <dsp:sp modelId="{4FC84B32-D1CC-469D-BDF0-F53E02EEAA9C}">
      <dsp:nvSpPr>
        <dsp:cNvPr id="0" name=""/>
        <dsp:cNvSpPr/>
      </dsp:nvSpPr>
      <dsp:spPr>
        <a:xfrm>
          <a:off x="458907" y="135518"/>
          <a:ext cx="10829645" cy="4686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Arial Rounded MT Bold" panose="020F0704030504030204" pitchFamily="34" charset="0"/>
            </a:rPr>
            <a:t>Biannual MarkeTrak Subtype Analysis - continued</a:t>
          </a:r>
        </a:p>
      </dsp:txBody>
      <dsp:txXfrm>
        <a:off x="458907" y="135518"/>
        <a:ext cx="10829645" cy="4686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0"/>
          <a:ext cx="11329646" cy="44568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166368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On the Agenda: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System instances and MarkeTrak Monthly Performance Review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MarkeTrak Upgrade status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Review of Side-by-Side comparisons of MarkeTrak Tech Refresh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</dsp:txBody>
      <dsp:txXfrm>
        <a:off x="0" y="0"/>
        <a:ext cx="11329646" cy="4456899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12187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 – March 24</a:t>
          </a:r>
          <a:r>
            <a:rPr lang="en-US" sz="2400" kern="1200" baseline="30000" dirty="0">
              <a:latin typeface="Arial Rounded MT Bold" panose="020F0704030504030204" pitchFamily="34" charset="0"/>
            </a:rPr>
            <a:t>th</a:t>
          </a:r>
          <a:r>
            <a:rPr lang="en-US" sz="2400" kern="1200" dirty="0">
              <a:latin typeface="Arial Rounded MT Bold" panose="020F0704030504030204" pitchFamily="34" charset="0"/>
            </a:rPr>
            <a:t> , Thursday @ 9:30 AM WebEx</a:t>
          </a:r>
        </a:p>
      </dsp:txBody>
      <dsp:txXfrm>
        <a:off x="0" y="0"/>
        <a:ext cx="10801436" cy="12187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08D5E-7DC6-4A1F-BA13-1941024D60BB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BD00A-A8CD-4E19-935C-F9607313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82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DBD00A-A8CD-4E19-935C-F96073131F6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19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March 1st, 2022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7325D46-E941-406F-BD57-531CEF7A6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843521"/>
              </p:ext>
            </p:extLst>
          </p:nvPr>
        </p:nvGraphicFramePr>
        <p:xfrm>
          <a:off x="959618" y="1047658"/>
          <a:ext cx="10388640" cy="3382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100">
                  <a:extLst>
                    <a:ext uri="{9D8B030D-6E8A-4147-A177-3AD203B41FA5}">
                      <a16:colId xmlns:a16="http://schemas.microsoft.com/office/drawing/2014/main" val="965041647"/>
                    </a:ext>
                  </a:extLst>
                </a:gridCol>
                <a:gridCol w="9857540">
                  <a:extLst>
                    <a:ext uri="{9D8B030D-6E8A-4147-A177-3AD203B41FA5}">
                      <a16:colId xmlns:a16="http://schemas.microsoft.com/office/drawing/2014/main" val="4133065883"/>
                    </a:ext>
                  </a:extLst>
                </a:gridCol>
              </a:tblGrid>
              <a:tr h="4193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Rounded MT Bold" panose="020F0704030504030204" pitchFamily="34" charset="0"/>
                        </a:rPr>
                        <a:t>2022 Goals - continued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835032"/>
                  </a:ext>
                </a:extLst>
              </a:tr>
              <a:tr h="73051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Use MT data analysis results to </a:t>
                      </a: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review </a:t>
                      </a:r>
                      <a:r>
                        <a:rPr lang="en-US" sz="1800" u="none" kern="1200" dirty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expected Service Level Agreements</a:t>
                      </a:r>
                      <a:r>
                        <a:rPr lang="en-US" sz="1800" kern="1200" dirty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to improve performance and streamline processes</a:t>
                      </a: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454643"/>
                  </a:ext>
                </a:extLst>
              </a:tr>
              <a:tr h="756634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Perform monthly review of the Retail Market Services and Market Data Transparency </a:t>
                      </a: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Service Level Agreements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(SLAs), and work with ERCOT to evaluate and implement any potential changes, as needed</a:t>
                      </a: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178340"/>
                  </a:ext>
                </a:extLst>
              </a:tr>
              <a:tr h="49539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Review the quarterly </a:t>
                      </a: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ERCOT Retail Market Performance Measures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if needed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8346500"/>
                  </a:ext>
                </a:extLst>
              </a:tr>
              <a:tr h="49539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Support </a:t>
                      </a: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ERCOT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resolution efforts in addressing each </a:t>
                      </a: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outage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and/or degradation of service</a:t>
                      </a: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98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486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3818488"/>
              </p:ext>
            </p:extLst>
          </p:nvPr>
        </p:nvGraphicFramePr>
        <p:xfrm>
          <a:off x="478555" y="1138335"/>
          <a:ext cx="11329646" cy="488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7905837"/>
              </p:ext>
            </p:extLst>
          </p:nvPr>
        </p:nvGraphicFramePr>
        <p:xfrm>
          <a:off x="478555" y="1020544"/>
          <a:ext cx="11329647" cy="5400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9067028"/>
              </p:ext>
            </p:extLst>
          </p:nvPr>
        </p:nvGraphicFramePr>
        <p:xfrm>
          <a:off x="474702" y="1003400"/>
          <a:ext cx="11329647" cy="5243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72069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9412613"/>
              </p:ext>
            </p:extLst>
          </p:nvPr>
        </p:nvGraphicFramePr>
        <p:xfrm>
          <a:off x="1149282" y="1020545"/>
          <a:ext cx="10693530" cy="5504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0420D96F-2DD4-46AA-A78C-DE70D8EA471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56769" y="1893000"/>
            <a:ext cx="6940907" cy="4223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391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4538140"/>
              </p:ext>
            </p:extLst>
          </p:nvPr>
        </p:nvGraphicFramePr>
        <p:xfrm>
          <a:off x="474702" y="1003400"/>
          <a:ext cx="11329647" cy="5243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31869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7325D46-E941-406F-BD57-531CEF7A6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318391"/>
              </p:ext>
            </p:extLst>
          </p:nvPr>
        </p:nvGraphicFramePr>
        <p:xfrm>
          <a:off x="1033463" y="1086378"/>
          <a:ext cx="10577512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972">
                  <a:extLst>
                    <a:ext uri="{9D8B030D-6E8A-4147-A177-3AD203B41FA5}">
                      <a16:colId xmlns:a16="http://schemas.microsoft.com/office/drawing/2014/main" val="965041647"/>
                    </a:ext>
                  </a:extLst>
                </a:gridCol>
                <a:gridCol w="9857540">
                  <a:extLst>
                    <a:ext uri="{9D8B030D-6E8A-4147-A177-3AD203B41FA5}">
                      <a16:colId xmlns:a16="http://schemas.microsoft.com/office/drawing/2014/main" val="4133065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Rounded MT Bold" panose="020F0704030504030204" pitchFamily="34" charset="0"/>
                        </a:rPr>
                        <a:t>2021 Accomplishments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835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Supported Texas data transport improvement initiatives and continuous joint efforts with other retail market working groups</a:t>
                      </a:r>
                      <a:endParaRPr lang="en-US" sz="1600" dirty="0">
                        <a:effectLst/>
                        <a:latin typeface="Arial Rounded MT Bold" panose="020F07040305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2950" marR="0" lvl="1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800" u="none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u="sng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TXSET</a:t>
                      </a:r>
                      <a:endParaRPr lang="en-US" sz="1600" dirty="0">
                        <a:effectLst/>
                        <a:latin typeface="Arial Rounded MT Bold" panose="020F07040305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0" marR="0" lvl="2" indent="-2286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eriod"/>
                      </a:pPr>
                      <a:r>
                        <a:rPr lang="en-US" sz="1800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Supported development of an IAG solution for consideration of TXSET v5.0 enhancements,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SCR817 MarkeTrak Validation Revisions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Arial Rounded MT Bold" panose="020F07040305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143000" marR="0" lvl="2" indent="-2286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eriod"/>
                      </a:pPr>
                      <a:r>
                        <a:rPr lang="en-US" sz="1800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Supported inclusion of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ERCOT MIS  API functionality </a:t>
                      </a:r>
                      <a:r>
                        <a:rPr lang="en-US" sz="1800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NPRR1095 TXSET v5.0 Changes and RMGRR169, TXSET v5.0 Changes</a:t>
                      </a:r>
                    </a:p>
                    <a:p>
                      <a:pPr marL="685800" marR="0" lvl="1" indent="-2286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800" u="none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800" u="sng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RECTF</a:t>
                      </a:r>
                    </a:p>
                    <a:p>
                      <a:pPr marL="1314450" marR="0" lvl="2" indent="-4000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eriod"/>
                      </a:pPr>
                      <a:r>
                        <a:rPr lang="en-US" sz="1800" u="none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Assisted in establishing SLAs and guidance for “</a:t>
                      </a:r>
                      <a:r>
                        <a:rPr lang="en-US" sz="1800" u="none" dirty="0" err="1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breakglass</a:t>
                      </a:r>
                      <a:r>
                        <a:rPr lang="en-US" sz="1800" u="none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” procedures for </a:t>
                      </a:r>
                      <a:r>
                        <a:rPr lang="en-US" sz="1800" u="none" dirty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ERCOT Listserv </a:t>
                      </a:r>
                      <a:r>
                        <a:rPr lang="en-US" sz="1800" u="none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communication platform</a:t>
                      </a:r>
                    </a:p>
                    <a:p>
                      <a:pPr marL="857250" marR="0" lvl="1" indent="-4000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800" u="sng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RMTTF</a:t>
                      </a:r>
                    </a:p>
                    <a:p>
                      <a:pPr marL="1314450" marR="0" lvl="2" indent="-4000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romanLcPeriod"/>
                      </a:pPr>
                      <a:r>
                        <a:rPr lang="en-US" sz="1800" u="none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Provided continued support of </a:t>
                      </a:r>
                      <a:r>
                        <a:rPr lang="en-US" sz="1800" u="none" dirty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market education opportunities</a:t>
                      </a:r>
                      <a:r>
                        <a:rPr lang="en-US" sz="1800" u="none" dirty="0">
                          <a:effectLst/>
                          <a:latin typeface="Arial Rounded MT Bold" panose="020F07040305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as discovered in the MarkeTrak subtype analyses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970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Reviewed </a:t>
                      </a:r>
                      <a:r>
                        <a:rPr lang="en-US" sz="1800" u="none" kern="1200" dirty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biannual overall MarkeTrak subtype volumes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, discussed trends, and applied results to support MarkeTrak enhancements SCRs 815 &amp; 817</a:t>
                      </a:r>
                    </a:p>
                    <a:p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133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576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7325D46-E941-406F-BD57-531CEF7A6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562631"/>
              </p:ext>
            </p:extLst>
          </p:nvPr>
        </p:nvGraphicFramePr>
        <p:xfrm>
          <a:off x="1047750" y="941515"/>
          <a:ext cx="10577512" cy="4872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972">
                  <a:extLst>
                    <a:ext uri="{9D8B030D-6E8A-4147-A177-3AD203B41FA5}">
                      <a16:colId xmlns:a16="http://schemas.microsoft.com/office/drawing/2014/main" val="965041647"/>
                    </a:ext>
                  </a:extLst>
                </a:gridCol>
                <a:gridCol w="9857540">
                  <a:extLst>
                    <a:ext uri="{9D8B030D-6E8A-4147-A177-3AD203B41FA5}">
                      <a16:colId xmlns:a16="http://schemas.microsoft.com/office/drawing/2014/main" val="4133065883"/>
                    </a:ext>
                  </a:extLst>
                </a:gridCol>
              </a:tblGrid>
              <a:tr h="4410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Rounded MT Bold" panose="020F0704030504030204" pitchFamily="34" charset="0"/>
                        </a:rPr>
                        <a:t>2021 Accomplishments - continued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835032"/>
                  </a:ext>
                </a:extLst>
              </a:tr>
              <a:tr h="2205016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Submitted two SCRs for proposed </a:t>
                      </a: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Marketrak enhancements </a:t>
                      </a:r>
                      <a:endParaRPr lang="en-US" sz="1600" u="none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800100" lvl="1" indent="-342900">
                        <a:buFont typeface="+mj-lt"/>
                        <a:buAutoNum type="alphaLcParenR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Sorted the list of enhancements by administrative vs validation revisions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1314450" lvl="2" indent="-400050">
                        <a:buFont typeface="+mj-lt"/>
                        <a:buAutoNum type="romanLcPeriod"/>
                      </a:pPr>
                      <a:r>
                        <a:rPr lang="en-US" sz="1800" u="sng" kern="1200" dirty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SCR815, administrative</a:t>
                      </a:r>
                      <a:r>
                        <a:rPr lang="en-US" sz="1800" kern="1200" dirty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suggestions to be managed via MarkeTrak technical refresh</a:t>
                      </a:r>
                    </a:p>
                    <a:p>
                      <a:pPr marL="1714500" lvl="3" indent="-342900">
                        <a:buFont typeface="+mj-lt"/>
                        <a:buAutoNum type="arabicPeriod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Expanded common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Unexecutable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reasons for various subtypes</a:t>
                      </a:r>
                    </a:p>
                    <a:p>
                      <a:pPr marL="1314450" lvl="2" indent="-400050">
                        <a:buFont typeface="+mj-lt"/>
                        <a:buAutoNum type="romanLcPeriod"/>
                      </a:pPr>
                      <a:r>
                        <a:rPr lang="en-US" sz="1800" u="sng" kern="1200" dirty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SCR817, validation</a:t>
                      </a:r>
                      <a:r>
                        <a:rPr lang="en-US" sz="1800" kern="1200" dirty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suggestions requiring more coding/logic and aligned with TXSET 5.0 NPRR1095 and RMGRR169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970991"/>
                  </a:ext>
                </a:extLst>
              </a:tr>
              <a:tr h="117375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kern="1200" dirty="0" err="1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Unexecutable</a:t>
                      </a: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u="none" kern="1200" dirty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IAG/IAL Subtype Deep Dive Analysis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– utilized the IAG MarkeTrak Performance Metrics framework evaluating 1553 Unexecuted IAG and IAL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MarkeTraks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to identify timelines for the first four steps in the IAG/IAL Marketrak process.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133761"/>
                  </a:ext>
                </a:extLst>
              </a:tr>
              <a:tr h="103634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Support </a:t>
                      </a: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of </a:t>
                      </a:r>
                      <a:r>
                        <a:rPr lang="en-US" sz="1800" u="none" kern="1200" dirty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ERCOT’s extended release </a:t>
                      </a: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window in May –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preparation, establish workarounds to ensure market operations during cutover, communication, post implementation discussion</a:t>
                      </a: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454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470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7325D46-E941-406F-BD57-531CEF7A6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960761"/>
              </p:ext>
            </p:extLst>
          </p:nvPr>
        </p:nvGraphicFramePr>
        <p:xfrm>
          <a:off x="1047750" y="941516"/>
          <a:ext cx="10577512" cy="5053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972">
                  <a:extLst>
                    <a:ext uri="{9D8B030D-6E8A-4147-A177-3AD203B41FA5}">
                      <a16:colId xmlns:a16="http://schemas.microsoft.com/office/drawing/2014/main" val="965041647"/>
                    </a:ext>
                  </a:extLst>
                </a:gridCol>
                <a:gridCol w="9857540">
                  <a:extLst>
                    <a:ext uri="{9D8B030D-6E8A-4147-A177-3AD203B41FA5}">
                      <a16:colId xmlns:a16="http://schemas.microsoft.com/office/drawing/2014/main" val="4133065883"/>
                    </a:ext>
                  </a:extLst>
                </a:gridCol>
              </a:tblGrid>
              <a:tr h="4193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Rounded MT Bold" panose="020F0704030504030204" pitchFamily="34" charset="0"/>
                        </a:rPr>
                        <a:t>2021 Accomplishments - continued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835032"/>
                  </a:ext>
                </a:extLst>
              </a:tr>
              <a:tr h="924447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Reviewed current </a:t>
                      </a:r>
                      <a:r>
                        <a:rPr lang="en-US" sz="1800" u="sng" kern="1200" dirty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switch hold notification market process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(by TDU) and pivoted from a suggestion for new secure repository in ERCOT MIS to an RMGRR modifying the timelines for Switch Hold extract information to made available to market participants – RMGRR166, Revised Timing for Switch Hold Extract Availability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970991"/>
                  </a:ext>
                </a:extLst>
              </a:tr>
              <a:tr h="648243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Improved the </a:t>
                      </a:r>
                      <a:r>
                        <a:rPr lang="en-US" sz="1800" u="none" kern="1200" dirty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Switch Hold Removal process</a:t>
                      </a: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in creating RMGRR167  to ensure language in the RMG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provides additional clarity in documents required for the removal of a switch hold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133761"/>
                  </a:ext>
                </a:extLst>
              </a:tr>
              <a:tr h="744473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“Cleaned up” </a:t>
                      </a: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the </a:t>
                      </a:r>
                      <a:r>
                        <a:rPr lang="en-US" sz="1800" u="none" kern="1200" dirty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Market Metric </a:t>
                      </a:r>
                      <a:r>
                        <a:rPr lang="en-US" sz="1800" kern="1200" dirty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page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and PUCT links on ercot.com as instructed by RMS</a:t>
                      </a: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454643"/>
                  </a:ext>
                </a:extLst>
              </a:tr>
              <a:tr h="523982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Reviewed and monitored </a:t>
                      </a:r>
                      <a:r>
                        <a:rPr lang="en-US" sz="1800" u="none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monthly IT retail incident and service availability</a:t>
                      </a:r>
                      <a:endParaRPr lang="en-US" u="none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178340"/>
                  </a:ext>
                </a:extLst>
              </a:tr>
              <a:tr h="950567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Approved the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Retail Market Services Service Level Agreements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for 2022 for endorsement to RMS including new Listserv SLAs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361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854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7325D46-E941-406F-BD57-531CEF7A6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614569"/>
              </p:ext>
            </p:extLst>
          </p:nvPr>
        </p:nvGraphicFramePr>
        <p:xfrm>
          <a:off x="929709" y="1047509"/>
          <a:ext cx="10577512" cy="5284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9972">
                  <a:extLst>
                    <a:ext uri="{9D8B030D-6E8A-4147-A177-3AD203B41FA5}">
                      <a16:colId xmlns:a16="http://schemas.microsoft.com/office/drawing/2014/main" val="965041647"/>
                    </a:ext>
                  </a:extLst>
                </a:gridCol>
                <a:gridCol w="9857540">
                  <a:extLst>
                    <a:ext uri="{9D8B030D-6E8A-4147-A177-3AD203B41FA5}">
                      <a16:colId xmlns:a16="http://schemas.microsoft.com/office/drawing/2014/main" val="4133065883"/>
                    </a:ext>
                  </a:extLst>
                </a:gridCol>
              </a:tblGrid>
              <a:tr h="4193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 Rounded MT Bold" panose="020F0704030504030204" pitchFamily="34" charset="0"/>
                        </a:rPr>
                        <a:t>2022 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835032"/>
                  </a:ext>
                </a:extLst>
              </a:tr>
              <a:tr h="924447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Support Texas data transport improvement initiatives and continue joint efforts with other retail market working groups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800100" lvl="1" indent="-342900">
                        <a:buFont typeface="+mj-lt"/>
                        <a:buAutoNum type="alphaLcParenR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Collaborative with the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Retail Market Training Task Force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on operational issues in educating the market and support for the scheduled MarkeTrak Upgrade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800100" lvl="1" indent="-342900">
                        <a:buFont typeface="+mj-lt"/>
                        <a:buAutoNum type="alphaLcParenR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Continued support of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TXSET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 5.0 IAG solution for any development requirements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800100" lvl="1" indent="-342900">
                        <a:buFont typeface="+mj-lt"/>
                        <a:buAutoNum type="alphaLcParenR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Quarterly review of monthly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ERCOT IAG report </a:t>
                      </a:r>
                      <a:endParaRPr lang="en-US" sz="1600" u="sng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+mj-lt"/>
                        <a:buNone/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970991"/>
                  </a:ext>
                </a:extLst>
              </a:tr>
              <a:tr h="838718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Support/monitor/promote ERCOT’s efforts in the </a:t>
                      </a:r>
                      <a:r>
                        <a:rPr lang="en-US" sz="1800" kern="1200" dirty="0">
                          <a:solidFill>
                            <a:srgbClr val="FF0000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MarkeTrak Technical Refresh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and SCR815 MarkeTrak Enhancements, i.e. encouraging RMTE participation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0133761"/>
                  </a:ext>
                </a:extLst>
              </a:tr>
              <a:tr h="950567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Arial Rounded MT Bold" panose="020F0704030504030204" pitchFamily="34" charset="0"/>
                        </a:rPr>
                        <a:t>Perform 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biannual review of overall MarkeTrak subtype volumes </a:t>
                      </a:r>
                      <a:r>
                        <a:rPr lang="en-US" dirty="0">
                          <a:latin typeface="Arial Rounded MT Bold" panose="020F0704030504030204" pitchFamily="34" charset="0"/>
                        </a:rPr>
                        <a:t>for trends and the need for further analysis of various subtypes based on data points established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454643"/>
                  </a:ext>
                </a:extLst>
              </a:tr>
              <a:tr h="950567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 Rounded MT Bold" panose="020F0704030504030204" pitchFamily="34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Arial Rounded MT Bold" panose="020F0704030504030204" pitchFamily="34" charset="0"/>
                        </a:rPr>
                        <a:t>Perform 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IAG data analysis </a:t>
                      </a:r>
                      <a:r>
                        <a:rPr lang="en-US" dirty="0">
                          <a:latin typeface="Arial Rounded MT Bold" panose="020F0704030504030204" pitchFamily="34" charset="0"/>
                        </a:rPr>
                        <a:t>using framework established in 2020 to identify metrics/trends for market participants performance using ERCOT provided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350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41699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7101</TotalTime>
  <Words>1061</Words>
  <Application>Microsoft Office PowerPoint</Application>
  <PresentationFormat>Widescreen</PresentationFormat>
  <Paragraphs>100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Rounded MT Bold</vt:lpstr>
      <vt:lpstr>Calibri</vt:lpstr>
      <vt:lpstr>Calibri Light</vt:lpstr>
      <vt:lpstr>Wingdings</vt:lpstr>
      <vt:lpstr>Retrospect</vt:lpstr>
      <vt:lpstr>TDTMS Update</vt:lpstr>
      <vt:lpstr>TDTMS</vt:lpstr>
      <vt:lpstr>TDTMS</vt:lpstr>
      <vt:lpstr>TDTMS</vt:lpstr>
      <vt:lpstr>TDTMS</vt:lpstr>
      <vt:lpstr>TDTMS</vt:lpstr>
      <vt:lpstr>TDTMS</vt:lpstr>
      <vt:lpstr>TDTMS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173</cp:revision>
  <dcterms:created xsi:type="dcterms:W3CDTF">2019-02-27T15:25:50Z</dcterms:created>
  <dcterms:modified xsi:type="dcterms:W3CDTF">2022-02-24T21:03:16Z</dcterms:modified>
</cp:coreProperties>
</file>