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85" r:id="rId7"/>
    <p:sldId id="261" r:id="rId8"/>
    <p:sldId id="277" r:id="rId9"/>
    <p:sldId id="352" r:id="rId10"/>
    <p:sldId id="296" r:id="rId11"/>
    <p:sldId id="297" r:id="rId12"/>
    <p:sldId id="276" r:id="rId13"/>
    <p:sldId id="287" r:id="rId14"/>
    <p:sldId id="353" r:id="rId15"/>
    <p:sldId id="35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9894" autoAdjust="0"/>
  </p:normalViewPr>
  <p:slideViewPr>
    <p:cSldViewPr showGuides="1">
      <p:cViewPr varScale="1">
        <p:scale>
          <a:sx n="102" d="100"/>
          <a:sy n="102" d="100"/>
        </p:scale>
        <p:origin x="18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08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1828800"/>
            <a:ext cx="51816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chemeClr val="tx2"/>
                </a:solidFill>
              </a:rPr>
              <a:t>January 1 to February 15, 2022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Zhengguo Chu</a:t>
            </a:r>
          </a:p>
          <a:p>
            <a:r>
              <a:rPr lang="en-US" dirty="0">
                <a:solidFill>
                  <a:schemeClr val="tx2"/>
                </a:solidFill>
              </a:rPr>
              <a:t>Supervisor, Market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WMWG</a:t>
            </a:r>
          </a:p>
          <a:p>
            <a:r>
              <a:rPr lang="en-US" dirty="0">
                <a:solidFill>
                  <a:schemeClr val="tx2"/>
                </a:solidFill>
              </a:rPr>
              <a:t>February 24, 2022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Reliability Deployment Price Adder: Jan 1 – Feb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3496" y="935464"/>
            <a:ext cx="7704704" cy="500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RUC Clawback, Capacity Short Charges, and Shortfall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807266"/>
            <a:ext cx="5537150" cy="49839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6C9090-5522-4906-A714-2222BE714E4E}"/>
              </a:ext>
            </a:extLst>
          </p:cNvPr>
          <p:cNvSpPr txBox="1"/>
          <p:nvPr/>
        </p:nvSpPr>
        <p:spPr>
          <a:xfrm>
            <a:off x="5867400" y="61722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February data includes February 1-15 only.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8583B7C-53AF-4F44-80C7-CD2EFF17B5B4}"/>
              </a:ext>
            </a:extLst>
          </p:cNvPr>
          <p:cNvGraphicFramePr>
            <a:graphicFrameLocks noGrp="1"/>
          </p:cNvGraphicFramePr>
          <p:nvPr/>
        </p:nvGraphicFramePr>
        <p:xfrm>
          <a:off x="5867400" y="4478956"/>
          <a:ext cx="31242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14573922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January 2022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February 1-15, 2022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0491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Make-whole</a:t>
                      </a:r>
                    </a:p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($ Million)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05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0.245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05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Uplift to Load</a:t>
                      </a:r>
                    </a:p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($)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0.31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05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0.85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943600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  <a:endParaRPr lang="en-US" sz="3200" dirty="0">
              <a:solidFill>
                <a:schemeClr val="accent2"/>
              </a:solidFill>
              <a:cs typeface="Book Antiqu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328752"/>
              </p:ext>
            </p:extLst>
          </p:nvPr>
        </p:nvGraphicFramePr>
        <p:xfrm>
          <a:off x="680357" y="1280160"/>
          <a:ext cx="77724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5739222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0487088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09263431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January 2022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lvl="1"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lvl="1"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February 1-15, 2022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lvl="1"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lvl="1"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049127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114.0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26.0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88.0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380.0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376.0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105.8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26.0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79.8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377.5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4.0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373.5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LSL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128.0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208.8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102.5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122.2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289.3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120.4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LDL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132.0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220.0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104.1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124.4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563.5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119.8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BP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137.8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241.2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105.1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124.9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598.6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119.8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HSL</a:t>
                      </a:r>
                    </a:p>
                  </a:txBody>
                  <a:tcPr marR="18288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386.9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353.9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397.3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313.4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611.6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2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310.2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6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January 2022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105.8 effective RUC Resource-hours, 100% for capacity concerns.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26.0 effective Resource-hours (24.6%) were successfully bought back.</a:t>
            </a:r>
            <a:endParaRPr lang="en-US" sz="1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February 1-15, 2022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377.5 effective RUC Resource-hours, 100% for capacity concerns.</a:t>
            </a:r>
          </a:p>
          <a:p>
            <a:pPr lvl="1"/>
            <a:r>
              <a:rPr lang="en-US" sz="1400" dirty="0">
                <a:solidFill>
                  <a:schemeClr val="tx2"/>
                </a:solidFill>
              </a:rPr>
              <a:t>4.0 effective Resource-hours (1.1%) were successfully bought back.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Non-opt-out and Opt-out Totals: Last 13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216" y="802341"/>
            <a:ext cx="7655238" cy="53591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712682-437F-46E8-9AC9-344AFF3B72DF}"/>
              </a:ext>
            </a:extLst>
          </p:cNvPr>
          <p:cNvSpPr txBox="1"/>
          <p:nvPr/>
        </p:nvSpPr>
        <p:spPr>
          <a:xfrm>
            <a:off x="5867400" y="61722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February data includes February 1-15 only.</a:t>
            </a:r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Non-opt-out and Opt-out Totals: January 1 – February 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9217" y="802341"/>
            <a:ext cx="7655236" cy="535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Average Resource 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0600" y="1437683"/>
            <a:ext cx="7412616" cy="45821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D18B6A-0389-4E82-958E-22E5622FFA7C}"/>
              </a:ext>
            </a:extLst>
          </p:cNvPr>
          <p:cNvSpPr txBox="1"/>
          <p:nvPr/>
        </p:nvSpPr>
        <p:spPr>
          <a:xfrm>
            <a:off x="5867400" y="61722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February data includes February 1-15 only.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2590800"/>
          </a:xfrm>
        </p:spPr>
        <p:txBody>
          <a:bodyPr/>
          <a:lstStyle/>
          <a:p>
            <a:r>
              <a:rPr lang="en-US" sz="1900" dirty="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01" y="3227264"/>
            <a:ext cx="6035358" cy="2716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3163" y="693171"/>
            <a:ext cx="6035358" cy="27163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Age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2089761" y="893493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2072763" y="3429000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Opt-out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C2F5ED-3030-4059-B6E6-A64A92EBD6C6}"/>
              </a:ext>
            </a:extLst>
          </p:cNvPr>
          <p:cNvSpPr txBox="1"/>
          <p:nvPr/>
        </p:nvSpPr>
        <p:spPr>
          <a:xfrm>
            <a:off x="5867400" y="61722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February data includes February 1-15 only.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RUC-Instructed Resource Dispatch above LDL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495300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January 2022</a:t>
            </a:r>
            <a:endParaRPr lang="en-US" sz="1900" dirty="0">
              <a:solidFill>
                <a:schemeClr val="tx2"/>
              </a:solidFill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When Resources did not successfully opt out, there were 1.8 effective Resource-hours for which the Resource was dispatched above its LDL.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For all these Resource-hours, the RUC-instructed Resource was mitigated.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AEC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February 2022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When Resources did not successfully opt out, there were 0.3 effective Resource-hours for which the Resource was dispatched above its LDL.</a:t>
            </a:r>
          </a:p>
          <a:p>
            <a:pPr lvl="1"/>
            <a:r>
              <a:rPr lang="en-US" sz="1500" dirty="0">
                <a:solidFill>
                  <a:schemeClr val="tx2"/>
                </a:solidFill>
              </a:rPr>
              <a:t>For all these Resource-hours, the RUC-instructed Resource was mitigated.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Reliability Deployment Price Adder: Last 13 Months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2190" y="3438855"/>
            <a:ext cx="6138152" cy="276216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9328" y="720798"/>
            <a:ext cx="5933532" cy="26700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4ABF11-2649-42FB-A907-02F72B3E538E}"/>
              </a:ext>
            </a:extLst>
          </p:cNvPr>
          <p:cNvSpPr txBox="1"/>
          <p:nvPr/>
        </p:nvSpPr>
        <p:spPr>
          <a:xfrm>
            <a:off x="5867400" y="61722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February data includes February 1-15 only.</a:t>
            </a:r>
          </a:p>
        </p:txBody>
      </p:sp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16290</TotalTime>
  <Words>401</Words>
  <Application>Microsoft Office PowerPoint</Application>
  <PresentationFormat>On-screen Show (4:3)</PresentationFormat>
  <Paragraphs>124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</vt:lpstr>
      <vt:lpstr>Non-opt-out and Opt-out Totals: Last 13 Months</vt:lpstr>
      <vt:lpstr>Non-opt-out and Opt-out Totals: January 1 – February 15</vt:lpstr>
      <vt:lpstr>Average Resource Age</vt:lpstr>
      <vt:lpstr>Age Category</vt:lpstr>
      <vt:lpstr>RUC-Instructed Resource Dispatch above LDL</vt:lpstr>
      <vt:lpstr>Reliability Deployment Price Adder: Last 13 Months</vt:lpstr>
      <vt:lpstr>Reliability Deployment Price Adder: Jan 1 – Feb 15</vt:lpstr>
      <vt:lpstr>RUC Clawback, Capacity Short Charges, and Shortfall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581</cp:revision>
  <cp:lastPrinted>2016-01-21T20:53:15Z</cp:lastPrinted>
  <dcterms:created xsi:type="dcterms:W3CDTF">2016-01-21T15:20:31Z</dcterms:created>
  <dcterms:modified xsi:type="dcterms:W3CDTF">2022-02-18T22:06:02Z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