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358" r:id="rId4"/>
    <p:sldId id="356" r:id="rId5"/>
    <p:sldId id="304" r:id="rId6"/>
    <p:sldId id="359" r:id="rId7"/>
    <p:sldId id="360" r:id="rId8"/>
    <p:sldId id="361" r:id="rId9"/>
    <p:sldId id="337" r:id="rId10"/>
    <p:sldId id="354" r:id="rId11"/>
    <p:sldId id="3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2/23/2022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20198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2/23/2022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2/23/2022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2/23/2022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2/23/2022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2 March 2022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 DC Energy,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FF2-77CB-4726-834A-5D062CF59F9E}"/>
              </a:ext>
            </a:extLst>
          </p:cNvPr>
          <p:cNvSpPr>
            <a:spLocks noGrp="1"/>
          </p:cNvSpPr>
          <p:nvPr>
            <p:ph type="title"/>
          </p:nvPr>
        </p:nvSpPr>
        <p:spPr>
          <a:xfrm>
            <a:off x="457200" y="274638"/>
            <a:ext cx="8229600" cy="1143000"/>
          </a:xfrm>
        </p:spPr>
        <p:txBody>
          <a:bodyPr/>
          <a:lstStyle/>
          <a:p>
            <a:r>
              <a:rPr lang="en-US" dirty="0"/>
              <a:t>MCWG </a:t>
            </a:r>
            <a:r>
              <a:rPr lang="en-US" dirty="0">
                <a:latin typeface="+mn-lt"/>
              </a:rPr>
              <a:t>update</a:t>
            </a:r>
            <a:r>
              <a:rPr lang="en-US" dirty="0"/>
              <a:t> to WMS</a:t>
            </a:r>
          </a:p>
        </p:txBody>
      </p:sp>
      <p:sp>
        <p:nvSpPr>
          <p:cNvPr id="4" name="Slide Number Placeholder 3">
            <a:extLst>
              <a:ext uri="{FF2B5EF4-FFF2-40B4-BE49-F238E27FC236}">
                <a16:creationId xmlns:a16="http://schemas.microsoft.com/office/drawing/2014/main" id="{7789A24F-8C6D-461F-AC9C-0B638152B73A}"/>
              </a:ext>
            </a:extLst>
          </p:cNvPr>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7" name="Content Placeholder 6">
            <a:extLst>
              <a:ext uri="{FF2B5EF4-FFF2-40B4-BE49-F238E27FC236}">
                <a16:creationId xmlns:a16="http://schemas.microsoft.com/office/drawing/2014/main" id="{0B53FC57-04C1-46D1-B44D-31CEF86EAE7F}"/>
              </a:ext>
            </a:extLst>
          </p:cNvPr>
          <p:cNvPicPr>
            <a:picLocks noGrp="1" noChangeAspect="1"/>
          </p:cNvPicPr>
          <p:nvPr>
            <p:ph idx="1"/>
          </p:nvPr>
        </p:nvPicPr>
        <p:blipFill>
          <a:blip r:embed="rId2"/>
          <a:stretch>
            <a:fillRect/>
          </a:stretch>
        </p:blipFill>
        <p:spPr>
          <a:xfrm>
            <a:off x="457200" y="1902201"/>
            <a:ext cx="8229600" cy="3921960"/>
          </a:xfrm>
          <a:prstGeom prst="rect">
            <a:avLst/>
          </a:prstGeom>
        </p:spPr>
      </p:pic>
    </p:spTree>
    <p:extLst>
      <p:ext uri="{BB962C8B-B14F-4D97-AF65-F5344CB8AC3E}">
        <p14:creationId xmlns:p14="http://schemas.microsoft.com/office/powerpoint/2010/main" val="260627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E114E-2F89-4F96-857E-F92FC7D82EF5}"/>
              </a:ext>
            </a:extLst>
          </p:cNvPr>
          <p:cNvSpPr>
            <a:spLocks noGrp="1"/>
          </p:cNvSpPr>
          <p:nvPr>
            <p:ph type="title"/>
          </p:nvPr>
        </p:nvSpPr>
        <p:spPr/>
        <p:txBody>
          <a:bodyPr/>
          <a:lstStyle/>
          <a:p>
            <a:r>
              <a:rPr lang="en-US" dirty="0"/>
              <a:t>MCWG </a:t>
            </a:r>
            <a:r>
              <a:rPr lang="en-US" dirty="0">
                <a:latin typeface="+mn-lt"/>
              </a:rPr>
              <a:t>update</a:t>
            </a:r>
            <a:r>
              <a:rPr lang="en-US" dirty="0"/>
              <a:t> to WMS</a:t>
            </a:r>
          </a:p>
        </p:txBody>
      </p:sp>
      <p:sp>
        <p:nvSpPr>
          <p:cNvPr id="4" name="Slide Number Placeholder 3">
            <a:extLst>
              <a:ext uri="{FF2B5EF4-FFF2-40B4-BE49-F238E27FC236}">
                <a16:creationId xmlns:a16="http://schemas.microsoft.com/office/drawing/2014/main" id="{FB95CA0A-A3B4-498B-BE46-360FC299C476}"/>
              </a:ext>
            </a:extLst>
          </p:cNvPr>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5" name="Content Placeholder 4">
            <a:extLst>
              <a:ext uri="{FF2B5EF4-FFF2-40B4-BE49-F238E27FC236}">
                <a16:creationId xmlns:a16="http://schemas.microsoft.com/office/drawing/2014/main" id="{20EFD67D-D81D-4883-B24A-CA444208A5DA}"/>
              </a:ext>
            </a:extLst>
          </p:cNvPr>
          <p:cNvPicPr>
            <a:picLocks noGrp="1" noChangeAspect="1"/>
          </p:cNvPicPr>
          <p:nvPr>
            <p:ph idx="1"/>
          </p:nvPr>
        </p:nvPicPr>
        <p:blipFill>
          <a:blip r:embed="rId2"/>
          <a:stretch>
            <a:fillRect/>
          </a:stretch>
        </p:blipFill>
        <p:spPr>
          <a:xfrm>
            <a:off x="743380" y="1604417"/>
            <a:ext cx="7657240" cy="4517528"/>
          </a:xfrm>
          <a:prstGeom prst="rect">
            <a:avLst/>
          </a:prstGeom>
        </p:spPr>
      </p:pic>
    </p:spTree>
    <p:extLst>
      <p:ext uri="{BB962C8B-B14F-4D97-AF65-F5344CB8AC3E}">
        <p14:creationId xmlns:p14="http://schemas.microsoft.com/office/powerpoint/2010/main" val="417133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800" b="1" dirty="0"/>
              <a:t>General Update</a:t>
            </a:r>
          </a:p>
          <a:p>
            <a:pPr marL="457200" lvl="1" indent="0">
              <a:spcBef>
                <a:spcPts val="0"/>
              </a:spcBef>
              <a:buNone/>
              <a:defRPr/>
            </a:pPr>
            <a:endParaRPr lang="en-US" dirty="0"/>
          </a:p>
          <a:p>
            <a:pPr lvl="1">
              <a:spcBef>
                <a:spcPts val="0"/>
              </a:spcBef>
              <a:defRPr/>
            </a:pPr>
            <a:r>
              <a:rPr lang="en-US" dirty="0"/>
              <a:t>16 Feb 2022 Joint MCWG/CWG WEBEX Meeting</a:t>
            </a:r>
          </a:p>
          <a:p>
            <a:pPr lvl="1">
              <a:spcBef>
                <a:spcPts val="0"/>
              </a:spcBef>
              <a:defRPr/>
            </a:pPr>
            <a:endParaRPr lang="en-US" dirty="0"/>
          </a:p>
          <a:p>
            <a:pPr lvl="1">
              <a:spcBef>
                <a:spcPts val="0"/>
              </a:spcBef>
              <a:defRPr/>
            </a:pPr>
            <a:endParaRPr lang="en-US" sz="1800" b="1" dirty="0">
              <a:effectLst/>
              <a:latin typeface="Calibri" panose="020F0502020204030204" pitchFamily="34" charset="0"/>
              <a:ea typeface="Calibri" panose="020F0502020204030204" pitchFamily="34" charset="0"/>
            </a:endParaRPr>
          </a:p>
          <a:p>
            <a:pPr lvl="1">
              <a:spcBef>
                <a:spcPts val="0"/>
              </a:spcBef>
              <a:defRPr/>
            </a:pPr>
            <a:endParaRPr lang="en-US" sz="3800" b="1" dirty="0">
              <a:solidFill>
                <a:srgbClr val="92D050"/>
              </a:solidFill>
              <a:cs typeface="Arial" panose="020B0604020202020204" pitchFamily="34" charset="0"/>
            </a:endParaRPr>
          </a:p>
          <a:p>
            <a:pPr>
              <a:spcBef>
                <a:spcPts val="0"/>
              </a:spcBef>
              <a:defRPr/>
            </a:pPr>
            <a:endParaRPr lang="en-US" dirty="0"/>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E6E64-3228-4ED0-B0DD-D3979E383672}"/>
              </a:ext>
            </a:extLst>
          </p:cNvPr>
          <p:cNvSpPr>
            <a:spLocks noGrp="1"/>
          </p:cNvSpPr>
          <p:nvPr>
            <p:ph type="title"/>
          </p:nvPr>
        </p:nvSpPr>
        <p:spPr/>
        <p:txBody>
          <a:bodyPr/>
          <a:lstStyle/>
          <a:p>
            <a:r>
              <a:rPr lang="en-US" dirty="0"/>
              <a:t>MCWG </a:t>
            </a:r>
            <a:r>
              <a:rPr lang="en-US" dirty="0">
                <a:latin typeface="+mn-lt"/>
              </a:rPr>
              <a:t>update</a:t>
            </a:r>
            <a:r>
              <a:rPr lang="en-US" dirty="0"/>
              <a:t> to WMS</a:t>
            </a:r>
          </a:p>
        </p:txBody>
      </p:sp>
      <p:sp>
        <p:nvSpPr>
          <p:cNvPr id="3" name="Content Placeholder 2">
            <a:extLst>
              <a:ext uri="{FF2B5EF4-FFF2-40B4-BE49-F238E27FC236}">
                <a16:creationId xmlns:a16="http://schemas.microsoft.com/office/drawing/2014/main" id="{82DFAD47-BEF4-4122-B4D3-A4414862E9A3}"/>
              </a:ext>
            </a:extLst>
          </p:cNvPr>
          <p:cNvSpPr>
            <a:spLocks noGrp="1"/>
          </p:cNvSpPr>
          <p:nvPr>
            <p:ph idx="1"/>
          </p:nvPr>
        </p:nvSpPr>
        <p:spPr/>
        <p:txBody>
          <a:bodyPr>
            <a:normAutofit fontScale="47500" lnSpcReduction="20000"/>
          </a:bodyPr>
          <a:lstStyle/>
          <a:p>
            <a:pPr marL="0" indent="0" eaLnBrk="1" hangingPunct="1">
              <a:buFont typeface="Arial" panose="020B0604020202020204" pitchFamily="34" charset="0"/>
              <a:buNone/>
              <a:defRPr/>
            </a:pPr>
            <a:r>
              <a:rPr lang="en-US" sz="3200" b="1" dirty="0">
                <a:solidFill>
                  <a:srgbClr val="000000"/>
                </a:solidFill>
                <a:latin typeface="+mj-lt"/>
                <a:ea typeface="Calibri" panose="020F0502020204030204" pitchFamily="34" charset="0"/>
              </a:rPr>
              <a:t>1096NPRR Require Sustained Two-Hour Capability for ECRS and Four-Hour Capability for Non-Spin. </a:t>
            </a:r>
            <a:r>
              <a:rPr lang="en-US" sz="3200" dirty="0">
                <a:solidFill>
                  <a:srgbClr val="000000"/>
                </a:solidFill>
                <a:latin typeface="+mj-lt"/>
              </a:rPr>
              <a:t>This Nodal Protocol Revision Request (NPRR) requires Resources that provide ERCOT Contingency Reserve Service (ECRS) to limit their responsibility to a quantity of capacity that is capable of being sustained for two consecutive hours and/or Non-Spinning Reserve (Non-Spin) to limit their responsibility to a quantity of capacity that is capable of being sustained for four consecutive hours.  Additionally, this NPRR also requires ERCOT to conduct unannounced tests on Energy Storage Resources (ESRs) that are providing ECRS and/or Non-Spin in Real-Time. </a:t>
            </a:r>
          </a:p>
          <a:p>
            <a:pPr marL="0" indent="0" eaLnBrk="1" hangingPunct="1">
              <a:buFont typeface="Arial" panose="020B0604020202020204" pitchFamily="34" charset="0"/>
              <a:buNone/>
              <a:defRPr/>
            </a:pPr>
            <a:endParaRPr lang="en-US" altLang="en-US" sz="3200" b="1" dirty="0"/>
          </a:p>
          <a:p>
            <a:pPr marL="0" indent="0" eaLnBrk="1" hangingPunct="1">
              <a:buFont typeface="Arial" panose="020B0604020202020204" pitchFamily="34" charset="0"/>
              <a:buNone/>
              <a:defRPr/>
            </a:pPr>
            <a:r>
              <a:rPr lang="en-US" sz="3200" b="1" dirty="0">
                <a:solidFill>
                  <a:srgbClr val="000000"/>
                </a:solidFill>
                <a:latin typeface="+mj-lt"/>
              </a:rPr>
              <a:t>1116NPRR Remove Obsolete Reference to Market Information System (MIS). </a:t>
            </a:r>
            <a:r>
              <a:rPr lang="en-US" sz="3200" dirty="0">
                <a:solidFill>
                  <a:srgbClr val="000000"/>
                </a:solidFill>
                <a:latin typeface="+mj-lt"/>
              </a:rPr>
              <a:t>This Nodal Protocol Revision Request (NPRR) removes obsolete paragraph (h) of Section 12.3, which references Other Binding Documents on the Market Information System (MIS).  With the implementation of NPRR1039, Replace the Term MIS Public Area with ERCOT Website, the reference to public Other Binding Document postings in paragraph (5) of Section 12.2, ERCOT Responsibilities, was updated to reflect that public Other Binding Documents are posted to the ERCOT website. </a:t>
            </a:r>
          </a:p>
          <a:p>
            <a:pPr marL="0" indent="0" eaLnBrk="1" hangingPunct="1">
              <a:buFont typeface="Arial" panose="020B0604020202020204" pitchFamily="34" charset="0"/>
              <a:buNone/>
              <a:defRPr/>
            </a:pPr>
            <a:endParaRPr lang="en-US" sz="4000" dirty="0">
              <a:solidFill>
                <a:srgbClr val="000000"/>
              </a:solidFill>
              <a:latin typeface="+mj-lt"/>
              <a:ea typeface="Calibri" panose="020F0502020204030204" pitchFamily="34" charset="0"/>
            </a:endParaRPr>
          </a:p>
          <a:p>
            <a:pPr marL="0" indent="0" eaLnBrk="1" hangingPunct="1">
              <a:buFont typeface="Arial" panose="020B0604020202020204" pitchFamily="34" charset="0"/>
              <a:buNone/>
              <a:defRPr/>
            </a:pPr>
            <a:r>
              <a:rPr lang="en-US" sz="3200" b="1" dirty="0">
                <a:solidFill>
                  <a:srgbClr val="000000"/>
                </a:solidFill>
                <a:latin typeface="+mj-lt"/>
              </a:rPr>
              <a:t>1117NPRR Related to SMOGRR025, Modifications to Line Loss Compensation Requirement for EPS Metering.</a:t>
            </a:r>
            <a:r>
              <a:rPr lang="en-US" sz="4000" b="1" dirty="0">
                <a:solidFill>
                  <a:srgbClr val="000000"/>
                </a:solidFill>
                <a:latin typeface="+mj-lt"/>
              </a:rPr>
              <a:t> </a:t>
            </a:r>
            <a:r>
              <a:rPr lang="en-US" sz="3200" dirty="0">
                <a:solidFill>
                  <a:srgbClr val="000000"/>
                </a:solidFill>
                <a:latin typeface="+mj-lt"/>
              </a:rPr>
              <a:t>This Nodal Protocol Revision Request (NPRR) aligns the Protocols with Settlement Meter Operating Guide (SMOG) revisions allowing for losses in short runs of connecting lines to be disregarded in instances where the ERCOT-Polled Settlement (EPS) Meter is not physically placed at the Point of Interconnection (POI).  </a:t>
            </a:r>
            <a:endParaRPr lang="en-US" altLang="en-US" sz="3200" dirty="0">
              <a:solidFill>
                <a:srgbClr val="000000"/>
              </a:solidFill>
              <a:latin typeface="+mj-lt"/>
            </a:endParaRPr>
          </a:p>
          <a:p>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554C71C-3623-4DFB-B766-6EDB0429309E}"/>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13869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A07A-0F4E-4056-8D61-5E8FDB288826}"/>
              </a:ext>
            </a:extLst>
          </p:cNvPr>
          <p:cNvSpPr>
            <a:spLocks noGrp="1"/>
          </p:cNvSpPr>
          <p:nvPr>
            <p:ph type="title"/>
          </p:nvPr>
        </p:nvSpPr>
        <p:spPr/>
        <p:txBody>
          <a:bodyPr/>
          <a:lstStyle/>
          <a:p>
            <a:r>
              <a:rPr lang="en-US" dirty="0"/>
              <a:t>MCWG update to WMS</a:t>
            </a:r>
          </a:p>
        </p:txBody>
      </p:sp>
      <p:sp>
        <p:nvSpPr>
          <p:cNvPr id="3" name="Content Placeholder 2">
            <a:extLst>
              <a:ext uri="{FF2B5EF4-FFF2-40B4-BE49-F238E27FC236}">
                <a16:creationId xmlns:a16="http://schemas.microsoft.com/office/drawing/2014/main" id="{BFCFAF9A-B815-4EDA-8943-91CD069AD056}"/>
              </a:ext>
            </a:extLst>
          </p:cNvPr>
          <p:cNvSpPr>
            <a:spLocks noGrp="1"/>
          </p:cNvSpPr>
          <p:nvPr>
            <p:ph idx="1"/>
          </p:nvPr>
        </p:nvSpPr>
        <p:spPr/>
        <p:txBody>
          <a:bodyPr>
            <a:normAutofit fontScale="92500"/>
          </a:bodyPr>
          <a:lstStyle/>
          <a:p>
            <a:pPr marL="346075" indent="-285750">
              <a:lnSpc>
                <a:spcPct val="95000"/>
              </a:lnSpc>
              <a:spcBef>
                <a:spcPct val="25000"/>
              </a:spcBef>
              <a:buClr>
                <a:schemeClr val="tx1"/>
              </a:buClr>
            </a:pPr>
            <a:r>
              <a:rPr lang="en-US" altLang="en-US" sz="3200" dirty="0"/>
              <a:t>DC Tie Load, even though allocated costs like other Load, is still a trading activity – i.e., there is no mass transition required for DC Tie Load</a:t>
            </a:r>
          </a:p>
          <a:p>
            <a:pPr marL="346075" indent="-285750">
              <a:lnSpc>
                <a:spcPct val="95000"/>
              </a:lnSpc>
              <a:spcBef>
                <a:spcPct val="25000"/>
              </a:spcBef>
              <a:buClr>
                <a:schemeClr val="tx1"/>
              </a:buClr>
            </a:pPr>
            <a:r>
              <a:rPr lang="en-US" altLang="en-US" sz="3200" dirty="0"/>
              <a:t>Currently, QSE engaging in trading activity only having no Load or generation but exporting over DC Ties (DC Tie Load) is not considered a Trading Activity Only (TAO) QSE</a:t>
            </a:r>
          </a:p>
          <a:p>
            <a:pPr marL="346075" indent="-285750">
              <a:lnSpc>
                <a:spcPct val="95000"/>
              </a:lnSpc>
              <a:spcBef>
                <a:spcPct val="25000"/>
              </a:spcBef>
              <a:buClr>
                <a:schemeClr val="tx1"/>
              </a:buClr>
            </a:pPr>
            <a:r>
              <a:rPr lang="en-US" altLang="en-US" sz="3200" dirty="0"/>
              <a:t>Change: Export (DC Tie Load) should be treated as trading activity in designation of TAO QSE.</a:t>
            </a:r>
          </a:p>
          <a:p>
            <a:pPr marL="0" indent="0">
              <a:buNone/>
            </a:pPr>
            <a:endParaRPr lang="en-US" dirty="0"/>
          </a:p>
        </p:txBody>
      </p:sp>
      <p:sp>
        <p:nvSpPr>
          <p:cNvPr id="4" name="Slide Number Placeholder 3">
            <a:extLst>
              <a:ext uri="{FF2B5EF4-FFF2-40B4-BE49-F238E27FC236}">
                <a16:creationId xmlns:a16="http://schemas.microsoft.com/office/drawing/2014/main" id="{907E4425-C557-4953-8562-558CFDF5E58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92809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a:spcAft>
                <a:spcPts val="600"/>
              </a:spcAft>
            </a:pPr>
            <a:r>
              <a:rPr lang="en-US" dirty="0">
                <a:effectLst/>
                <a:latin typeface="Calibri" panose="020F0502020204030204" pitchFamily="34" charset="0"/>
                <a:ea typeface="Calibri" panose="020F0502020204030204" pitchFamily="34" charset="0"/>
                <a:cs typeface="Times New Roman" panose="02020603050405020304" pitchFamily="18" charset="0"/>
              </a:rPr>
              <a:t>NPRR 1112 – Elimination of Unsecured Credit Limits</a:t>
            </a:r>
          </a:p>
          <a:p>
            <a:pPr>
              <a:spcAft>
                <a:spcPts val="600"/>
              </a:spcAft>
            </a:pPr>
            <a:r>
              <a:rPr lang="en-US" dirty="0">
                <a:latin typeface="Calibri" panose="020F0502020204030204" pitchFamily="34" charset="0"/>
                <a:ea typeface="Calibri" panose="020F0502020204030204" pitchFamily="34" charset="0"/>
                <a:cs typeface="Times New Roman" panose="02020603050405020304" pitchFamily="18" charset="0"/>
              </a:rPr>
              <a:t>ERCOT staff submitted urgent status NPRR to eliminate unsecured credit limits in the market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dirty="0">
                <a:latin typeface="Calibri" panose="020F0502020204030204" pitchFamily="34" charset="0"/>
                <a:cs typeface="Times New Roman" panose="02020603050405020304" pitchFamily="18" charset="0"/>
              </a:rPr>
              <a:t>Credit group unanimously approved lowering unsecured limits from $50 million to $30 million</a:t>
            </a:r>
          </a:p>
          <a:p>
            <a:pPr>
              <a:spcAft>
                <a:spcPts val="600"/>
              </a:spcAft>
            </a:pPr>
            <a:r>
              <a:rPr lang="en-US" dirty="0">
                <a:latin typeface="Calibri" panose="020F0502020204030204" pitchFamily="34" charset="0"/>
                <a:cs typeface="Times New Roman" panose="02020603050405020304" pitchFamily="18" charset="0"/>
              </a:rPr>
              <a:t>Group will review further mitigants such as cutting off unsecured credit to entities for late or non-payment</a:t>
            </a:r>
            <a:endParaRPr lang="en-US"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207186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98B6B-D0EB-463C-83FA-3540B7730194}"/>
              </a:ext>
            </a:extLst>
          </p:cNvPr>
          <p:cNvSpPr>
            <a:spLocks noGrp="1"/>
          </p:cNvSpPr>
          <p:nvPr>
            <p:ph type="title"/>
          </p:nvPr>
        </p:nvSpPr>
        <p:spPr/>
        <p:txBody>
          <a:bodyPr/>
          <a:lstStyle/>
          <a:p>
            <a:r>
              <a:rPr lang="en-US" dirty="0"/>
              <a:t>MCWG </a:t>
            </a:r>
            <a:r>
              <a:rPr lang="en-US" dirty="0">
                <a:latin typeface="+mn-lt"/>
              </a:rPr>
              <a:t>update</a:t>
            </a:r>
            <a:r>
              <a:rPr lang="en-US" dirty="0"/>
              <a:t> to WMS</a:t>
            </a:r>
          </a:p>
        </p:txBody>
      </p:sp>
      <p:sp>
        <p:nvSpPr>
          <p:cNvPr id="3" name="Content Placeholder 2">
            <a:extLst>
              <a:ext uri="{FF2B5EF4-FFF2-40B4-BE49-F238E27FC236}">
                <a16:creationId xmlns:a16="http://schemas.microsoft.com/office/drawing/2014/main" id="{D8A79377-CCD1-4D23-9D0E-20834D40986E}"/>
              </a:ext>
            </a:extLst>
          </p:cNvPr>
          <p:cNvSpPr>
            <a:spLocks noGrp="1"/>
          </p:cNvSpPr>
          <p:nvPr>
            <p:ph idx="1"/>
          </p:nvPr>
        </p:nvSpPr>
        <p:spPr/>
        <p:txBody>
          <a:bodyPr>
            <a:normAutofit/>
          </a:bodyPr>
          <a:lstStyle/>
          <a:p>
            <a:r>
              <a:rPr lang="en-US" b="0" i="0" dirty="0">
                <a:solidFill>
                  <a:srgbClr val="212529"/>
                </a:solidFill>
                <a:effectLst/>
                <a:latin typeface="Roboto" panose="02000000000000000000" pitchFamily="2" charset="0"/>
              </a:rPr>
              <a:t>Default uplift methodology</a:t>
            </a:r>
          </a:p>
          <a:p>
            <a:r>
              <a:rPr lang="en-US" sz="2400" dirty="0"/>
              <a:t>Purpose to mitigate over allocation to CRR market</a:t>
            </a:r>
          </a:p>
          <a:p>
            <a:r>
              <a:rPr lang="en-US" sz="2400" dirty="0"/>
              <a:t>Discussed possibility of implementing a credit calculation similar to PJM’s</a:t>
            </a:r>
          </a:p>
          <a:p>
            <a:r>
              <a:rPr lang="en-US" sz="2400" dirty="0"/>
              <a:t>Would be a substantial change to ERCOT, time consuming and expensive</a:t>
            </a:r>
          </a:p>
          <a:p>
            <a:r>
              <a:rPr lang="en-US" sz="2400" dirty="0"/>
              <a:t>Considering a simpler approach using a formulaic change to the existing ERCOT methodology </a:t>
            </a:r>
          </a:p>
          <a:p>
            <a:r>
              <a:rPr lang="en-US" sz="2400" dirty="0"/>
              <a:t>ERCOT staff is reviewing</a:t>
            </a:r>
            <a:endParaRPr lang="en-US" sz="2000" dirty="0"/>
          </a:p>
          <a:p>
            <a:pPr lvl="1"/>
            <a:endParaRPr lang="en-US" dirty="0"/>
          </a:p>
        </p:txBody>
      </p:sp>
      <p:sp>
        <p:nvSpPr>
          <p:cNvPr id="4" name="Slide Number Placeholder 3">
            <a:extLst>
              <a:ext uri="{FF2B5EF4-FFF2-40B4-BE49-F238E27FC236}">
                <a16:creationId xmlns:a16="http://schemas.microsoft.com/office/drawing/2014/main" id="{484EC8EF-84D8-41EF-BD18-A34874DB2A44}"/>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508143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5A4C-C25F-4734-A08C-B06707CC6005}"/>
              </a:ext>
            </a:extLst>
          </p:cNvPr>
          <p:cNvSpPr>
            <a:spLocks noGrp="1"/>
          </p:cNvSpPr>
          <p:nvPr>
            <p:ph type="title"/>
          </p:nvPr>
        </p:nvSpPr>
        <p:spPr>
          <a:xfrm>
            <a:off x="457200" y="274638"/>
            <a:ext cx="8229600" cy="714375"/>
          </a:xfrm>
        </p:spPr>
        <p:txBody>
          <a:bodyPr>
            <a:normAutofit fontScale="90000"/>
          </a:bodyPr>
          <a:lstStyle/>
          <a:p>
            <a:r>
              <a:rPr lang="en-US" dirty="0"/>
              <a:t>Default Uplift</a:t>
            </a:r>
          </a:p>
        </p:txBody>
      </p:sp>
      <p:sp>
        <p:nvSpPr>
          <p:cNvPr id="3" name="Content Placeholder 2">
            <a:extLst>
              <a:ext uri="{FF2B5EF4-FFF2-40B4-BE49-F238E27FC236}">
                <a16:creationId xmlns:a16="http://schemas.microsoft.com/office/drawing/2014/main" id="{5DE288ED-43E6-494D-B0FC-27E919D65D6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338AE3F-ED2C-47C2-9353-B7D5F72E6771}"/>
              </a:ext>
            </a:extLst>
          </p:cNvPr>
          <p:cNvSpPr>
            <a:spLocks noGrp="1"/>
          </p:cNvSpPr>
          <p:nvPr>
            <p:ph type="sldNum" sz="quarter" idx="12"/>
          </p:nvPr>
        </p:nvSpPr>
        <p:spPr/>
        <p:txBody>
          <a:bodyPr/>
          <a:lstStyle/>
          <a:p>
            <a:fld id="{B6F15528-21DE-4FAA-801E-634DDDAF4B2B}" type="slidenum">
              <a:rPr lang="en-US" smtClean="0"/>
              <a:pPr/>
              <a:t>7</a:t>
            </a:fld>
            <a:endParaRPr lang="en-US" dirty="0"/>
          </a:p>
        </p:txBody>
      </p:sp>
      <p:graphicFrame>
        <p:nvGraphicFramePr>
          <p:cNvPr id="5" name="Table 4">
            <a:extLst>
              <a:ext uri="{FF2B5EF4-FFF2-40B4-BE49-F238E27FC236}">
                <a16:creationId xmlns:a16="http://schemas.microsoft.com/office/drawing/2014/main" id="{55E5ADE1-6A05-44F0-9A3A-2CAEA2922765}"/>
              </a:ext>
            </a:extLst>
          </p:cNvPr>
          <p:cNvGraphicFramePr>
            <a:graphicFrameLocks noGrp="1"/>
          </p:cNvGraphicFramePr>
          <p:nvPr>
            <p:extLst>
              <p:ext uri="{D42A27DB-BD31-4B8C-83A1-F6EECF244321}">
                <p14:modId xmlns:p14="http://schemas.microsoft.com/office/powerpoint/2010/main" val="4088026589"/>
              </p:ext>
            </p:extLst>
          </p:nvPr>
        </p:nvGraphicFramePr>
        <p:xfrm>
          <a:off x="685802" y="958914"/>
          <a:ext cx="3733799" cy="2589053"/>
        </p:xfrm>
        <a:graphic>
          <a:graphicData uri="http://schemas.openxmlformats.org/drawingml/2006/table">
            <a:tbl>
              <a:tblPr/>
              <a:tblGrid>
                <a:gridCol w="685799">
                  <a:extLst>
                    <a:ext uri="{9D8B030D-6E8A-4147-A177-3AD203B41FA5}">
                      <a16:colId xmlns:a16="http://schemas.microsoft.com/office/drawing/2014/main" val="2516695923"/>
                    </a:ext>
                  </a:extLst>
                </a:gridCol>
                <a:gridCol w="1143001">
                  <a:extLst>
                    <a:ext uri="{9D8B030D-6E8A-4147-A177-3AD203B41FA5}">
                      <a16:colId xmlns:a16="http://schemas.microsoft.com/office/drawing/2014/main" val="3084776071"/>
                    </a:ext>
                  </a:extLst>
                </a:gridCol>
                <a:gridCol w="989161">
                  <a:extLst>
                    <a:ext uri="{9D8B030D-6E8A-4147-A177-3AD203B41FA5}">
                      <a16:colId xmlns:a16="http://schemas.microsoft.com/office/drawing/2014/main" val="1505427664"/>
                    </a:ext>
                  </a:extLst>
                </a:gridCol>
                <a:gridCol w="915838">
                  <a:extLst>
                    <a:ext uri="{9D8B030D-6E8A-4147-A177-3AD203B41FA5}">
                      <a16:colId xmlns:a16="http://schemas.microsoft.com/office/drawing/2014/main" val="3714439314"/>
                    </a:ext>
                  </a:extLst>
                </a:gridCol>
              </a:tblGrid>
              <a:tr h="178237">
                <a:tc gridSpan="4">
                  <a:txBody>
                    <a:bodyPr/>
                    <a:lstStyle/>
                    <a:p>
                      <a:pPr algn="l" fontAlgn="b"/>
                      <a:r>
                        <a:rPr lang="en-US" sz="1200" b="1" i="0" u="none" strike="noStrike" dirty="0">
                          <a:solidFill>
                            <a:srgbClr val="FFFFFF"/>
                          </a:solidFill>
                          <a:effectLst/>
                          <a:latin typeface="Segoe UI" panose="020B0502040204020203" pitchFamily="34" charset="0"/>
                        </a:rPr>
                        <a:t>Counter-Party </a:t>
                      </a:r>
                      <a:r>
                        <a:rPr lang="en-US" sz="1200" b="1" i="0" u="none" strike="noStrike" dirty="0" err="1">
                          <a:solidFill>
                            <a:srgbClr val="FFFFFF"/>
                          </a:solidFill>
                          <a:effectLst/>
                          <a:latin typeface="Segoe UI" panose="020B0502040204020203" pitchFamily="34" charset="0"/>
                        </a:rPr>
                        <a:t>Levl</a:t>
                      </a:r>
                      <a:r>
                        <a:rPr lang="en-US" sz="1200" b="1" i="0" u="none" strike="noStrike" dirty="0">
                          <a:solidFill>
                            <a:srgbClr val="FFFFFF"/>
                          </a:solidFill>
                          <a:effectLst/>
                          <a:latin typeface="Segoe UI" panose="020B0502040204020203" pitchFamily="34" charset="0"/>
                        </a:rPr>
                        <a:t>*</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953864578"/>
                  </a:ext>
                </a:extLst>
              </a:tr>
              <a:tr h="327818">
                <a:tc>
                  <a:txBody>
                    <a:bodyPr/>
                    <a:lstStyle/>
                    <a:p>
                      <a:pPr algn="l" fontAlgn="b"/>
                      <a:r>
                        <a:rPr lang="en-US" sz="900" b="1" i="0" u="none" strike="noStrike" dirty="0">
                          <a:solidFill>
                            <a:srgbClr val="000000"/>
                          </a:solidFill>
                          <a:effectLst/>
                          <a:latin typeface="Segoe UI" panose="020B0502040204020203" pitchFamily="34" charset="0"/>
                        </a:rPr>
                        <a:t>Segment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Total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MMARS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446162481"/>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effectLst/>
                          <a:latin typeface="Calibri" panose="020F0502020204030204" pitchFamily="34" charset="0"/>
                          <a:cs typeface="Calibri" panose="020F0502020204030204" pitchFamily="34" charset="0"/>
                        </a:rPr>
                        <a:t>                   218,577,111.29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5,111,155.62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2.34%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5703356"/>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11,775,576.00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5.39%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6911655"/>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94,398,323.87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43.19%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399596"/>
                  </a:ext>
                </a:extLst>
              </a:tr>
              <a:tr h="190500">
                <a:tc>
                  <a:txBody>
                    <a:bodyPr/>
                    <a:lstStyle/>
                    <a:p>
                      <a:pPr algn="l" fontAlgn="b"/>
                      <a:r>
                        <a:rPr lang="en-US" sz="1100" b="0" i="0" u="none" strike="noStrike">
                          <a:solidFill>
                            <a:srgbClr val="000000"/>
                          </a:solidFill>
                          <a:effectLst/>
                          <a:latin typeface="Calibri" panose="020F0502020204030204" pitchFamily="34" charset="0"/>
                          <a:cs typeface="Calibri" panose="020F0502020204030204" pitchFamily="34" charset="0"/>
                        </a:rPr>
                        <a:t>Trader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99,998,094.20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45.75%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9045895"/>
                  </a:ext>
                </a:extLst>
              </a:tr>
              <a:tr h="190500">
                <a:tc>
                  <a:txBody>
                    <a:bodyPr/>
                    <a:lstStyle/>
                    <a:p>
                      <a:pPr algn="l" fontAlgn="b"/>
                      <a:r>
                        <a:rPr lang="en-US" sz="1100" b="0" i="0" u="none" strike="noStrike">
                          <a:solidFill>
                            <a:srgbClr val="000000"/>
                          </a:solidFill>
                          <a:effectLst/>
                          <a:latin typeface="Calibri" panose="020F0502020204030204" pitchFamily="34" charset="0"/>
                          <a:cs typeface="Calibri" panose="020F0502020204030204" pitchFamily="34" charset="0"/>
                        </a:rPr>
                        <a:t>CRRAH Only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7,293,961.60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3.34%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8410707"/>
                  </a:ext>
                </a:extLst>
              </a:tr>
              <a:tr h="190500">
                <a:tc>
                  <a:txBody>
                    <a:bodyPr/>
                    <a:lstStyle/>
                    <a:p>
                      <a:pPr algn="l" fontAlgn="b"/>
                      <a:r>
                        <a:rPr lang="en-US" sz="11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1100" b="1" i="0" u="none" strike="noStrike" dirty="0">
                          <a:solidFill>
                            <a:srgbClr val="000000"/>
                          </a:solidFill>
                          <a:effectLst/>
                          <a:latin typeface="Calibri" panose="020F0502020204030204" pitchFamily="34" charset="0"/>
                          <a:cs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cs typeface="Calibri" panose="020F0502020204030204" pitchFamily="34" charset="0"/>
                        </a:rPr>
                        <a:t>                          218,577,111.29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cs typeface="Calibri" panose="020F0502020204030204" pitchFamily="34" charset="0"/>
                        </a:rPr>
                        <a:t>100.00%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08396308"/>
                  </a:ext>
                </a:extLst>
              </a:tr>
            </a:tbl>
          </a:graphicData>
        </a:graphic>
      </p:graphicFrame>
      <p:graphicFrame>
        <p:nvGraphicFramePr>
          <p:cNvPr id="6" name="Table 5">
            <a:extLst>
              <a:ext uri="{FF2B5EF4-FFF2-40B4-BE49-F238E27FC236}">
                <a16:creationId xmlns:a16="http://schemas.microsoft.com/office/drawing/2014/main" id="{862C5D91-6953-4F0A-8597-277550ECC36D}"/>
              </a:ext>
            </a:extLst>
          </p:cNvPr>
          <p:cNvGraphicFramePr>
            <a:graphicFrameLocks noGrp="1"/>
          </p:cNvGraphicFramePr>
          <p:nvPr>
            <p:extLst>
              <p:ext uri="{D42A27DB-BD31-4B8C-83A1-F6EECF244321}">
                <p14:modId xmlns:p14="http://schemas.microsoft.com/office/powerpoint/2010/main" val="1829472568"/>
              </p:ext>
            </p:extLst>
          </p:nvPr>
        </p:nvGraphicFramePr>
        <p:xfrm>
          <a:off x="4619271" y="949530"/>
          <a:ext cx="3733800" cy="2598437"/>
        </p:xfrm>
        <a:graphic>
          <a:graphicData uri="http://schemas.openxmlformats.org/drawingml/2006/table">
            <a:tbl>
              <a:tblPr/>
              <a:tblGrid>
                <a:gridCol w="685800">
                  <a:extLst>
                    <a:ext uri="{9D8B030D-6E8A-4147-A177-3AD203B41FA5}">
                      <a16:colId xmlns:a16="http://schemas.microsoft.com/office/drawing/2014/main" val="3060041179"/>
                    </a:ext>
                  </a:extLst>
                </a:gridCol>
                <a:gridCol w="1143000">
                  <a:extLst>
                    <a:ext uri="{9D8B030D-6E8A-4147-A177-3AD203B41FA5}">
                      <a16:colId xmlns:a16="http://schemas.microsoft.com/office/drawing/2014/main" val="2581565589"/>
                    </a:ext>
                  </a:extLst>
                </a:gridCol>
                <a:gridCol w="990600">
                  <a:extLst>
                    <a:ext uri="{9D8B030D-6E8A-4147-A177-3AD203B41FA5}">
                      <a16:colId xmlns:a16="http://schemas.microsoft.com/office/drawing/2014/main" val="4002653310"/>
                    </a:ext>
                  </a:extLst>
                </a:gridCol>
                <a:gridCol w="914400">
                  <a:extLst>
                    <a:ext uri="{9D8B030D-6E8A-4147-A177-3AD203B41FA5}">
                      <a16:colId xmlns:a16="http://schemas.microsoft.com/office/drawing/2014/main" val="1928957344"/>
                    </a:ext>
                  </a:extLst>
                </a:gridCol>
              </a:tblGrid>
              <a:tr h="181116">
                <a:tc gridSpan="4">
                  <a:txBody>
                    <a:bodyPr/>
                    <a:lstStyle/>
                    <a:p>
                      <a:pPr algn="l"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54702638"/>
                  </a:ext>
                </a:extLst>
              </a:tr>
              <a:tr h="337202">
                <a:tc>
                  <a:txBody>
                    <a:bodyPr/>
                    <a:lstStyle/>
                    <a:p>
                      <a:pPr algn="l" fontAlgn="b"/>
                      <a:r>
                        <a:rPr lang="en-US" sz="900" b="1" i="0" u="none" strike="noStrike" dirty="0">
                          <a:solidFill>
                            <a:srgbClr val="000000"/>
                          </a:solidFill>
                          <a:effectLst/>
                          <a:latin typeface="Segoe UI" panose="020B0502040204020203" pitchFamily="34" charset="0"/>
                        </a:rPr>
                        <a:t>Segment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Total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MMARS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70417677"/>
                  </a:ext>
                </a:extLst>
              </a:tr>
              <a:tr h="327820">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effectLst/>
                          <a:latin typeface="Calibri" panose="020F0502020204030204" pitchFamily="34" charset="0"/>
                        </a:rPr>
                        <a:t>              218,577,111.29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4,998,318.29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2999660"/>
                  </a:ext>
                </a:extLst>
              </a:tr>
              <a:tr h="327820">
                <a:tc>
                  <a:txBody>
                    <a:bodyPr/>
                    <a:lstStyle/>
                    <a:p>
                      <a:pPr algn="l" fontAlgn="b"/>
                      <a:r>
                        <a:rPr lang="en-US" sz="1100" b="0" i="0" u="none" strike="noStrike" dirty="0">
                          <a:solidFill>
                            <a:srgbClr val="000000"/>
                          </a:solidFill>
                          <a:effectLst/>
                          <a:latin typeface="Calibri" panose="020F0502020204030204" pitchFamily="34" charset="0"/>
                        </a:rPr>
                        <a:t>Load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28,785,812.00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13.17%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447995"/>
                  </a:ext>
                </a:extLst>
              </a:tr>
              <a:tr h="327820">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19,844,419.05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9.08%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1944614"/>
                  </a:ext>
                </a:extLst>
              </a:tr>
              <a:tr h="327820">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54,240,444.34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24.82%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600712"/>
                  </a:ext>
                </a:extLst>
              </a:tr>
              <a:tr h="327820">
                <a:tc>
                  <a:txBody>
                    <a:bodyPr/>
                    <a:lstStyle/>
                    <a:p>
                      <a:pPr algn="l" fontAlgn="b"/>
                      <a:r>
                        <a:rPr lang="en-US" sz="1100" b="0" i="0" u="none" strike="noStrike" dirty="0">
                          <a:solidFill>
                            <a:srgbClr val="000000"/>
                          </a:solidFill>
                          <a:effectLst/>
                          <a:latin typeface="Calibri" panose="020F0502020204030204" pitchFamily="34" charset="0"/>
                        </a:rPr>
                        <a:t>CRRAH Only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110,708,117.60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50.65%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4903704"/>
                  </a:ext>
                </a:extLst>
              </a:tr>
              <a:tr h="327820">
                <a:tc>
                  <a:txBody>
                    <a:bodyPr/>
                    <a:lstStyle/>
                    <a:p>
                      <a:pPr marL="0" algn="l"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Total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algn="l"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algn="r"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                         218,577,111.29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739506837"/>
                  </a:ext>
                </a:extLst>
              </a:tr>
            </a:tbl>
          </a:graphicData>
        </a:graphic>
      </p:graphicFrame>
      <p:graphicFrame>
        <p:nvGraphicFramePr>
          <p:cNvPr id="7" name="Table 6">
            <a:extLst>
              <a:ext uri="{FF2B5EF4-FFF2-40B4-BE49-F238E27FC236}">
                <a16:creationId xmlns:a16="http://schemas.microsoft.com/office/drawing/2014/main" id="{5D50FF12-6534-42CB-A931-7E7907D9B88A}"/>
              </a:ext>
            </a:extLst>
          </p:cNvPr>
          <p:cNvGraphicFramePr>
            <a:graphicFrameLocks noGrp="1"/>
          </p:cNvGraphicFramePr>
          <p:nvPr>
            <p:extLst>
              <p:ext uri="{D42A27DB-BD31-4B8C-83A1-F6EECF244321}">
                <p14:modId xmlns:p14="http://schemas.microsoft.com/office/powerpoint/2010/main" val="51566760"/>
              </p:ext>
            </p:extLst>
          </p:nvPr>
        </p:nvGraphicFramePr>
        <p:xfrm>
          <a:off x="762001" y="3581400"/>
          <a:ext cx="3657600" cy="2882309"/>
        </p:xfrm>
        <a:graphic>
          <a:graphicData uri="http://schemas.openxmlformats.org/drawingml/2006/table">
            <a:tbl>
              <a:tblPr/>
              <a:tblGrid>
                <a:gridCol w="595007">
                  <a:extLst>
                    <a:ext uri="{9D8B030D-6E8A-4147-A177-3AD203B41FA5}">
                      <a16:colId xmlns:a16="http://schemas.microsoft.com/office/drawing/2014/main" val="3762156714"/>
                    </a:ext>
                  </a:extLst>
                </a:gridCol>
                <a:gridCol w="1081393">
                  <a:extLst>
                    <a:ext uri="{9D8B030D-6E8A-4147-A177-3AD203B41FA5}">
                      <a16:colId xmlns:a16="http://schemas.microsoft.com/office/drawing/2014/main" val="1474960436"/>
                    </a:ext>
                  </a:extLst>
                </a:gridCol>
                <a:gridCol w="1265583">
                  <a:extLst>
                    <a:ext uri="{9D8B030D-6E8A-4147-A177-3AD203B41FA5}">
                      <a16:colId xmlns:a16="http://schemas.microsoft.com/office/drawing/2014/main" val="2771667639"/>
                    </a:ext>
                  </a:extLst>
                </a:gridCol>
                <a:gridCol w="715617">
                  <a:extLst>
                    <a:ext uri="{9D8B030D-6E8A-4147-A177-3AD203B41FA5}">
                      <a16:colId xmlns:a16="http://schemas.microsoft.com/office/drawing/2014/main" val="1277455129"/>
                    </a:ext>
                  </a:extLst>
                </a:gridCol>
              </a:tblGrid>
              <a:tr h="205847">
                <a:tc gridSpan="4">
                  <a:txBody>
                    <a:bodyPr/>
                    <a:lstStyle/>
                    <a:p>
                      <a:pPr algn="l" rtl="0" fontAlgn="b"/>
                      <a:r>
                        <a:rPr lang="en-US" sz="1200" b="1" i="0" u="none" strike="noStrike" dirty="0">
                          <a:solidFill>
                            <a:srgbClr val="FFFFFF"/>
                          </a:solidFill>
                          <a:effectLst/>
                          <a:latin typeface="Segoe UI" panose="020B0502040204020203" pitchFamily="34" charset="0"/>
                        </a:rPr>
                        <a:t>Counter-Party Level</a:t>
                      </a:r>
                    </a:p>
                  </a:txBody>
                  <a:tcPr marL="8881" marR="8881" marT="8881"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532786521"/>
                  </a:ext>
                </a:extLst>
              </a:tr>
              <a:tr h="343079">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Segment</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Total Charges and Credits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Abs of Charges and Credits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a:solidFill>
                            <a:srgbClr val="000000"/>
                          </a:solidFill>
                          <a:effectLst/>
                          <a:latin typeface="Calibri" panose="020F0502020204030204" pitchFamily="34" charset="0"/>
                          <a:cs typeface="Calibri" panose="020F0502020204030204" pitchFamily="34" charset="0"/>
                        </a:rPr>
                        <a:t>Ratio Share</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65264847"/>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dirty="0">
                          <a:solidFill>
                            <a:srgbClr val="000000"/>
                          </a:solidFill>
                          <a:effectLst/>
                          <a:latin typeface="Calibri" panose="020F0502020204030204" pitchFamily="34" charset="0"/>
                        </a:rPr>
                        <a:t>1,496,363,922.22</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8881" marR="8881" marT="88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53,471,250.62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0441554"/>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                            87,143,599.79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7295809"/>
                  </a:ext>
                </a:extLst>
              </a:tr>
              <a:tr h="450103">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1,120,881,237.36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74.91%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0149028"/>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Trader</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221,417,553.05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14.80%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807578"/>
                  </a:ext>
                </a:extLst>
              </a:tr>
              <a:tr h="400994">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CRRAH Only</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13,450,281.40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0.90%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335835"/>
                  </a:ext>
                </a:extLst>
              </a:tr>
              <a:tr h="450103">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Total</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                      1,496,363,922.22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099670293"/>
                  </a:ext>
                </a:extLst>
              </a:tr>
            </a:tbl>
          </a:graphicData>
        </a:graphic>
      </p:graphicFrame>
      <p:graphicFrame>
        <p:nvGraphicFramePr>
          <p:cNvPr id="8" name="Table 7">
            <a:extLst>
              <a:ext uri="{FF2B5EF4-FFF2-40B4-BE49-F238E27FC236}">
                <a16:creationId xmlns:a16="http://schemas.microsoft.com/office/drawing/2014/main" id="{8D340DDC-9396-4141-B77F-D4C4CC1C74E4}"/>
              </a:ext>
            </a:extLst>
          </p:cNvPr>
          <p:cNvGraphicFramePr>
            <a:graphicFrameLocks noGrp="1"/>
          </p:cNvGraphicFramePr>
          <p:nvPr>
            <p:extLst>
              <p:ext uri="{D42A27DB-BD31-4B8C-83A1-F6EECF244321}">
                <p14:modId xmlns:p14="http://schemas.microsoft.com/office/powerpoint/2010/main" val="952999870"/>
              </p:ext>
            </p:extLst>
          </p:nvPr>
        </p:nvGraphicFramePr>
        <p:xfrm>
          <a:off x="4619271" y="3576270"/>
          <a:ext cx="3733800" cy="2887439"/>
        </p:xfrm>
        <a:graphic>
          <a:graphicData uri="http://schemas.openxmlformats.org/drawingml/2006/table">
            <a:tbl>
              <a:tblPr/>
              <a:tblGrid>
                <a:gridCol w="595622">
                  <a:extLst>
                    <a:ext uri="{9D8B030D-6E8A-4147-A177-3AD203B41FA5}">
                      <a16:colId xmlns:a16="http://schemas.microsoft.com/office/drawing/2014/main" val="472736512"/>
                    </a:ext>
                  </a:extLst>
                </a:gridCol>
                <a:gridCol w="1041872">
                  <a:extLst>
                    <a:ext uri="{9D8B030D-6E8A-4147-A177-3AD203B41FA5}">
                      <a16:colId xmlns:a16="http://schemas.microsoft.com/office/drawing/2014/main" val="36096845"/>
                    </a:ext>
                  </a:extLst>
                </a:gridCol>
                <a:gridCol w="1293715">
                  <a:extLst>
                    <a:ext uri="{9D8B030D-6E8A-4147-A177-3AD203B41FA5}">
                      <a16:colId xmlns:a16="http://schemas.microsoft.com/office/drawing/2014/main" val="1161997834"/>
                    </a:ext>
                  </a:extLst>
                </a:gridCol>
                <a:gridCol w="802591">
                  <a:extLst>
                    <a:ext uri="{9D8B030D-6E8A-4147-A177-3AD203B41FA5}">
                      <a16:colId xmlns:a16="http://schemas.microsoft.com/office/drawing/2014/main" val="2227177339"/>
                    </a:ext>
                  </a:extLst>
                </a:gridCol>
              </a:tblGrid>
              <a:tr h="176987">
                <a:tc gridSpan="4">
                  <a:txBody>
                    <a:bodyPr/>
                    <a:lstStyle/>
                    <a:p>
                      <a:pPr algn="l"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2959507123"/>
                  </a:ext>
                </a:extLst>
              </a:tr>
              <a:tr h="372729">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Segment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Total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Abs of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Ratio Share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83850032"/>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dirty="0">
                          <a:solidFill>
                            <a:srgbClr val="000000"/>
                          </a:solidFill>
                          <a:effectLst/>
                          <a:latin typeface="Calibri" panose="020F0502020204030204" pitchFamily="34" charset="0"/>
                          <a:cs typeface="Calibri" panose="020F0502020204030204" pitchFamily="34" charset="0"/>
                        </a:rPr>
                        <a:t>1,496,363,922.22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rPr>
                        <a:t>                        187,529,320.43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03134"/>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pPr algn="r" rtl="0" fontAlgn="b"/>
                      <a:r>
                        <a:rPr lang="en-US" sz="1100" b="0" i="0" u="none" strike="noStrike">
                          <a:solidFill>
                            <a:srgbClr val="000000"/>
                          </a:solidFill>
                          <a:effectLst/>
                          <a:latin typeface="Calibri" panose="020F0502020204030204" pitchFamily="34" charset="0"/>
                        </a:rPr>
                        <a:t>                        189,353,817.96 </a:t>
                      </a:r>
                    </a:p>
                  </a:txBody>
                  <a:tcPr marL="9525" marR="9525" marT="9525" marB="0"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12.65%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08632"/>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717,775,179.92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47.97%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143845"/>
                  </a:ext>
                </a:extLst>
              </a:tr>
              <a:tr h="395500">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Trader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242,624,783.77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16.21%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310327"/>
                  </a:ext>
                </a:extLst>
              </a:tr>
              <a:tr h="306684">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CRRAH Only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159,080,820.14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10.63%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2482009"/>
                  </a:ext>
                </a:extLst>
              </a:tr>
              <a:tr h="395500">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Total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                    1,496,363,922.22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721733217"/>
                  </a:ext>
                </a:extLst>
              </a:tr>
            </a:tbl>
          </a:graphicData>
        </a:graphic>
      </p:graphicFrame>
    </p:spTree>
    <p:extLst>
      <p:ext uri="{BB962C8B-B14F-4D97-AF65-F5344CB8AC3E}">
        <p14:creationId xmlns:p14="http://schemas.microsoft.com/office/powerpoint/2010/main" val="275874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4A87C-50F5-4377-ACFE-1D8347EF64A4}"/>
              </a:ext>
            </a:extLst>
          </p:cNvPr>
          <p:cNvSpPr>
            <a:spLocks noGrp="1"/>
          </p:cNvSpPr>
          <p:nvPr>
            <p:ph type="title"/>
          </p:nvPr>
        </p:nvSpPr>
        <p:spPr/>
        <p:txBody>
          <a:bodyPr/>
          <a:lstStyle/>
          <a:p>
            <a:r>
              <a:rPr lang="en-US" dirty="0"/>
              <a:t>MCWG </a:t>
            </a:r>
            <a:r>
              <a:rPr lang="en-US" dirty="0">
                <a:latin typeface="+mn-lt"/>
              </a:rPr>
              <a:t>update</a:t>
            </a:r>
            <a:r>
              <a:rPr lang="en-US" dirty="0"/>
              <a:t> to WMS</a:t>
            </a:r>
          </a:p>
        </p:txBody>
      </p:sp>
      <p:sp>
        <p:nvSpPr>
          <p:cNvPr id="3" name="Content Placeholder 2">
            <a:extLst>
              <a:ext uri="{FF2B5EF4-FFF2-40B4-BE49-F238E27FC236}">
                <a16:creationId xmlns:a16="http://schemas.microsoft.com/office/drawing/2014/main" id="{1BCD9E91-A27C-47E5-B771-B7B3D54FEE66}"/>
              </a:ext>
            </a:extLst>
          </p:cNvPr>
          <p:cNvSpPr>
            <a:spLocks noGrp="1"/>
          </p:cNvSpPr>
          <p:nvPr>
            <p:ph idx="1"/>
          </p:nvPr>
        </p:nvSpPr>
        <p:spPr/>
        <p:txBody>
          <a:bodyPr>
            <a:norm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Draft NPRRs – Clarifications to PURA Subchapter M Securitization Default Charges and Clarifications to PURA Subchapter N Uplift Charges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This has been a big problem that people are sending money to the wrong account.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It can lead to a payment default</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646732A-80FF-4E8D-99F5-4B9F63C81A5A}"/>
              </a:ext>
            </a:extLst>
          </p:cNvPr>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78637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normAutofit/>
          </a:bodyPr>
          <a:lstStyle/>
          <a:p>
            <a:r>
              <a:rPr lang="en-US" dirty="0"/>
              <a:t>MCWG </a:t>
            </a:r>
            <a:r>
              <a:rPr lang="en-US" dirty="0">
                <a:latin typeface="+mn-lt"/>
              </a:rPr>
              <a:t>update</a:t>
            </a:r>
            <a:r>
              <a:rPr lang="en-US" dirty="0"/>
              <a:t> to WMS</a:t>
            </a:r>
            <a:endParaRPr lang="en-US" b="1" dirty="0">
              <a:cs typeface="Times New Roman" panose="02020603050405020304" pitchFamily="18" charset="0"/>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9</a:t>
            </a:fld>
            <a:endParaRPr lang="en-US"/>
          </a:p>
        </p:txBody>
      </p:sp>
      <p:sp>
        <p:nvSpPr>
          <p:cNvPr id="7" name="TextBox 6">
            <a:extLst>
              <a:ext uri="{FF2B5EF4-FFF2-40B4-BE49-F238E27FC236}">
                <a16:creationId xmlns:a16="http://schemas.microsoft.com/office/drawing/2014/main" id="{CACE6717-9B01-4D7A-A436-199C77444907}"/>
              </a:ext>
            </a:extLst>
          </p:cNvPr>
          <p:cNvSpPr txBox="1"/>
          <p:nvPr/>
        </p:nvSpPr>
        <p:spPr>
          <a:xfrm>
            <a:off x="990600" y="1386682"/>
            <a:ext cx="7848600" cy="4132157"/>
          </a:xfrm>
          <a:prstGeom prst="rect">
            <a:avLst/>
          </a:prstGeom>
          <a:noFill/>
        </p:spPr>
        <p:txBody>
          <a:bodyPr wrap="square">
            <a:spAutoFit/>
          </a:bodyPr>
          <a:lstStyle/>
          <a:p>
            <a:pPr marL="342900" marR="0" lvl="0" indent="-342900">
              <a:lnSpc>
                <a:spcPct val="107000"/>
              </a:lnSpc>
              <a:spcBef>
                <a:spcPts val="0"/>
              </a:spcBef>
              <a:spcAft>
                <a:spcPts val="80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Market-wide average TPE increased from $ 782.5 million in December to $ 848.8 million in January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TPE increased mainly due to higher Real-Time and Day-Ahead Forward Adjustment Factors and Settlement Point prices in January than in December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Discretionary Collateral is defined as Secured Collateral in excess of TPE,CRR Locked ACL and DAM Exposure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Average Discretionary Collateral increased from $1,787.4 million to $1,906.1 million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Arial" panose="020B0604020202020204" pitchFamily="34" charset="0"/>
              <a:buChar char="–"/>
              <a:tabLst>
                <a:tab pos="9144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The increase in Discretionary Collateral is largely due to increase in Secured Collateral, and  decrease in CRR Locked ACL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tabLst>
                <a:tab pos="457200"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No unusual collateral call activity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5256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17929</TotalTime>
  <Words>895</Words>
  <Application>Microsoft Office PowerPoint</Application>
  <PresentationFormat>On-screen Show (4:3)</PresentationFormat>
  <Paragraphs>161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Roboto</vt:lpstr>
      <vt:lpstr>Segoe UI</vt: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Default Uplift</vt:lpstr>
      <vt:lpstr>MCWG update to WMS</vt:lpstr>
      <vt:lpstr>MCWG update to WMS</vt:lpstr>
      <vt:lpstr>MCWG update to WMS</vt:lpstr>
      <vt:lpstr>MCWG update to WMS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427</cp:revision>
  <dcterms:created xsi:type="dcterms:W3CDTF">2006-08-16T00:00:00Z</dcterms:created>
  <dcterms:modified xsi:type="dcterms:W3CDTF">2022-02-23T19:28:54Z</dcterms:modified>
</cp:coreProperties>
</file>