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358" r:id="rId4"/>
    <p:sldId id="356" r:id="rId5"/>
    <p:sldId id="304" r:id="rId6"/>
    <p:sldId id="359" r:id="rId7"/>
    <p:sldId id="360" r:id="rId8"/>
    <p:sldId id="361" r:id="rId9"/>
    <p:sldId id="337" r:id="rId10"/>
    <p:sldId id="354" r:id="rId11"/>
    <p:sldId id="3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nes, Bill" initials="BB" lastIdx="1" clrIdx="0">
    <p:extLst>
      <p:ext uri="{19B8F6BF-5375-455C-9EA6-DF929625EA0E}">
        <p15:presenceInfo xmlns:p15="http://schemas.microsoft.com/office/powerpoint/2012/main" userId="S::Bill.Barnes@nrg.com::abf1f437-3153-4041-a80b-501522cdd3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7021" autoAdjust="0"/>
  </p:normalViewPr>
  <p:slideViewPr>
    <p:cSldViewPr>
      <p:cViewPr varScale="1">
        <p:scale>
          <a:sx n="110" d="100"/>
          <a:sy n="110" d="100"/>
        </p:scale>
        <p:origin x="16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2/23/2022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dirty="0"/>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201982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A22962B-8953-476D-9E2A-850698B2E256}" type="datetime1">
              <a:rPr lang="en-US" smtClean="0"/>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4D266F-74CA-4AE2-8527-C8E6ACD37FD0}" type="datetime1">
              <a:rPr lang="en-US" smtClean="0"/>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F1E059-F9D8-49BF-895D-2A6AAB33C8C2}" type="datetime1">
              <a:rPr lang="en-US" smtClean="0"/>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94D6B8-0739-41D1-8BCF-1D86B5945B7B}" type="datetime1">
              <a:rPr lang="en-US" smtClean="0"/>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85475F-F24F-4404-A159-B2E0868CB43E}" type="datetime1">
              <a:rPr lang="en-US" smtClean="0"/>
              <a:t>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EB5F40-1724-45AC-9E8F-3995753F3C41}" type="datetime1">
              <a:rPr lang="en-US" smtClean="0"/>
              <a:t>2/23/2022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122F0C-1B97-4759-8D52-88ECF6F80EA6}" type="datetime1">
              <a:rPr lang="en-US" smtClean="0"/>
              <a:t>2/23/2022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2/23/2022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2/23/2022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76400"/>
          </a:xfrm>
        </p:spPr>
        <p:txBody>
          <a:bodyPr>
            <a:noAutofit/>
          </a:bodyPr>
          <a:lstStyle/>
          <a:p>
            <a:r>
              <a:rPr lang="en-US" sz="3600" b="1" dirty="0">
                <a:latin typeface="+mn-lt"/>
              </a:rPr>
              <a:t>Market Credit Working Group update to the Wholesale Market Subcommittee</a:t>
            </a:r>
          </a:p>
        </p:txBody>
      </p:sp>
      <p:sp>
        <p:nvSpPr>
          <p:cNvPr id="3" name="Subtitle 2"/>
          <p:cNvSpPr>
            <a:spLocks noGrp="1"/>
          </p:cNvSpPr>
          <p:nvPr>
            <p:ph type="subTitle" idx="1"/>
          </p:nvPr>
        </p:nvSpPr>
        <p:spPr>
          <a:xfrm>
            <a:off x="1585404" y="5181600"/>
            <a:ext cx="6400800" cy="685800"/>
          </a:xfrm>
        </p:spPr>
        <p:txBody>
          <a:bodyPr>
            <a:normAutofit/>
          </a:bodyPr>
          <a:lstStyle/>
          <a:p>
            <a:r>
              <a:rPr lang="en-US" sz="2400" dirty="0"/>
              <a:t>2 March 2022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2042604" y="3962400"/>
            <a:ext cx="5486400" cy="646331"/>
          </a:xfrm>
          <a:prstGeom prst="rect">
            <a:avLst/>
          </a:prstGeom>
          <a:noFill/>
        </p:spPr>
        <p:txBody>
          <a:bodyPr wrap="square" rtlCol="0">
            <a:spAutoFit/>
          </a:bodyPr>
          <a:lstStyle/>
          <a:p>
            <a:pPr algn="ctr"/>
            <a:r>
              <a:rPr lang="en-US" dirty="0"/>
              <a:t> </a:t>
            </a:r>
            <a:r>
              <a:rPr lang="en-US" b="1" dirty="0"/>
              <a:t>Brenden Sager, Austin Energy, Chair</a:t>
            </a:r>
          </a:p>
          <a:p>
            <a:pPr algn="ctr"/>
            <a:r>
              <a:rPr lang="en-US" b="1" dirty="0"/>
              <a:t>Seth Cochran, DC Energy, Vice Chair</a:t>
            </a:r>
          </a:p>
        </p:txBody>
      </p:sp>
    </p:spTree>
    <p:extLst>
      <p:ext uri="{BB962C8B-B14F-4D97-AF65-F5344CB8AC3E}">
        <p14:creationId xmlns:p14="http://schemas.microsoft.com/office/powerpoint/2010/main" val="3329429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CFF2-77CB-4726-834A-5D062CF59F9E}"/>
              </a:ext>
            </a:extLst>
          </p:cNvPr>
          <p:cNvSpPr>
            <a:spLocks noGrp="1"/>
          </p:cNvSpPr>
          <p:nvPr>
            <p:ph type="title"/>
          </p:nvPr>
        </p:nvSpPr>
        <p:spPr>
          <a:xfrm>
            <a:off x="457200" y="274638"/>
            <a:ext cx="8229600" cy="1143000"/>
          </a:xfrm>
        </p:spPr>
        <p:txBody>
          <a:bodyPr/>
          <a:lstStyle/>
          <a:p>
            <a:r>
              <a:rPr lang="en-US" dirty="0"/>
              <a:t>MCWG </a:t>
            </a:r>
            <a:r>
              <a:rPr lang="en-US" dirty="0">
                <a:latin typeface="+mn-lt"/>
              </a:rPr>
              <a:t>update</a:t>
            </a:r>
            <a:r>
              <a:rPr lang="en-US" dirty="0"/>
              <a:t> to WMS</a:t>
            </a:r>
          </a:p>
        </p:txBody>
      </p:sp>
      <p:sp>
        <p:nvSpPr>
          <p:cNvPr id="4" name="Slide Number Placeholder 3">
            <a:extLst>
              <a:ext uri="{FF2B5EF4-FFF2-40B4-BE49-F238E27FC236}">
                <a16:creationId xmlns:a16="http://schemas.microsoft.com/office/drawing/2014/main" id="{7789A24F-8C6D-461F-AC9C-0B638152B73A}"/>
              </a:ext>
            </a:extLst>
          </p:cNvPr>
          <p:cNvSpPr>
            <a:spLocks noGrp="1"/>
          </p:cNvSpPr>
          <p:nvPr>
            <p:ph type="sldNum" sz="quarter" idx="12"/>
          </p:nvPr>
        </p:nvSpPr>
        <p:spPr/>
        <p:txBody>
          <a:bodyPr/>
          <a:lstStyle/>
          <a:p>
            <a:fld id="{B6F15528-21DE-4FAA-801E-634DDDAF4B2B}" type="slidenum">
              <a:rPr lang="en-US" smtClean="0"/>
              <a:pPr/>
              <a:t>10</a:t>
            </a:fld>
            <a:endParaRPr lang="en-US" dirty="0"/>
          </a:p>
        </p:txBody>
      </p:sp>
      <p:pic>
        <p:nvPicPr>
          <p:cNvPr id="7" name="Content Placeholder 6">
            <a:extLst>
              <a:ext uri="{FF2B5EF4-FFF2-40B4-BE49-F238E27FC236}">
                <a16:creationId xmlns:a16="http://schemas.microsoft.com/office/drawing/2014/main" id="{0B53FC57-04C1-46D1-B44D-31CEF86EAE7F}"/>
              </a:ext>
            </a:extLst>
          </p:cNvPr>
          <p:cNvPicPr>
            <a:picLocks noGrp="1" noChangeAspect="1"/>
          </p:cNvPicPr>
          <p:nvPr>
            <p:ph idx="1"/>
          </p:nvPr>
        </p:nvPicPr>
        <p:blipFill>
          <a:blip r:embed="rId2"/>
          <a:stretch>
            <a:fillRect/>
          </a:stretch>
        </p:blipFill>
        <p:spPr>
          <a:xfrm>
            <a:off x="457200" y="1902201"/>
            <a:ext cx="8229600" cy="3921960"/>
          </a:xfrm>
          <a:prstGeom prst="rect">
            <a:avLst/>
          </a:prstGeom>
        </p:spPr>
      </p:pic>
    </p:spTree>
    <p:extLst>
      <p:ext uri="{BB962C8B-B14F-4D97-AF65-F5344CB8AC3E}">
        <p14:creationId xmlns:p14="http://schemas.microsoft.com/office/powerpoint/2010/main" val="260627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E114E-2F89-4F96-857E-F92FC7D82EF5}"/>
              </a:ext>
            </a:extLst>
          </p:cNvPr>
          <p:cNvSpPr>
            <a:spLocks noGrp="1"/>
          </p:cNvSpPr>
          <p:nvPr>
            <p:ph type="title"/>
          </p:nvPr>
        </p:nvSpPr>
        <p:spPr/>
        <p:txBody>
          <a:bodyPr/>
          <a:lstStyle/>
          <a:p>
            <a:r>
              <a:rPr lang="en-US" dirty="0"/>
              <a:t>MCWG </a:t>
            </a:r>
            <a:r>
              <a:rPr lang="en-US" dirty="0">
                <a:latin typeface="+mn-lt"/>
              </a:rPr>
              <a:t>update</a:t>
            </a:r>
            <a:r>
              <a:rPr lang="en-US" dirty="0"/>
              <a:t> to WMS</a:t>
            </a:r>
          </a:p>
        </p:txBody>
      </p:sp>
      <p:sp>
        <p:nvSpPr>
          <p:cNvPr id="4" name="Slide Number Placeholder 3">
            <a:extLst>
              <a:ext uri="{FF2B5EF4-FFF2-40B4-BE49-F238E27FC236}">
                <a16:creationId xmlns:a16="http://schemas.microsoft.com/office/drawing/2014/main" id="{FB95CA0A-A3B4-498B-BE46-360FC299C476}"/>
              </a:ext>
            </a:extLst>
          </p:cNvPr>
          <p:cNvSpPr>
            <a:spLocks noGrp="1"/>
          </p:cNvSpPr>
          <p:nvPr>
            <p:ph type="sldNum" sz="quarter" idx="12"/>
          </p:nvPr>
        </p:nvSpPr>
        <p:spPr/>
        <p:txBody>
          <a:bodyPr/>
          <a:lstStyle/>
          <a:p>
            <a:fld id="{B6F15528-21DE-4FAA-801E-634DDDAF4B2B}" type="slidenum">
              <a:rPr lang="en-US" smtClean="0"/>
              <a:pPr/>
              <a:t>11</a:t>
            </a:fld>
            <a:endParaRPr lang="en-US" dirty="0"/>
          </a:p>
        </p:txBody>
      </p:sp>
      <p:pic>
        <p:nvPicPr>
          <p:cNvPr id="5" name="Content Placeholder 4">
            <a:extLst>
              <a:ext uri="{FF2B5EF4-FFF2-40B4-BE49-F238E27FC236}">
                <a16:creationId xmlns:a16="http://schemas.microsoft.com/office/drawing/2014/main" id="{20EFD67D-D81D-4883-B24A-CA444208A5DA}"/>
              </a:ext>
            </a:extLst>
          </p:cNvPr>
          <p:cNvPicPr>
            <a:picLocks noGrp="1" noChangeAspect="1"/>
          </p:cNvPicPr>
          <p:nvPr>
            <p:ph idx="1"/>
          </p:nvPr>
        </p:nvPicPr>
        <p:blipFill>
          <a:blip r:embed="rId2"/>
          <a:stretch>
            <a:fillRect/>
          </a:stretch>
        </p:blipFill>
        <p:spPr>
          <a:xfrm>
            <a:off x="743380" y="1604417"/>
            <a:ext cx="7657240" cy="4517528"/>
          </a:xfrm>
          <a:prstGeom prst="rect">
            <a:avLst/>
          </a:prstGeom>
        </p:spPr>
      </p:pic>
    </p:spTree>
    <p:extLst>
      <p:ext uri="{BB962C8B-B14F-4D97-AF65-F5344CB8AC3E}">
        <p14:creationId xmlns:p14="http://schemas.microsoft.com/office/powerpoint/2010/main" val="4171331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295400"/>
            <a:ext cx="8610600" cy="4800600"/>
          </a:xfrm>
        </p:spPr>
        <p:txBody>
          <a:bodyPr>
            <a:normAutofit/>
          </a:bodyPr>
          <a:lstStyle/>
          <a:p>
            <a:pPr>
              <a:defRPr/>
            </a:pPr>
            <a:r>
              <a:rPr lang="en-US" sz="2800" b="1" dirty="0"/>
              <a:t>General Update</a:t>
            </a:r>
          </a:p>
          <a:p>
            <a:pPr marL="457200" lvl="1" indent="0">
              <a:spcBef>
                <a:spcPts val="0"/>
              </a:spcBef>
              <a:buNone/>
              <a:defRPr/>
            </a:pPr>
            <a:endParaRPr lang="en-US" dirty="0"/>
          </a:p>
          <a:p>
            <a:pPr lvl="1">
              <a:spcBef>
                <a:spcPts val="0"/>
              </a:spcBef>
              <a:defRPr/>
            </a:pPr>
            <a:r>
              <a:rPr lang="en-US" dirty="0"/>
              <a:t>16 Feb 2022 Joint MCWG/CWG WEBEX Meeting</a:t>
            </a:r>
          </a:p>
          <a:p>
            <a:pPr lvl="1">
              <a:spcBef>
                <a:spcPts val="0"/>
              </a:spcBef>
              <a:defRPr/>
            </a:pPr>
            <a:endParaRPr lang="en-US" dirty="0"/>
          </a:p>
          <a:p>
            <a:pPr lvl="1">
              <a:spcBef>
                <a:spcPts val="0"/>
              </a:spcBef>
              <a:defRPr/>
            </a:pPr>
            <a:endParaRPr lang="en-US" sz="1800" b="1" dirty="0">
              <a:effectLst/>
              <a:latin typeface="Calibri" panose="020F0502020204030204" pitchFamily="34" charset="0"/>
              <a:ea typeface="Calibri" panose="020F0502020204030204" pitchFamily="34" charset="0"/>
            </a:endParaRPr>
          </a:p>
          <a:p>
            <a:pPr lvl="1">
              <a:spcBef>
                <a:spcPts val="0"/>
              </a:spcBef>
              <a:defRPr/>
            </a:pPr>
            <a:endParaRPr lang="en-US" sz="3800" b="1" dirty="0">
              <a:solidFill>
                <a:srgbClr val="92D050"/>
              </a:solidFill>
              <a:cs typeface="Arial" panose="020B0604020202020204" pitchFamily="34" charset="0"/>
            </a:endParaRPr>
          </a:p>
          <a:p>
            <a:pPr>
              <a:spcBef>
                <a:spcPts val="0"/>
              </a:spcBef>
              <a:defRPr/>
            </a:pPr>
            <a:endParaRPr lang="en-US" dirty="0"/>
          </a:p>
          <a:p>
            <a:pPr>
              <a:spcBef>
                <a:spcPts val="0"/>
              </a:spcBef>
              <a:defRPr/>
            </a:pPr>
            <a:endParaRPr lang="en-US" sz="2200" b="1" dirty="0">
              <a:solidFill>
                <a:srgbClr val="92D050"/>
              </a:solidFill>
              <a:cs typeface="Arial" panose="020B0604020202020204" pitchFamily="34" charset="0"/>
            </a:endParaRPr>
          </a:p>
          <a:p>
            <a:pPr marL="0" indent="0">
              <a:spcBef>
                <a:spcPts val="0"/>
              </a:spcBef>
              <a:buNone/>
              <a:defRPr/>
            </a:pPr>
            <a:endParaRPr lang="en-US" sz="3800" b="1" u="sng" dirty="0"/>
          </a:p>
          <a:p>
            <a:pPr lvl="1">
              <a:spcBef>
                <a:spcPts val="0"/>
              </a:spcBef>
              <a:defRPr/>
            </a:pPr>
            <a:endParaRPr lang="en-US" sz="1800" dirty="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12081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E6E64-3228-4ED0-B0DD-D3979E383672}"/>
              </a:ext>
            </a:extLst>
          </p:cNvPr>
          <p:cNvSpPr>
            <a:spLocks noGrp="1"/>
          </p:cNvSpPr>
          <p:nvPr>
            <p:ph type="title"/>
          </p:nvPr>
        </p:nvSpPr>
        <p:spPr/>
        <p:txBody>
          <a:bodyPr/>
          <a:lstStyle/>
          <a:p>
            <a:r>
              <a:rPr lang="en-US" dirty="0"/>
              <a:t>MCWG </a:t>
            </a:r>
            <a:r>
              <a:rPr lang="en-US" dirty="0">
                <a:latin typeface="+mn-lt"/>
              </a:rPr>
              <a:t>update</a:t>
            </a:r>
            <a:r>
              <a:rPr lang="en-US" dirty="0"/>
              <a:t> to WMS</a:t>
            </a:r>
          </a:p>
        </p:txBody>
      </p:sp>
      <p:sp>
        <p:nvSpPr>
          <p:cNvPr id="3" name="Content Placeholder 2">
            <a:extLst>
              <a:ext uri="{FF2B5EF4-FFF2-40B4-BE49-F238E27FC236}">
                <a16:creationId xmlns:a16="http://schemas.microsoft.com/office/drawing/2014/main" id="{82DFAD47-BEF4-4122-B4D3-A4414862E9A3}"/>
              </a:ext>
            </a:extLst>
          </p:cNvPr>
          <p:cNvSpPr>
            <a:spLocks noGrp="1"/>
          </p:cNvSpPr>
          <p:nvPr>
            <p:ph idx="1"/>
          </p:nvPr>
        </p:nvSpPr>
        <p:spPr/>
        <p:txBody>
          <a:bodyPr>
            <a:normAutofit fontScale="47500" lnSpcReduction="20000"/>
          </a:bodyPr>
          <a:lstStyle/>
          <a:p>
            <a:pPr marL="0" indent="0" eaLnBrk="1" hangingPunct="1">
              <a:buFont typeface="Arial" panose="020B0604020202020204" pitchFamily="34" charset="0"/>
              <a:buNone/>
              <a:defRPr/>
            </a:pPr>
            <a:r>
              <a:rPr lang="en-US" sz="3200" b="1" dirty="0">
                <a:solidFill>
                  <a:srgbClr val="000000"/>
                </a:solidFill>
                <a:latin typeface="+mj-lt"/>
                <a:ea typeface="Calibri" panose="020F0502020204030204" pitchFamily="34" charset="0"/>
              </a:rPr>
              <a:t>1096NPRR Require Sustained Two-Hour Capability for ECRS and Four-Hour Capability for Non-Spin. </a:t>
            </a:r>
            <a:r>
              <a:rPr lang="en-US" sz="3200" dirty="0">
                <a:solidFill>
                  <a:srgbClr val="000000"/>
                </a:solidFill>
                <a:latin typeface="+mj-lt"/>
              </a:rPr>
              <a:t>This Nodal Protocol Revision Request (NPRR) requires Resources that provide ERCOT Contingency Reserve Service (ECRS) to limit their responsibility to a quantity of capacity that is capable of being sustained for two consecutive hours and/or Non-Spinning Reserve (Non-Spin) to limit their responsibility to a quantity of capacity that is capable of being sustained for four consecutive hours.  Additionally, this NPRR also requires ERCOT to conduct unannounced tests on Energy Storage Resources (ESRs) that are providing ECRS and/or Non-Spin in Real-Time. </a:t>
            </a:r>
          </a:p>
          <a:p>
            <a:pPr marL="0" indent="0" eaLnBrk="1" hangingPunct="1">
              <a:buFont typeface="Arial" panose="020B0604020202020204" pitchFamily="34" charset="0"/>
              <a:buNone/>
              <a:defRPr/>
            </a:pPr>
            <a:endParaRPr lang="en-US" altLang="en-US" sz="3200" b="1" dirty="0"/>
          </a:p>
          <a:p>
            <a:pPr marL="0" indent="0" eaLnBrk="1" hangingPunct="1">
              <a:buFont typeface="Arial" panose="020B0604020202020204" pitchFamily="34" charset="0"/>
              <a:buNone/>
              <a:defRPr/>
            </a:pPr>
            <a:r>
              <a:rPr lang="en-US" sz="3200" b="1" dirty="0">
                <a:solidFill>
                  <a:srgbClr val="000000"/>
                </a:solidFill>
                <a:latin typeface="+mj-lt"/>
              </a:rPr>
              <a:t>1116NPRR Remove Obsolete Reference to Market Information System (MIS). </a:t>
            </a:r>
            <a:r>
              <a:rPr lang="en-US" sz="3200" dirty="0">
                <a:solidFill>
                  <a:srgbClr val="000000"/>
                </a:solidFill>
                <a:latin typeface="+mj-lt"/>
              </a:rPr>
              <a:t>This Nodal Protocol Revision Request (NPRR) removes obsolete paragraph (h) of Section 12.3, which references Other Binding Documents on the Market Information System (MIS).  With the implementation of NPRR1039, Replace the Term MIS Public Area with ERCOT Website, the reference to public Other Binding Document postings in paragraph (5) of Section 12.2, ERCOT Responsibilities, was updated to reflect that public Other Binding Documents are posted to the ERCOT website. </a:t>
            </a:r>
          </a:p>
          <a:p>
            <a:pPr marL="0" indent="0" eaLnBrk="1" hangingPunct="1">
              <a:buFont typeface="Arial" panose="020B0604020202020204" pitchFamily="34" charset="0"/>
              <a:buNone/>
              <a:defRPr/>
            </a:pPr>
            <a:endParaRPr lang="en-US" sz="4000" dirty="0">
              <a:solidFill>
                <a:srgbClr val="000000"/>
              </a:solidFill>
              <a:latin typeface="+mj-lt"/>
              <a:ea typeface="Calibri" panose="020F0502020204030204" pitchFamily="34" charset="0"/>
            </a:endParaRPr>
          </a:p>
          <a:p>
            <a:pPr marL="0" indent="0" eaLnBrk="1" hangingPunct="1">
              <a:buFont typeface="Arial" panose="020B0604020202020204" pitchFamily="34" charset="0"/>
              <a:buNone/>
              <a:defRPr/>
            </a:pPr>
            <a:r>
              <a:rPr lang="en-US" sz="3200" b="1" dirty="0">
                <a:solidFill>
                  <a:srgbClr val="000000"/>
                </a:solidFill>
                <a:latin typeface="+mj-lt"/>
              </a:rPr>
              <a:t>1117NPRR Related to SMOGRR025, Modifications to Line Loss Compensation Requirement for EPS Metering.</a:t>
            </a:r>
            <a:r>
              <a:rPr lang="en-US" sz="4000" b="1" dirty="0">
                <a:solidFill>
                  <a:srgbClr val="000000"/>
                </a:solidFill>
                <a:latin typeface="+mj-lt"/>
              </a:rPr>
              <a:t> </a:t>
            </a:r>
            <a:r>
              <a:rPr lang="en-US" sz="3200" dirty="0">
                <a:solidFill>
                  <a:srgbClr val="000000"/>
                </a:solidFill>
                <a:latin typeface="+mj-lt"/>
              </a:rPr>
              <a:t>This Nodal Protocol Revision Request (NPRR) aligns the Protocols with Settlement Meter Operating Guide (SMOG) revisions allowing for losses in short runs of connecting lines to be disregarded in instances where the ERCOT-Polled Settlement (EPS) Meter is not physically placed at the Point of Interconnection (POI).  </a:t>
            </a:r>
            <a:endParaRPr lang="en-US" altLang="en-US" sz="3200" dirty="0">
              <a:solidFill>
                <a:srgbClr val="000000"/>
              </a:solidFill>
              <a:latin typeface="+mj-lt"/>
            </a:endParaRPr>
          </a:p>
          <a:p>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6554C71C-3623-4DFB-B766-6EDB0429309E}"/>
              </a:ext>
            </a:extLst>
          </p:cNvPr>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138698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DA07A-0F4E-4056-8D61-5E8FDB288826}"/>
              </a:ext>
            </a:extLst>
          </p:cNvPr>
          <p:cNvSpPr>
            <a:spLocks noGrp="1"/>
          </p:cNvSpPr>
          <p:nvPr>
            <p:ph type="title"/>
          </p:nvPr>
        </p:nvSpPr>
        <p:spPr/>
        <p:txBody>
          <a:bodyPr/>
          <a:lstStyle/>
          <a:p>
            <a:r>
              <a:rPr lang="en-US" dirty="0"/>
              <a:t>MCWG update to WMS</a:t>
            </a:r>
          </a:p>
        </p:txBody>
      </p:sp>
      <p:sp>
        <p:nvSpPr>
          <p:cNvPr id="3" name="Content Placeholder 2">
            <a:extLst>
              <a:ext uri="{FF2B5EF4-FFF2-40B4-BE49-F238E27FC236}">
                <a16:creationId xmlns:a16="http://schemas.microsoft.com/office/drawing/2014/main" id="{BFCFAF9A-B815-4EDA-8943-91CD069AD056}"/>
              </a:ext>
            </a:extLst>
          </p:cNvPr>
          <p:cNvSpPr>
            <a:spLocks noGrp="1"/>
          </p:cNvSpPr>
          <p:nvPr>
            <p:ph idx="1"/>
          </p:nvPr>
        </p:nvSpPr>
        <p:spPr/>
        <p:txBody>
          <a:bodyPr>
            <a:normAutofit fontScale="92500"/>
          </a:bodyPr>
          <a:lstStyle/>
          <a:p>
            <a:pPr marL="346075" indent="-285750">
              <a:lnSpc>
                <a:spcPct val="95000"/>
              </a:lnSpc>
              <a:spcBef>
                <a:spcPct val="25000"/>
              </a:spcBef>
              <a:buClr>
                <a:schemeClr val="tx1"/>
              </a:buClr>
            </a:pPr>
            <a:r>
              <a:rPr lang="en-US" altLang="en-US" sz="3200" dirty="0"/>
              <a:t>DC Tie Load, even though allocated costs like other Load, is still a trading activity – i.e., there is no mass transition required for DC Tie Load</a:t>
            </a:r>
          </a:p>
          <a:p>
            <a:pPr marL="346075" indent="-285750">
              <a:lnSpc>
                <a:spcPct val="95000"/>
              </a:lnSpc>
              <a:spcBef>
                <a:spcPct val="25000"/>
              </a:spcBef>
              <a:buClr>
                <a:schemeClr val="tx1"/>
              </a:buClr>
            </a:pPr>
            <a:r>
              <a:rPr lang="en-US" altLang="en-US" sz="3200" dirty="0"/>
              <a:t>Currently, QSE engaging in trading activity only having no Load or generation but exporting over DC Ties (DC Tie Load) is not considered a Trading Activity Only (TAO) QSE</a:t>
            </a:r>
          </a:p>
          <a:p>
            <a:pPr marL="346075" indent="-285750">
              <a:lnSpc>
                <a:spcPct val="95000"/>
              </a:lnSpc>
              <a:spcBef>
                <a:spcPct val="25000"/>
              </a:spcBef>
              <a:buClr>
                <a:schemeClr val="tx1"/>
              </a:buClr>
            </a:pPr>
            <a:r>
              <a:rPr lang="en-US" altLang="en-US" sz="3200" dirty="0"/>
              <a:t>Change: Export (DC Tie Load) should be treated as trading activity in designation of TAO QSE.</a:t>
            </a:r>
          </a:p>
          <a:p>
            <a:pPr marL="0" indent="0">
              <a:buNone/>
            </a:pPr>
            <a:endParaRPr lang="en-US" dirty="0"/>
          </a:p>
        </p:txBody>
      </p:sp>
      <p:sp>
        <p:nvSpPr>
          <p:cNvPr id="4" name="Slide Number Placeholder 3">
            <a:extLst>
              <a:ext uri="{FF2B5EF4-FFF2-40B4-BE49-F238E27FC236}">
                <a16:creationId xmlns:a16="http://schemas.microsoft.com/office/drawing/2014/main" id="{907E4425-C557-4953-8562-558CFDF5E58A}"/>
              </a:ext>
            </a:extLst>
          </p:cNvPr>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928096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838200"/>
            <a:ext cx="8763000" cy="5410200"/>
          </a:xfrm>
        </p:spPr>
        <p:txBody>
          <a:bodyPr>
            <a:normAutofit/>
          </a:bodyPr>
          <a:lstStyle/>
          <a:p>
            <a:pPr>
              <a:spcAft>
                <a:spcPts val="600"/>
              </a:spcAft>
            </a:pPr>
            <a:r>
              <a:rPr lang="en-US" dirty="0">
                <a:effectLst/>
                <a:latin typeface="Calibri" panose="020F0502020204030204" pitchFamily="34" charset="0"/>
                <a:ea typeface="Calibri" panose="020F0502020204030204" pitchFamily="34" charset="0"/>
                <a:cs typeface="Times New Roman" panose="02020603050405020304" pitchFamily="18" charset="0"/>
              </a:rPr>
              <a:t>NPRR 1112 – Elimination of Unsecured Credit Limits</a:t>
            </a:r>
          </a:p>
          <a:p>
            <a:pPr>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ERCOT staff submitted urgent status NPRR to eliminate unsecured credit limits in the market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600"/>
              </a:spcAft>
            </a:pPr>
            <a:r>
              <a:rPr lang="en-US" dirty="0">
                <a:latin typeface="Calibri" panose="020F0502020204030204" pitchFamily="34" charset="0"/>
                <a:cs typeface="Times New Roman" panose="02020603050405020304" pitchFamily="18" charset="0"/>
              </a:rPr>
              <a:t>Credit group unanimously approved lowering unsecured limits from $50 million to $30 million</a:t>
            </a:r>
          </a:p>
          <a:p>
            <a:pPr>
              <a:spcAft>
                <a:spcPts val="600"/>
              </a:spcAft>
            </a:pPr>
            <a:r>
              <a:rPr lang="en-US" dirty="0">
                <a:latin typeface="Calibri" panose="020F0502020204030204" pitchFamily="34" charset="0"/>
                <a:cs typeface="Times New Roman" panose="02020603050405020304" pitchFamily="18" charset="0"/>
              </a:rPr>
              <a:t>Group will review further mitigants such as cutting off unsecured credit to entities for late or non-payment</a:t>
            </a:r>
            <a:endParaRPr lang="en-US" dirty="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1207186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98B6B-D0EB-463C-83FA-3540B7730194}"/>
              </a:ext>
            </a:extLst>
          </p:cNvPr>
          <p:cNvSpPr>
            <a:spLocks noGrp="1"/>
          </p:cNvSpPr>
          <p:nvPr>
            <p:ph type="title"/>
          </p:nvPr>
        </p:nvSpPr>
        <p:spPr/>
        <p:txBody>
          <a:bodyPr/>
          <a:lstStyle/>
          <a:p>
            <a:r>
              <a:rPr lang="en-US" dirty="0"/>
              <a:t>MCWG </a:t>
            </a:r>
            <a:r>
              <a:rPr lang="en-US" dirty="0">
                <a:latin typeface="+mn-lt"/>
              </a:rPr>
              <a:t>update</a:t>
            </a:r>
            <a:r>
              <a:rPr lang="en-US" dirty="0"/>
              <a:t> to WMS</a:t>
            </a:r>
          </a:p>
        </p:txBody>
      </p:sp>
      <p:sp>
        <p:nvSpPr>
          <p:cNvPr id="3" name="Content Placeholder 2">
            <a:extLst>
              <a:ext uri="{FF2B5EF4-FFF2-40B4-BE49-F238E27FC236}">
                <a16:creationId xmlns:a16="http://schemas.microsoft.com/office/drawing/2014/main" id="{D8A79377-CCD1-4D23-9D0E-20834D40986E}"/>
              </a:ext>
            </a:extLst>
          </p:cNvPr>
          <p:cNvSpPr>
            <a:spLocks noGrp="1"/>
          </p:cNvSpPr>
          <p:nvPr>
            <p:ph idx="1"/>
          </p:nvPr>
        </p:nvSpPr>
        <p:spPr/>
        <p:txBody>
          <a:bodyPr>
            <a:normAutofit/>
          </a:bodyPr>
          <a:lstStyle/>
          <a:p>
            <a:r>
              <a:rPr lang="en-US" b="0" i="0" dirty="0">
                <a:solidFill>
                  <a:srgbClr val="212529"/>
                </a:solidFill>
                <a:effectLst/>
                <a:latin typeface="Roboto" panose="02000000000000000000" pitchFamily="2" charset="0"/>
              </a:rPr>
              <a:t>Default uplift methodology</a:t>
            </a:r>
          </a:p>
          <a:p>
            <a:r>
              <a:rPr lang="en-US" sz="2400" dirty="0"/>
              <a:t>Purpose to mitigate over allocation to CRR market</a:t>
            </a:r>
          </a:p>
          <a:p>
            <a:r>
              <a:rPr lang="en-US" sz="2400" dirty="0"/>
              <a:t>Discussed possibility of implementing a credit calculation similar to PJM’s</a:t>
            </a:r>
          </a:p>
          <a:p>
            <a:r>
              <a:rPr lang="en-US" sz="2400" dirty="0"/>
              <a:t>Would be a substantial change to ERCOT, time consuming and expensive</a:t>
            </a:r>
          </a:p>
          <a:p>
            <a:r>
              <a:rPr lang="en-US" sz="2400" dirty="0"/>
              <a:t>Considering a simpler approach using a formulaic change to the existing ERCOT methodology </a:t>
            </a:r>
          </a:p>
          <a:p>
            <a:r>
              <a:rPr lang="en-US" sz="2400" dirty="0"/>
              <a:t>ERCOT staff is reviewing</a:t>
            </a:r>
            <a:endParaRPr lang="en-US" sz="2000" dirty="0"/>
          </a:p>
          <a:p>
            <a:pPr lvl="1"/>
            <a:endParaRPr lang="en-US" dirty="0"/>
          </a:p>
        </p:txBody>
      </p:sp>
      <p:sp>
        <p:nvSpPr>
          <p:cNvPr id="4" name="Slide Number Placeholder 3">
            <a:extLst>
              <a:ext uri="{FF2B5EF4-FFF2-40B4-BE49-F238E27FC236}">
                <a16:creationId xmlns:a16="http://schemas.microsoft.com/office/drawing/2014/main" id="{484EC8EF-84D8-41EF-BD18-A34874DB2A44}"/>
              </a:ext>
            </a:extLst>
          </p:cNvPr>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3508143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95A4C-C25F-4734-A08C-B06707CC6005}"/>
              </a:ext>
            </a:extLst>
          </p:cNvPr>
          <p:cNvSpPr>
            <a:spLocks noGrp="1"/>
          </p:cNvSpPr>
          <p:nvPr>
            <p:ph type="title"/>
          </p:nvPr>
        </p:nvSpPr>
        <p:spPr>
          <a:xfrm>
            <a:off x="457200" y="274638"/>
            <a:ext cx="8229600" cy="714375"/>
          </a:xfrm>
        </p:spPr>
        <p:txBody>
          <a:bodyPr>
            <a:normAutofit fontScale="90000"/>
          </a:bodyPr>
          <a:lstStyle/>
          <a:p>
            <a:r>
              <a:rPr lang="en-US" dirty="0"/>
              <a:t>Default Uplift</a:t>
            </a:r>
          </a:p>
        </p:txBody>
      </p:sp>
      <p:sp>
        <p:nvSpPr>
          <p:cNvPr id="3" name="Content Placeholder 2">
            <a:extLst>
              <a:ext uri="{FF2B5EF4-FFF2-40B4-BE49-F238E27FC236}">
                <a16:creationId xmlns:a16="http://schemas.microsoft.com/office/drawing/2014/main" id="{5DE288ED-43E6-494D-B0FC-27E919D65D6F}"/>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A338AE3F-ED2C-47C2-9353-B7D5F72E6771}"/>
              </a:ext>
            </a:extLst>
          </p:cNvPr>
          <p:cNvSpPr>
            <a:spLocks noGrp="1"/>
          </p:cNvSpPr>
          <p:nvPr>
            <p:ph type="sldNum" sz="quarter" idx="12"/>
          </p:nvPr>
        </p:nvSpPr>
        <p:spPr/>
        <p:txBody>
          <a:bodyPr/>
          <a:lstStyle/>
          <a:p>
            <a:fld id="{B6F15528-21DE-4FAA-801E-634DDDAF4B2B}" type="slidenum">
              <a:rPr lang="en-US" smtClean="0"/>
              <a:pPr/>
              <a:t>7</a:t>
            </a:fld>
            <a:endParaRPr lang="en-US" dirty="0"/>
          </a:p>
        </p:txBody>
      </p:sp>
      <p:graphicFrame>
        <p:nvGraphicFramePr>
          <p:cNvPr id="5" name="Table 4">
            <a:extLst>
              <a:ext uri="{FF2B5EF4-FFF2-40B4-BE49-F238E27FC236}">
                <a16:creationId xmlns:a16="http://schemas.microsoft.com/office/drawing/2014/main" id="{55E5ADE1-6A05-44F0-9A3A-2CAEA2922765}"/>
              </a:ext>
            </a:extLst>
          </p:cNvPr>
          <p:cNvGraphicFramePr>
            <a:graphicFrameLocks noGrp="1"/>
          </p:cNvGraphicFramePr>
          <p:nvPr>
            <p:extLst>
              <p:ext uri="{D42A27DB-BD31-4B8C-83A1-F6EECF244321}">
                <p14:modId xmlns:p14="http://schemas.microsoft.com/office/powerpoint/2010/main" val="4088026589"/>
              </p:ext>
            </p:extLst>
          </p:nvPr>
        </p:nvGraphicFramePr>
        <p:xfrm>
          <a:off x="685802" y="958914"/>
          <a:ext cx="3733799" cy="2589053"/>
        </p:xfrm>
        <a:graphic>
          <a:graphicData uri="http://schemas.openxmlformats.org/drawingml/2006/table">
            <a:tbl>
              <a:tblPr/>
              <a:tblGrid>
                <a:gridCol w="685799">
                  <a:extLst>
                    <a:ext uri="{9D8B030D-6E8A-4147-A177-3AD203B41FA5}">
                      <a16:colId xmlns:a16="http://schemas.microsoft.com/office/drawing/2014/main" val="2516695923"/>
                    </a:ext>
                  </a:extLst>
                </a:gridCol>
                <a:gridCol w="1143001">
                  <a:extLst>
                    <a:ext uri="{9D8B030D-6E8A-4147-A177-3AD203B41FA5}">
                      <a16:colId xmlns:a16="http://schemas.microsoft.com/office/drawing/2014/main" val="3084776071"/>
                    </a:ext>
                  </a:extLst>
                </a:gridCol>
                <a:gridCol w="989161">
                  <a:extLst>
                    <a:ext uri="{9D8B030D-6E8A-4147-A177-3AD203B41FA5}">
                      <a16:colId xmlns:a16="http://schemas.microsoft.com/office/drawing/2014/main" val="1505427664"/>
                    </a:ext>
                  </a:extLst>
                </a:gridCol>
                <a:gridCol w="915838">
                  <a:extLst>
                    <a:ext uri="{9D8B030D-6E8A-4147-A177-3AD203B41FA5}">
                      <a16:colId xmlns:a16="http://schemas.microsoft.com/office/drawing/2014/main" val="3714439314"/>
                    </a:ext>
                  </a:extLst>
                </a:gridCol>
              </a:tblGrid>
              <a:tr h="178237">
                <a:tc gridSpan="4">
                  <a:txBody>
                    <a:bodyPr/>
                    <a:lstStyle/>
                    <a:p>
                      <a:pPr algn="l" fontAlgn="b"/>
                      <a:r>
                        <a:rPr lang="en-US" sz="1200" b="1" i="0" u="none" strike="noStrike" dirty="0">
                          <a:solidFill>
                            <a:srgbClr val="FFFFFF"/>
                          </a:solidFill>
                          <a:effectLst/>
                          <a:latin typeface="Segoe UI" panose="020B0502040204020203" pitchFamily="34" charset="0"/>
                        </a:rPr>
                        <a:t>Counter-Party </a:t>
                      </a:r>
                      <a:r>
                        <a:rPr lang="en-US" sz="1200" b="1" i="0" u="none" strike="noStrike" dirty="0" err="1">
                          <a:solidFill>
                            <a:srgbClr val="FFFFFF"/>
                          </a:solidFill>
                          <a:effectLst/>
                          <a:latin typeface="Segoe UI" panose="020B0502040204020203" pitchFamily="34" charset="0"/>
                        </a:rPr>
                        <a:t>Levl</a:t>
                      </a:r>
                      <a:r>
                        <a:rPr lang="en-US" sz="1200" b="1" i="0" u="none" strike="noStrike" dirty="0">
                          <a:solidFill>
                            <a:srgbClr val="FFFFFF"/>
                          </a:solidFill>
                          <a:effectLst/>
                          <a:latin typeface="Segoe UI" panose="020B0502040204020203" pitchFamily="34" charset="0"/>
                        </a:rPr>
                        <a:t>*</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rgbClr val="00B0F0"/>
                    </a:solidFill>
                  </a:tcPr>
                </a:tc>
                <a:tc hMerge="1">
                  <a:txBody>
                    <a:bodyPr/>
                    <a:lstStyle/>
                    <a:p>
                      <a:pPr algn="l" fontAlgn="b"/>
                      <a:r>
                        <a:rPr lang="en-US" sz="900" b="1" i="0" u="none" strike="noStrike" dirty="0">
                          <a:solidFill>
                            <a:srgbClr val="FFFFFF"/>
                          </a:solidFill>
                          <a:effectLst/>
                          <a:latin typeface="Segoe UI" panose="020B0502040204020203" pitchFamily="34" charset="0"/>
                        </a:rPr>
                        <a:t>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rgbClr val="00B0F0"/>
                    </a:solidFill>
                  </a:tcPr>
                </a:tc>
                <a:tc hMerge="1">
                  <a:txBody>
                    <a:bodyPr/>
                    <a:lstStyle/>
                    <a:p>
                      <a:pPr algn="l" fontAlgn="b"/>
                      <a:r>
                        <a:rPr lang="en-US" sz="900" b="1" i="0" u="none" strike="noStrike" dirty="0">
                          <a:solidFill>
                            <a:srgbClr val="FFFFFF"/>
                          </a:solidFill>
                          <a:effectLst/>
                          <a:latin typeface="Segoe UI" panose="020B0502040204020203" pitchFamily="34" charset="0"/>
                        </a:rPr>
                        <a:t>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rgbClr val="00B0F0"/>
                    </a:solidFill>
                  </a:tcPr>
                </a:tc>
                <a:tc hMerge="1">
                  <a:txBody>
                    <a:bodyPr/>
                    <a:lstStyle/>
                    <a:p>
                      <a:pPr algn="l" fontAlgn="b"/>
                      <a:r>
                        <a:rPr lang="en-US" sz="900" b="1" i="0" u="none" strike="noStrike" dirty="0">
                          <a:solidFill>
                            <a:srgbClr val="FFFFFF"/>
                          </a:solidFill>
                          <a:effectLst/>
                          <a:latin typeface="Segoe UI" panose="020B0502040204020203" pitchFamily="34" charset="0"/>
                        </a:rPr>
                        <a:t>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953864578"/>
                  </a:ext>
                </a:extLst>
              </a:tr>
              <a:tr h="327818">
                <a:tc>
                  <a:txBody>
                    <a:bodyPr/>
                    <a:lstStyle/>
                    <a:p>
                      <a:pPr algn="l" fontAlgn="b"/>
                      <a:r>
                        <a:rPr lang="en-US" sz="900" b="1" i="0" u="none" strike="noStrike" dirty="0">
                          <a:solidFill>
                            <a:srgbClr val="000000"/>
                          </a:solidFill>
                          <a:effectLst/>
                          <a:latin typeface="Segoe UI" panose="020B0502040204020203" pitchFamily="34" charset="0"/>
                        </a:rPr>
                        <a:t>Segment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b"/>
                      <a:r>
                        <a:rPr lang="en-US" sz="900" b="1" i="0" u="none" strike="noStrike" dirty="0">
                          <a:solidFill>
                            <a:srgbClr val="000000"/>
                          </a:solidFill>
                          <a:effectLst/>
                          <a:latin typeface="Segoe UI" panose="020B0502040204020203" pitchFamily="34" charset="0"/>
                        </a:rPr>
                        <a:t>January MMA Total (MWh)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b"/>
                      <a:r>
                        <a:rPr lang="en-US" sz="900" b="1" i="0" u="none" strike="noStrike" dirty="0">
                          <a:solidFill>
                            <a:srgbClr val="000000"/>
                          </a:solidFill>
                          <a:effectLst/>
                          <a:latin typeface="Segoe UI" panose="020B0502040204020203" pitchFamily="34" charset="0"/>
                        </a:rPr>
                        <a:t>January MMA (MWh)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b"/>
                      <a:r>
                        <a:rPr lang="en-US" sz="900" b="1" i="0" u="none" strike="noStrike" dirty="0">
                          <a:solidFill>
                            <a:srgbClr val="000000"/>
                          </a:solidFill>
                          <a:effectLst/>
                          <a:latin typeface="Segoe UI" panose="020B0502040204020203" pitchFamily="34" charset="0"/>
                        </a:rPr>
                        <a:t>January MMARS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3446162481"/>
                  </a:ext>
                </a:extLst>
              </a:tr>
              <a:tr h="190500">
                <a:tc>
                  <a:txBody>
                    <a:bodyPr/>
                    <a:lstStyle/>
                    <a:p>
                      <a:pPr algn="l" fontAlgn="b"/>
                      <a:r>
                        <a:rPr lang="en-US" sz="1100" b="0" i="0" u="none" strike="noStrike" dirty="0">
                          <a:solidFill>
                            <a:srgbClr val="000000"/>
                          </a:solidFill>
                          <a:effectLst/>
                          <a:latin typeface="Calibri" panose="020F0502020204030204" pitchFamily="34" charset="0"/>
                          <a:cs typeface="Calibri" panose="020F0502020204030204" pitchFamily="34" charset="0"/>
                        </a:rPr>
                        <a:t>Gen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effectLst/>
                          <a:latin typeface="Calibri" panose="020F0502020204030204" pitchFamily="34" charset="0"/>
                          <a:cs typeface="Calibri" panose="020F0502020204030204" pitchFamily="34" charset="0"/>
                        </a:rPr>
                        <a:t>                   218,577,111.29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cs typeface="Calibri" panose="020F0502020204030204" pitchFamily="34" charset="0"/>
                        </a:rPr>
                        <a:t>                                  5,111,155.62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cs typeface="Calibri" panose="020F0502020204030204" pitchFamily="34" charset="0"/>
                        </a:rPr>
                        <a:t>2.34%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5703356"/>
                  </a:ext>
                </a:extLst>
              </a:tr>
              <a:tr h="190500">
                <a:tc>
                  <a:txBody>
                    <a:bodyPr/>
                    <a:lstStyle/>
                    <a:p>
                      <a:pPr algn="l" fontAlgn="b"/>
                      <a:r>
                        <a:rPr lang="en-US" sz="1100" b="0" i="0" u="none" strike="noStrike" dirty="0">
                          <a:solidFill>
                            <a:srgbClr val="000000"/>
                          </a:solidFill>
                          <a:effectLst/>
                          <a:latin typeface="Calibri" panose="020F0502020204030204" pitchFamily="34" charset="0"/>
                          <a:cs typeface="Calibri" panose="020F0502020204030204" pitchFamily="34" charset="0"/>
                        </a:rPr>
                        <a:t>Load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r" fontAlgn="b"/>
                      <a:r>
                        <a:rPr lang="en-US" sz="1100" b="0" i="0" u="none" strike="noStrike" dirty="0">
                          <a:solidFill>
                            <a:srgbClr val="000000"/>
                          </a:solidFill>
                          <a:effectLst/>
                          <a:latin typeface="Calibri" panose="020F0502020204030204" pitchFamily="34" charset="0"/>
                          <a:cs typeface="Calibri" panose="020F0502020204030204" pitchFamily="34" charset="0"/>
                        </a:rPr>
                        <a:t>                                11,775,576.00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cs typeface="Calibri" panose="020F0502020204030204" pitchFamily="34" charset="0"/>
                        </a:rPr>
                        <a:t>5.39%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6911655"/>
                  </a:ext>
                </a:extLst>
              </a:tr>
              <a:tr h="190500">
                <a:tc>
                  <a:txBody>
                    <a:bodyPr/>
                    <a:lstStyle/>
                    <a:p>
                      <a:pPr algn="l" fontAlgn="b"/>
                      <a:r>
                        <a:rPr lang="en-US" sz="1100" b="0" i="0" u="none" strike="noStrike" dirty="0">
                          <a:solidFill>
                            <a:srgbClr val="000000"/>
                          </a:solidFill>
                          <a:effectLst/>
                          <a:latin typeface="Calibri" panose="020F0502020204030204" pitchFamily="34" charset="0"/>
                          <a:cs typeface="Calibri" panose="020F0502020204030204" pitchFamily="34" charset="0"/>
                        </a:rPr>
                        <a:t>Load and Gen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r" fontAlgn="b"/>
                      <a:r>
                        <a:rPr lang="en-US" sz="1100" b="0" i="0" u="none" strike="noStrike" dirty="0">
                          <a:solidFill>
                            <a:srgbClr val="000000"/>
                          </a:solidFill>
                          <a:effectLst/>
                          <a:latin typeface="Calibri" panose="020F0502020204030204" pitchFamily="34" charset="0"/>
                          <a:cs typeface="Calibri" panose="020F0502020204030204" pitchFamily="34" charset="0"/>
                        </a:rPr>
                        <a:t>                                94,398,323.87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cs typeface="Calibri" panose="020F0502020204030204" pitchFamily="34" charset="0"/>
                        </a:rPr>
                        <a:t>43.19%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3399596"/>
                  </a:ext>
                </a:extLst>
              </a:tr>
              <a:tr h="190500">
                <a:tc>
                  <a:txBody>
                    <a:bodyPr/>
                    <a:lstStyle/>
                    <a:p>
                      <a:pPr algn="l" fontAlgn="b"/>
                      <a:r>
                        <a:rPr lang="en-US" sz="1100" b="0" i="0" u="none" strike="noStrike">
                          <a:solidFill>
                            <a:srgbClr val="000000"/>
                          </a:solidFill>
                          <a:effectLst/>
                          <a:latin typeface="Calibri" panose="020F0502020204030204" pitchFamily="34" charset="0"/>
                          <a:cs typeface="Calibri" panose="020F0502020204030204" pitchFamily="34" charset="0"/>
                        </a:rPr>
                        <a:t>Trader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r" fontAlgn="b"/>
                      <a:r>
                        <a:rPr lang="en-US" sz="1100" b="0" i="0" u="none" strike="noStrike" dirty="0">
                          <a:solidFill>
                            <a:srgbClr val="000000"/>
                          </a:solidFill>
                          <a:effectLst/>
                          <a:latin typeface="Calibri" panose="020F0502020204030204" pitchFamily="34" charset="0"/>
                          <a:cs typeface="Calibri" panose="020F0502020204030204" pitchFamily="34" charset="0"/>
                        </a:rPr>
                        <a:t>                                99,998,094.20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cs typeface="Calibri" panose="020F0502020204030204" pitchFamily="34" charset="0"/>
                        </a:rPr>
                        <a:t>45.75%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9045895"/>
                  </a:ext>
                </a:extLst>
              </a:tr>
              <a:tr h="190500">
                <a:tc>
                  <a:txBody>
                    <a:bodyPr/>
                    <a:lstStyle/>
                    <a:p>
                      <a:pPr algn="l" fontAlgn="b"/>
                      <a:r>
                        <a:rPr lang="en-US" sz="1100" b="0" i="0" u="none" strike="noStrike">
                          <a:solidFill>
                            <a:srgbClr val="000000"/>
                          </a:solidFill>
                          <a:effectLst/>
                          <a:latin typeface="Calibri" panose="020F0502020204030204" pitchFamily="34" charset="0"/>
                          <a:cs typeface="Calibri" panose="020F0502020204030204" pitchFamily="34" charset="0"/>
                        </a:rPr>
                        <a:t>CRRAH Only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r" fontAlgn="b"/>
                      <a:r>
                        <a:rPr lang="en-US" sz="1100" b="0" i="0" u="none" strike="noStrike" dirty="0">
                          <a:solidFill>
                            <a:srgbClr val="000000"/>
                          </a:solidFill>
                          <a:effectLst/>
                          <a:latin typeface="Calibri" panose="020F0502020204030204" pitchFamily="34" charset="0"/>
                          <a:cs typeface="Calibri" panose="020F0502020204030204" pitchFamily="34" charset="0"/>
                        </a:rPr>
                        <a:t>                                  7,293,961.60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cs typeface="Calibri" panose="020F0502020204030204" pitchFamily="34" charset="0"/>
                        </a:rPr>
                        <a:t>3.34%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8410707"/>
                  </a:ext>
                </a:extLst>
              </a:tr>
              <a:tr h="190500">
                <a:tc>
                  <a:txBody>
                    <a:bodyPr/>
                    <a:lstStyle/>
                    <a:p>
                      <a:pPr algn="l" fontAlgn="b"/>
                      <a:r>
                        <a:rPr lang="en-US" sz="1100" b="1" i="0" u="none" strike="noStrike" dirty="0">
                          <a:solidFill>
                            <a:srgbClr val="000000"/>
                          </a:solidFill>
                          <a:effectLst/>
                          <a:latin typeface="Calibri" panose="020F0502020204030204" pitchFamily="34" charset="0"/>
                          <a:cs typeface="Calibri" panose="020F0502020204030204" pitchFamily="34" charset="0"/>
                        </a:rPr>
                        <a:t>Total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b"/>
                      <a:r>
                        <a:rPr lang="en-US" sz="1100" b="1" i="0" u="none" strike="noStrike" dirty="0">
                          <a:solidFill>
                            <a:srgbClr val="000000"/>
                          </a:solidFill>
                          <a:effectLst/>
                          <a:latin typeface="Calibri" panose="020F0502020204030204" pitchFamily="34" charset="0"/>
                          <a:cs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r" fontAlgn="b"/>
                      <a:r>
                        <a:rPr lang="en-US" sz="1100" b="1" i="0" u="none" strike="noStrike" dirty="0">
                          <a:solidFill>
                            <a:srgbClr val="000000"/>
                          </a:solidFill>
                          <a:effectLst/>
                          <a:latin typeface="Calibri" panose="020F0502020204030204" pitchFamily="34" charset="0"/>
                          <a:cs typeface="Calibri" panose="020F0502020204030204" pitchFamily="34" charset="0"/>
                        </a:rPr>
                        <a:t>                          218,577,111.29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r" fontAlgn="b"/>
                      <a:r>
                        <a:rPr lang="en-US" sz="1100" b="1" i="0" u="none" strike="noStrike" dirty="0">
                          <a:solidFill>
                            <a:srgbClr val="000000"/>
                          </a:solidFill>
                          <a:effectLst/>
                          <a:latin typeface="Calibri" panose="020F0502020204030204" pitchFamily="34" charset="0"/>
                          <a:cs typeface="Calibri" panose="020F0502020204030204" pitchFamily="34" charset="0"/>
                        </a:rPr>
                        <a:t>100.00%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208396308"/>
                  </a:ext>
                </a:extLst>
              </a:tr>
            </a:tbl>
          </a:graphicData>
        </a:graphic>
      </p:graphicFrame>
      <p:graphicFrame>
        <p:nvGraphicFramePr>
          <p:cNvPr id="6" name="Table 5">
            <a:extLst>
              <a:ext uri="{FF2B5EF4-FFF2-40B4-BE49-F238E27FC236}">
                <a16:creationId xmlns:a16="http://schemas.microsoft.com/office/drawing/2014/main" id="{862C5D91-6953-4F0A-8597-277550ECC36D}"/>
              </a:ext>
            </a:extLst>
          </p:cNvPr>
          <p:cNvGraphicFramePr>
            <a:graphicFrameLocks noGrp="1"/>
          </p:cNvGraphicFramePr>
          <p:nvPr>
            <p:extLst>
              <p:ext uri="{D42A27DB-BD31-4B8C-83A1-F6EECF244321}">
                <p14:modId xmlns:p14="http://schemas.microsoft.com/office/powerpoint/2010/main" val="1829472568"/>
              </p:ext>
            </p:extLst>
          </p:nvPr>
        </p:nvGraphicFramePr>
        <p:xfrm>
          <a:off x="4619271" y="949530"/>
          <a:ext cx="3733800" cy="2598437"/>
        </p:xfrm>
        <a:graphic>
          <a:graphicData uri="http://schemas.openxmlformats.org/drawingml/2006/table">
            <a:tbl>
              <a:tblPr/>
              <a:tblGrid>
                <a:gridCol w="685800">
                  <a:extLst>
                    <a:ext uri="{9D8B030D-6E8A-4147-A177-3AD203B41FA5}">
                      <a16:colId xmlns:a16="http://schemas.microsoft.com/office/drawing/2014/main" val="3060041179"/>
                    </a:ext>
                  </a:extLst>
                </a:gridCol>
                <a:gridCol w="1143000">
                  <a:extLst>
                    <a:ext uri="{9D8B030D-6E8A-4147-A177-3AD203B41FA5}">
                      <a16:colId xmlns:a16="http://schemas.microsoft.com/office/drawing/2014/main" val="2581565589"/>
                    </a:ext>
                  </a:extLst>
                </a:gridCol>
                <a:gridCol w="990600">
                  <a:extLst>
                    <a:ext uri="{9D8B030D-6E8A-4147-A177-3AD203B41FA5}">
                      <a16:colId xmlns:a16="http://schemas.microsoft.com/office/drawing/2014/main" val="4002653310"/>
                    </a:ext>
                  </a:extLst>
                </a:gridCol>
                <a:gridCol w="914400">
                  <a:extLst>
                    <a:ext uri="{9D8B030D-6E8A-4147-A177-3AD203B41FA5}">
                      <a16:colId xmlns:a16="http://schemas.microsoft.com/office/drawing/2014/main" val="1928957344"/>
                    </a:ext>
                  </a:extLst>
                </a:gridCol>
              </a:tblGrid>
              <a:tr h="181116">
                <a:tc gridSpan="4">
                  <a:txBody>
                    <a:bodyPr/>
                    <a:lstStyle/>
                    <a:p>
                      <a:pPr algn="l" fontAlgn="b"/>
                      <a:r>
                        <a:rPr lang="en-US" sz="1200" b="1" i="0" u="none" strike="noStrike" dirty="0">
                          <a:solidFill>
                            <a:srgbClr val="FFFFFF"/>
                          </a:solidFill>
                          <a:effectLst/>
                          <a:latin typeface="Segoe UI" panose="020B0502040204020203" pitchFamily="34" charset="0"/>
                        </a:rPr>
                        <a:t>QSE/CRRAH Level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rgbClr val="00B0F0"/>
                    </a:solidFill>
                  </a:tcPr>
                </a:tc>
                <a:tc hMerge="1">
                  <a:txBody>
                    <a:bodyPr/>
                    <a:lstStyle/>
                    <a:p>
                      <a:pPr algn="l" fontAlgn="b"/>
                      <a:r>
                        <a:rPr lang="en-US" sz="900" b="1" i="0" u="none" strike="noStrike" dirty="0">
                          <a:solidFill>
                            <a:srgbClr val="FFFFFF"/>
                          </a:solidFill>
                          <a:effectLst/>
                          <a:latin typeface="Segoe UI" panose="020B0502040204020203" pitchFamily="34" charset="0"/>
                        </a:rPr>
                        <a:t>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rgbClr val="00B0F0"/>
                    </a:solidFill>
                  </a:tcPr>
                </a:tc>
                <a:tc hMerge="1">
                  <a:txBody>
                    <a:bodyPr/>
                    <a:lstStyle/>
                    <a:p>
                      <a:pPr algn="l" fontAlgn="b"/>
                      <a:r>
                        <a:rPr lang="en-US" sz="900" b="1" i="0" u="none" strike="noStrike">
                          <a:solidFill>
                            <a:srgbClr val="FFFFFF"/>
                          </a:solidFill>
                          <a:effectLst/>
                          <a:latin typeface="Segoe UI" panose="020B0502040204020203" pitchFamily="34" charset="0"/>
                        </a:rPr>
                        <a:t>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rgbClr val="00B0F0"/>
                    </a:solidFill>
                  </a:tcPr>
                </a:tc>
                <a:tc hMerge="1">
                  <a:txBody>
                    <a:bodyPr/>
                    <a:lstStyle/>
                    <a:p>
                      <a:pPr algn="l" fontAlgn="b"/>
                      <a:r>
                        <a:rPr lang="en-US" sz="900" b="1" i="0" u="none" strike="noStrike" dirty="0">
                          <a:solidFill>
                            <a:srgbClr val="FFFFFF"/>
                          </a:solidFill>
                          <a:effectLst/>
                          <a:latin typeface="Segoe UI" panose="020B0502040204020203" pitchFamily="34" charset="0"/>
                        </a:rPr>
                        <a:t>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454702638"/>
                  </a:ext>
                </a:extLst>
              </a:tr>
              <a:tr h="337202">
                <a:tc>
                  <a:txBody>
                    <a:bodyPr/>
                    <a:lstStyle/>
                    <a:p>
                      <a:pPr algn="l" fontAlgn="b"/>
                      <a:r>
                        <a:rPr lang="en-US" sz="900" b="1" i="0" u="none" strike="noStrike" dirty="0">
                          <a:solidFill>
                            <a:srgbClr val="000000"/>
                          </a:solidFill>
                          <a:effectLst/>
                          <a:latin typeface="Segoe UI" panose="020B0502040204020203" pitchFamily="34" charset="0"/>
                        </a:rPr>
                        <a:t>Segment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b"/>
                      <a:r>
                        <a:rPr lang="en-US" sz="900" b="1" i="0" u="none" strike="noStrike" dirty="0">
                          <a:solidFill>
                            <a:srgbClr val="000000"/>
                          </a:solidFill>
                          <a:effectLst/>
                          <a:latin typeface="Segoe UI" panose="020B0502040204020203" pitchFamily="34" charset="0"/>
                        </a:rPr>
                        <a:t>January MMA Total (MWh)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b"/>
                      <a:r>
                        <a:rPr lang="en-US" sz="900" b="1" i="0" u="none" strike="noStrike" dirty="0">
                          <a:solidFill>
                            <a:srgbClr val="000000"/>
                          </a:solidFill>
                          <a:effectLst/>
                          <a:latin typeface="Segoe UI" panose="020B0502040204020203" pitchFamily="34" charset="0"/>
                        </a:rPr>
                        <a:t>January MMA (MWh)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b"/>
                      <a:r>
                        <a:rPr lang="en-US" sz="900" b="1" i="0" u="none" strike="noStrike" dirty="0">
                          <a:solidFill>
                            <a:srgbClr val="000000"/>
                          </a:solidFill>
                          <a:effectLst/>
                          <a:latin typeface="Segoe UI" panose="020B0502040204020203" pitchFamily="34" charset="0"/>
                        </a:rPr>
                        <a:t>January MMARS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270417677"/>
                  </a:ext>
                </a:extLst>
              </a:tr>
              <a:tr h="327820">
                <a:tc>
                  <a:txBody>
                    <a:bodyPr/>
                    <a:lstStyle/>
                    <a:p>
                      <a:pPr algn="l" fontAlgn="b"/>
                      <a:r>
                        <a:rPr lang="en-US" sz="1100" b="0" i="0" u="none" strike="noStrike" dirty="0">
                          <a:solidFill>
                            <a:srgbClr val="000000"/>
                          </a:solidFill>
                          <a:effectLst/>
                          <a:latin typeface="Calibri" panose="020F0502020204030204" pitchFamily="34" charset="0"/>
                        </a:rPr>
                        <a:t>Gen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effectLst/>
                          <a:latin typeface="Calibri" panose="020F0502020204030204" pitchFamily="34" charset="0"/>
                        </a:rPr>
                        <a:t>              218,577,111.29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4,998,318.29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2.29%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2999660"/>
                  </a:ext>
                </a:extLst>
              </a:tr>
              <a:tr h="327820">
                <a:tc>
                  <a:txBody>
                    <a:bodyPr/>
                    <a:lstStyle/>
                    <a:p>
                      <a:pPr algn="l" fontAlgn="b"/>
                      <a:r>
                        <a:rPr lang="en-US" sz="1100" b="0" i="0" u="none" strike="noStrike" dirty="0">
                          <a:solidFill>
                            <a:srgbClr val="000000"/>
                          </a:solidFill>
                          <a:effectLst/>
                          <a:latin typeface="Calibri" panose="020F0502020204030204" pitchFamily="34" charset="0"/>
                        </a:rPr>
                        <a:t>Load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r" fontAlgn="b"/>
                      <a:r>
                        <a:rPr lang="en-US" sz="1100" b="0" i="0" u="none" strike="noStrike" dirty="0">
                          <a:solidFill>
                            <a:srgbClr val="000000"/>
                          </a:solidFill>
                          <a:effectLst/>
                          <a:latin typeface="Calibri" panose="020F0502020204030204" pitchFamily="34" charset="0"/>
                        </a:rPr>
                        <a:t>                            28,785,812.00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13.17%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447995"/>
                  </a:ext>
                </a:extLst>
              </a:tr>
              <a:tr h="327820">
                <a:tc>
                  <a:txBody>
                    <a:bodyPr/>
                    <a:lstStyle/>
                    <a:p>
                      <a:pPr algn="l" fontAlgn="b"/>
                      <a:r>
                        <a:rPr lang="en-US" sz="1100" b="0" i="0" u="none" strike="noStrike">
                          <a:solidFill>
                            <a:srgbClr val="000000"/>
                          </a:solidFill>
                          <a:effectLst/>
                          <a:latin typeface="Calibri" panose="020F0502020204030204" pitchFamily="34" charset="0"/>
                        </a:rPr>
                        <a:t>Load and Gen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r" fontAlgn="b"/>
                      <a:r>
                        <a:rPr lang="en-US" sz="1100" b="0" i="0" u="none" strike="noStrike" dirty="0">
                          <a:solidFill>
                            <a:srgbClr val="000000"/>
                          </a:solidFill>
                          <a:effectLst/>
                          <a:latin typeface="Calibri" panose="020F0502020204030204" pitchFamily="34" charset="0"/>
                        </a:rPr>
                        <a:t>                            19,844,419.05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9.08%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1944614"/>
                  </a:ext>
                </a:extLst>
              </a:tr>
              <a:tr h="327820">
                <a:tc>
                  <a:txBody>
                    <a:bodyPr/>
                    <a:lstStyle/>
                    <a:p>
                      <a:pPr algn="l" fontAlgn="b"/>
                      <a:r>
                        <a:rPr lang="en-US" sz="1100" b="0" i="0" u="none" strike="noStrike">
                          <a:solidFill>
                            <a:srgbClr val="000000"/>
                          </a:solidFill>
                          <a:effectLst/>
                          <a:latin typeface="Calibri" panose="020F0502020204030204" pitchFamily="34" charset="0"/>
                        </a:rPr>
                        <a:t>Trader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r" fontAlgn="b"/>
                      <a:r>
                        <a:rPr lang="en-US" sz="1100" b="0" i="0" u="none" strike="noStrike" dirty="0">
                          <a:solidFill>
                            <a:srgbClr val="000000"/>
                          </a:solidFill>
                          <a:effectLst/>
                          <a:latin typeface="Calibri" panose="020F0502020204030204" pitchFamily="34" charset="0"/>
                        </a:rPr>
                        <a:t>                            54,240,444.34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24.82%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7600712"/>
                  </a:ext>
                </a:extLst>
              </a:tr>
              <a:tr h="327820">
                <a:tc>
                  <a:txBody>
                    <a:bodyPr/>
                    <a:lstStyle/>
                    <a:p>
                      <a:pPr algn="l" fontAlgn="b"/>
                      <a:r>
                        <a:rPr lang="en-US" sz="1100" b="0" i="0" u="none" strike="noStrike" dirty="0">
                          <a:solidFill>
                            <a:srgbClr val="000000"/>
                          </a:solidFill>
                          <a:effectLst/>
                          <a:latin typeface="Calibri" panose="020F0502020204030204" pitchFamily="34" charset="0"/>
                        </a:rPr>
                        <a:t>CRRAH Only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r" fontAlgn="b"/>
                      <a:r>
                        <a:rPr lang="en-US" sz="1100" b="0" i="0" u="none" strike="noStrike" dirty="0">
                          <a:solidFill>
                            <a:srgbClr val="000000"/>
                          </a:solidFill>
                          <a:effectLst/>
                          <a:latin typeface="Calibri" panose="020F0502020204030204" pitchFamily="34" charset="0"/>
                        </a:rPr>
                        <a:t>                         110,708,117.60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50.65%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4903704"/>
                  </a:ext>
                </a:extLst>
              </a:tr>
              <a:tr h="327820">
                <a:tc>
                  <a:txBody>
                    <a:bodyPr/>
                    <a:lstStyle/>
                    <a:p>
                      <a:pPr marL="0" algn="l" defTabSz="914400" rtl="0" eaLnBrk="1" fontAlgn="b" latinLnBrk="0" hangingPunct="1"/>
                      <a:r>
                        <a:rPr lang="en-US" sz="1100" b="1" i="0" u="none" strike="noStrike" kern="1200" dirty="0">
                          <a:solidFill>
                            <a:srgbClr val="000000"/>
                          </a:solidFill>
                          <a:effectLst/>
                          <a:latin typeface="Calibri" panose="020F0502020204030204" pitchFamily="34" charset="0"/>
                          <a:ea typeface="+mn-ea"/>
                          <a:cs typeface="Calibri" panose="020F0502020204030204" pitchFamily="34" charset="0"/>
                        </a:rPr>
                        <a:t>Total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marL="0" algn="l" defTabSz="914400" rtl="0" eaLnBrk="1" fontAlgn="b" latinLnBrk="0" hangingPunct="1"/>
                      <a:r>
                        <a:rPr lang="en-US" sz="1100" b="1" i="0" u="none" strike="noStrike" kern="1200" dirty="0">
                          <a:solidFill>
                            <a:srgbClr val="000000"/>
                          </a:solidFill>
                          <a:effectLst/>
                          <a:latin typeface="Calibri" panose="020F0502020204030204" pitchFamily="34" charset="0"/>
                          <a:ea typeface="+mn-ea"/>
                          <a:cs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marL="0" algn="r" defTabSz="914400" rtl="0" eaLnBrk="1" fontAlgn="b" latinLnBrk="0" hangingPunct="1"/>
                      <a:r>
                        <a:rPr lang="en-US" sz="1100" b="1" i="0" u="none" strike="noStrike" kern="1200" dirty="0">
                          <a:solidFill>
                            <a:srgbClr val="000000"/>
                          </a:solidFill>
                          <a:effectLst/>
                          <a:latin typeface="Calibri" panose="020F0502020204030204" pitchFamily="34" charset="0"/>
                          <a:ea typeface="+mn-ea"/>
                          <a:cs typeface="Calibri" panose="020F0502020204030204" pitchFamily="34" charset="0"/>
                        </a:rPr>
                        <a:t>                         218,577,111.29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r" fontAlgn="b"/>
                      <a:r>
                        <a:rPr lang="en-US" sz="1100" b="1" i="0" u="none" strike="noStrike" dirty="0">
                          <a:solidFill>
                            <a:srgbClr val="000000"/>
                          </a:solidFill>
                          <a:effectLst/>
                          <a:latin typeface="Calibri" panose="020F0502020204030204" pitchFamily="34" charset="0"/>
                        </a:rPr>
                        <a:t>100.00%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1739506837"/>
                  </a:ext>
                </a:extLst>
              </a:tr>
            </a:tbl>
          </a:graphicData>
        </a:graphic>
      </p:graphicFrame>
      <p:graphicFrame>
        <p:nvGraphicFramePr>
          <p:cNvPr id="7" name="Table 6">
            <a:extLst>
              <a:ext uri="{FF2B5EF4-FFF2-40B4-BE49-F238E27FC236}">
                <a16:creationId xmlns:a16="http://schemas.microsoft.com/office/drawing/2014/main" id="{5D50FF12-6534-42CB-A931-7E7907D9B88A}"/>
              </a:ext>
            </a:extLst>
          </p:cNvPr>
          <p:cNvGraphicFramePr>
            <a:graphicFrameLocks noGrp="1"/>
          </p:cNvGraphicFramePr>
          <p:nvPr>
            <p:extLst>
              <p:ext uri="{D42A27DB-BD31-4B8C-83A1-F6EECF244321}">
                <p14:modId xmlns:p14="http://schemas.microsoft.com/office/powerpoint/2010/main" val="51566760"/>
              </p:ext>
            </p:extLst>
          </p:nvPr>
        </p:nvGraphicFramePr>
        <p:xfrm>
          <a:off x="762001" y="3581400"/>
          <a:ext cx="3657600" cy="2882309"/>
        </p:xfrm>
        <a:graphic>
          <a:graphicData uri="http://schemas.openxmlformats.org/drawingml/2006/table">
            <a:tbl>
              <a:tblPr/>
              <a:tblGrid>
                <a:gridCol w="595007">
                  <a:extLst>
                    <a:ext uri="{9D8B030D-6E8A-4147-A177-3AD203B41FA5}">
                      <a16:colId xmlns:a16="http://schemas.microsoft.com/office/drawing/2014/main" val="3762156714"/>
                    </a:ext>
                  </a:extLst>
                </a:gridCol>
                <a:gridCol w="1081393">
                  <a:extLst>
                    <a:ext uri="{9D8B030D-6E8A-4147-A177-3AD203B41FA5}">
                      <a16:colId xmlns:a16="http://schemas.microsoft.com/office/drawing/2014/main" val="1474960436"/>
                    </a:ext>
                  </a:extLst>
                </a:gridCol>
                <a:gridCol w="1265583">
                  <a:extLst>
                    <a:ext uri="{9D8B030D-6E8A-4147-A177-3AD203B41FA5}">
                      <a16:colId xmlns:a16="http://schemas.microsoft.com/office/drawing/2014/main" val="2771667639"/>
                    </a:ext>
                  </a:extLst>
                </a:gridCol>
                <a:gridCol w="715617">
                  <a:extLst>
                    <a:ext uri="{9D8B030D-6E8A-4147-A177-3AD203B41FA5}">
                      <a16:colId xmlns:a16="http://schemas.microsoft.com/office/drawing/2014/main" val="1277455129"/>
                    </a:ext>
                  </a:extLst>
                </a:gridCol>
              </a:tblGrid>
              <a:tr h="205847">
                <a:tc gridSpan="4">
                  <a:txBody>
                    <a:bodyPr/>
                    <a:lstStyle/>
                    <a:p>
                      <a:pPr algn="l" rtl="0" fontAlgn="b"/>
                      <a:r>
                        <a:rPr lang="en-US" sz="1200" b="1" i="0" u="none" strike="noStrike" dirty="0">
                          <a:solidFill>
                            <a:srgbClr val="FFFFFF"/>
                          </a:solidFill>
                          <a:effectLst/>
                          <a:latin typeface="Segoe UI" panose="020B0502040204020203" pitchFamily="34" charset="0"/>
                        </a:rPr>
                        <a:t>Counter-Party Level</a:t>
                      </a:r>
                    </a:p>
                  </a:txBody>
                  <a:tcPr marL="8881" marR="8881" marT="8881" marB="0" anchor="b">
                    <a:lnL>
                      <a:noFill/>
                    </a:lnL>
                    <a:lnR>
                      <a:noFill/>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lnL w="12700" cmpd="sng">
                      <a:noFill/>
                      <a:prstDash val="solid"/>
                    </a:lnL>
                  </a:tcPr>
                </a:tc>
                <a:extLst>
                  <a:ext uri="{0D108BD9-81ED-4DB2-BD59-A6C34878D82A}">
                    <a16:rowId xmlns:a16="http://schemas.microsoft.com/office/drawing/2014/main" val="1532786521"/>
                  </a:ext>
                </a:extLst>
              </a:tr>
              <a:tr h="343079">
                <a:tc>
                  <a:txBody>
                    <a:bodyPr/>
                    <a:lstStyle/>
                    <a:p>
                      <a:pPr algn="l" rtl="0" fontAlgn="b"/>
                      <a:r>
                        <a:rPr lang="en-US" sz="1100" b="1" i="0" u="none" strike="noStrike" dirty="0">
                          <a:solidFill>
                            <a:srgbClr val="000000"/>
                          </a:solidFill>
                          <a:effectLst/>
                          <a:latin typeface="Calibri" panose="020F0502020204030204" pitchFamily="34" charset="0"/>
                          <a:cs typeface="Calibri" panose="020F0502020204030204" pitchFamily="34" charset="0"/>
                        </a:rPr>
                        <a:t>Segment</a:t>
                      </a: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1100" b="1" i="0" u="none" strike="noStrike" dirty="0">
                          <a:solidFill>
                            <a:srgbClr val="000000"/>
                          </a:solidFill>
                          <a:effectLst/>
                          <a:latin typeface="Calibri" panose="020F0502020204030204" pitchFamily="34" charset="0"/>
                          <a:cs typeface="Calibri" panose="020F0502020204030204" pitchFamily="34" charset="0"/>
                        </a:rPr>
                        <a:t>Total Charges and Credits ($)</a:t>
                      </a: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1100" b="1" i="0" u="none" strike="noStrike" dirty="0">
                          <a:solidFill>
                            <a:srgbClr val="000000"/>
                          </a:solidFill>
                          <a:effectLst/>
                          <a:latin typeface="Calibri" panose="020F0502020204030204" pitchFamily="34" charset="0"/>
                          <a:cs typeface="Calibri" panose="020F0502020204030204" pitchFamily="34" charset="0"/>
                        </a:rPr>
                        <a:t>Abs of Charges and Credits ($)</a:t>
                      </a: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1100" b="1" i="0" u="none" strike="noStrike">
                          <a:solidFill>
                            <a:srgbClr val="000000"/>
                          </a:solidFill>
                          <a:effectLst/>
                          <a:latin typeface="Calibri" panose="020F0502020204030204" pitchFamily="34" charset="0"/>
                          <a:cs typeface="Calibri" panose="020F0502020204030204" pitchFamily="34" charset="0"/>
                        </a:rPr>
                        <a:t>Ratio Share</a:t>
                      </a: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65264847"/>
                  </a:ext>
                </a:extLst>
              </a:tr>
              <a:tr h="341491">
                <a:tc>
                  <a:txBody>
                    <a:bodyPr/>
                    <a:lstStyle/>
                    <a:p>
                      <a:pPr algn="l" rtl="0" fontAlgn="b"/>
                      <a:r>
                        <a:rPr lang="en-US" sz="1100" b="0" i="0" u="none" strike="noStrike" dirty="0">
                          <a:solidFill>
                            <a:srgbClr val="000000"/>
                          </a:solidFill>
                          <a:effectLst/>
                          <a:latin typeface="Calibri" panose="020F0502020204030204" pitchFamily="34" charset="0"/>
                          <a:cs typeface="Calibri" panose="020F0502020204030204" pitchFamily="34" charset="0"/>
                        </a:rPr>
                        <a:t>Gen</a:t>
                      </a: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rtl="0" fontAlgn="ctr"/>
                      <a:r>
                        <a:rPr lang="en-US" sz="1100" b="0" i="0" u="none" strike="noStrike" dirty="0">
                          <a:solidFill>
                            <a:srgbClr val="000000"/>
                          </a:solidFill>
                          <a:effectLst/>
                          <a:latin typeface="Calibri" panose="020F0502020204030204" pitchFamily="34" charset="0"/>
                        </a:rPr>
                        <a:t>1,496,363,922.22</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8881" marR="8881" marT="88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53,471,250.62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3.57%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0441554"/>
                  </a:ext>
                </a:extLst>
              </a:tr>
              <a:tr h="341491">
                <a:tc>
                  <a:txBody>
                    <a:bodyPr/>
                    <a:lstStyle/>
                    <a:p>
                      <a:pPr algn="l" rtl="0" fontAlgn="b"/>
                      <a:r>
                        <a:rPr lang="en-US" sz="1100" b="0" i="0" u="none" strike="noStrike" dirty="0">
                          <a:solidFill>
                            <a:srgbClr val="000000"/>
                          </a:solidFill>
                          <a:effectLst/>
                          <a:latin typeface="Calibri" panose="020F0502020204030204" pitchFamily="34" charset="0"/>
                          <a:cs typeface="Calibri" panose="020F0502020204030204" pitchFamily="34" charset="0"/>
                        </a:rPr>
                        <a:t>Load</a:t>
                      </a: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dirty="0">
                          <a:solidFill>
                            <a:srgbClr val="000000"/>
                          </a:solidFill>
                          <a:effectLst/>
                          <a:latin typeface="Calibri" panose="020F0502020204030204" pitchFamily="34" charset="0"/>
                        </a:rPr>
                        <a:t>                            87,143,599.79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5.82%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7295809"/>
                  </a:ext>
                </a:extLst>
              </a:tr>
              <a:tr h="450103">
                <a:tc>
                  <a:txBody>
                    <a:bodyPr/>
                    <a:lstStyle/>
                    <a:p>
                      <a:pPr algn="l" rtl="0" fontAlgn="b"/>
                      <a:r>
                        <a:rPr lang="en-US" sz="1100" b="0" i="0" u="none" strike="noStrike" dirty="0">
                          <a:solidFill>
                            <a:srgbClr val="000000"/>
                          </a:solidFill>
                          <a:effectLst/>
                          <a:latin typeface="Calibri" panose="020F0502020204030204" pitchFamily="34" charset="0"/>
                          <a:cs typeface="Calibri" panose="020F0502020204030204" pitchFamily="34" charset="0"/>
                        </a:rPr>
                        <a:t>Load and Gen</a:t>
                      </a: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dirty="0">
                          <a:solidFill>
                            <a:srgbClr val="000000"/>
                          </a:solidFill>
                          <a:effectLst/>
                          <a:latin typeface="Calibri" panose="020F0502020204030204" pitchFamily="34" charset="0"/>
                        </a:rPr>
                        <a:t>1,120,881,237.36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74.91%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0149028"/>
                  </a:ext>
                </a:extLst>
              </a:tr>
              <a:tr h="341491">
                <a:tc>
                  <a:txBody>
                    <a:bodyPr/>
                    <a:lstStyle/>
                    <a:p>
                      <a:pPr algn="l" rtl="0" fontAlgn="b"/>
                      <a:r>
                        <a:rPr lang="en-US" sz="1100" b="0" i="0" u="none" strike="noStrike" dirty="0">
                          <a:solidFill>
                            <a:srgbClr val="000000"/>
                          </a:solidFill>
                          <a:effectLst/>
                          <a:latin typeface="Calibri" panose="020F0502020204030204" pitchFamily="34" charset="0"/>
                          <a:cs typeface="Calibri" panose="020F0502020204030204" pitchFamily="34" charset="0"/>
                        </a:rPr>
                        <a:t>Trader</a:t>
                      </a: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a:solidFill>
                            <a:srgbClr val="000000"/>
                          </a:solidFill>
                          <a:effectLst/>
                          <a:latin typeface="Calibri" panose="020F0502020204030204" pitchFamily="34" charset="0"/>
                        </a:rPr>
                        <a:t>                         221,417,553.05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14.80%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8807578"/>
                  </a:ext>
                </a:extLst>
              </a:tr>
              <a:tr h="400994">
                <a:tc>
                  <a:txBody>
                    <a:bodyPr/>
                    <a:lstStyle/>
                    <a:p>
                      <a:pPr algn="l" rtl="0" fontAlgn="b"/>
                      <a:r>
                        <a:rPr lang="en-US" sz="1100" b="0" i="0" u="none" strike="noStrike" dirty="0">
                          <a:solidFill>
                            <a:srgbClr val="000000"/>
                          </a:solidFill>
                          <a:effectLst/>
                          <a:latin typeface="Calibri" panose="020F0502020204030204" pitchFamily="34" charset="0"/>
                          <a:cs typeface="Calibri" panose="020F0502020204030204" pitchFamily="34" charset="0"/>
                        </a:rPr>
                        <a:t>CRRAH Only</a:t>
                      </a: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a:solidFill>
                            <a:srgbClr val="000000"/>
                          </a:solidFill>
                          <a:effectLst/>
                          <a:latin typeface="Calibri" panose="020F0502020204030204" pitchFamily="34" charset="0"/>
                        </a:rPr>
                        <a:t>                            13,450,281.40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0.90%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335835"/>
                  </a:ext>
                </a:extLst>
              </a:tr>
              <a:tr h="450103">
                <a:tc>
                  <a:txBody>
                    <a:bodyPr/>
                    <a:lstStyle/>
                    <a:p>
                      <a:pPr algn="l" rtl="0" fontAlgn="b"/>
                      <a:r>
                        <a:rPr lang="en-US" sz="1100" b="1" i="0" u="none" strike="noStrike">
                          <a:solidFill>
                            <a:srgbClr val="000000"/>
                          </a:solidFill>
                          <a:effectLst/>
                          <a:latin typeface="Calibri" panose="020F0502020204030204" pitchFamily="34" charset="0"/>
                          <a:cs typeface="Calibri" panose="020F0502020204030204" pitchFamily="34" charset="0"/>
                        </a:rPr>
                        <a:t>Total</a:t>
                      </a: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rtl="0" fontAlgn="b"/>
                      <a:r>
                        <a:rPr lang="en-US" sz="1100" b="1" i="0" u="none" strike="noStrike" dirty="0">
                          <a:solidFill>
                            <a:srgbClr val="000000"/>
                          </a:solidFill>
                          <a:effectLst/>
                          <a:latin typeface="Calibri" panose="020F0502020204030204" pitchFamily="34" charset="0"/>
                          <a:cs typeface="Calibri" panose="020F0502020204030204" pitchFamily="34" charset="0"/>
                        </a:rPr>
                        <a:t> </a:t>
                      </a: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rtl="0" fontAlgn="b"/>
                      <a:r>
                        <a:rPr lang="en-US" sz="1100" b="1" i="0" u="none" strike="noStrike" dirty="0">
                          <a:solidFill>
                            <a:srgbClr val="000000"/>
                          </a:solidFill>
                          <a:effectLst/>
                          <a:latin typeface="Calibri" panose="020F0502020204030204" pitchFamily="34" charset="0"/>
                        </a:rPr>
                        <a:t>                      1,496,363,922.22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rtl="0" fontAlgn="b"/>
                      <a:r>
                        <a:rPr lang="en-US" sz="1100" b="1" i="0" u="none" strike="noStrike" dirty="0">
                          <a:solidFill>
                            <a:srgbClr val="000000"/>
                          </a:solidFill>
                          <a:effectLst/>
                          <a:latin typeface="Calibri" panose="020F0502020204030204" pitchFamily="34" charset="0"/>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4099670293"/>
                  </a:ext>
                </a:extLst>
              </a:tr>
            </a:tbl>
          </a:graphicData>
        </a:graphic>
      </p:graphicFrame>
      <p:graphicFrame>
        <p:nvGraphicFramePr>
          <p:cNvPr id="8" name="Table 7">
            <a:extLst>
              <a:ext uri="{FF2B5EF4-FFF2-40B4-BE49-F238E27FC236}">
                <a16:creationId xmlns:a16="http://schemas.microsoft.com/office/drawing/2014/main" id="{8D340DDC-9396-4141-B77F-D4C4CC1C74E4}"/>
              </a:ext>
            </a:extLst>
          </p:cNvPr>
          <p:cNvGraphicFramePr>
            <a:graphicFrameLocks noGrp="1"/>
          </p:cNvGraphicFramePr>
          <p:nvPr>
            <p:extLst>
              <p:ext uri="{D42A27DB-BD31-4B8C-83A1-F6EECF244321}">
                <p14:modId xmlns:p14="http://schemas.microsoft.com/office/powerpoint/2010/main" val="952999870"/>
              </p:ext>
            </p:extLst>
          </p:nvPr>
        </p:nvGraphicFramePr>
        <p:xfrm>
          <a:off x="4619271" y="3576270"/>
          <a:ext cx="3733800" cy="2887439"/>
        </p:xfrm>
        <a:graphic>
          <a:graphicData uri="http://schemas.openxmlformats.org/drawingml/2006/table">
            <a:tbl>
              <a:tblPr/>
              <a:tblGrid>
                <a:gridCol w="595622">
                  <a:extLst>
                    <a:ext uri="{9D8B030D-6E8A-4147-A177-3AD203B41FA5}">
                      <a16:colId xmlns:a16="http://schemas.microsoft.com/office/drawing/2014/main" val="472736512"/>
                    </a:ext>
                  </a:extLst>
                </a:gridCol>
                <a:gridCol w="1041872">
                  <a:extLst>
                    <a:ext uri="{9D8B030D-6E8A-4147-A177-3AD203B41FA5}">
                      <a16:colId xmlns:a16="http://schemas.microsoft.com/office/drawing/2014/main" val="36096845"/>
                    </a:ext>
                  </a:extLst>
                </a:gridCol>
                <a:gridCol w="1293715">
                  <a:extLst>
                    <a:ext uri="{9D8B030D-6E8A-4147-A177-3AD203B41FA5}">
                      <a16:colId xmlns:a16="http://schemas.microsoft.com/office/drawing/2014/main" val="1161997834"/>
                    </a:ext>
                  </a:extLst>
                </a:gridCol>
                <a:gridCol w="802591">
                  <a:extLst>
                    <a:ext uri="{9D8B030D-6E8A-4147-A177-3AD203B41FA5}">
                      <a16:colId xmlns:a16="http://schemas.microsoft.com/office/drawing/2014/main" val="2227177339"/>
                    </a:ext>
                  </a:extLst>
                </a:gridCol>
              </a:tblGrid>
              <a:tr h="176987">
                <a:tc gridSpan="4">
                  <a:txBody>
                    <a:bodyPr/>
                    <a:lstStyle/>
                    <a:p>
                      <a:pPr algn="l" rtl="0" fontAlgn="b"/>
                      <a:r>
                        <a:rPr lang="en-US" sz="1200" b="1" i="0" u="none" strike="noStrike" dirty="0">
                          <a:solidFill>
                            <a:srgbClr val="FFFFFF"/>
                          </a:solidFill>
                          <a:effectLst/>
                          <a:latin typeface="Segoe UI" panose="020B0502040204020203" pitchFamily="34" charset="0"/>
                        </a:rPr>
                        <a:t>QSE/CRRAH Level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lnL w="12700" cmpd="sng">
                      <a:noFill/>
                      <a:prstDash val="solid"/>
                    </a:lnL>
                  </a:tcPr>
                </a:tc>
                <a:extLst>
                  <a:ext uri="{0D108BD9-81ED-4DB2-BD59-A6C34878D82A}">
                    <a16:rowId xmlns:a16="http://schemas.microsoft.com/office/drawing/2014/main" val="2959507123"/>
                  </a:ext>
                </a:extLst>
              </a:tr>
              <a:tr h="372729">
                <a:tc>
                  <a:txBody>
                    <a:bodyPr/>
                    <a:lstStyle/>
                    <a:p>
                      <a:pPr algn="l" rtl="0" fontAlgn="b"/>
                      <a:r>
                        <a:rPr lang="en-US" sz="1100" b="1" i="0" u="none" strike="noStrike" dirty="0">
                          <a:solidFill>
                            <a:srgbClr val="000000"/>
                          </a:solidFill>
                          <a:effectLst/>
                          <a:latin typeface="Calibri" panose="020F0502020204030204" pitchFamily="34" charset="0"/>
                          <a:cs typeface="Calibri" panose="020F0502020204030204" pitchFamily="34" charset="0"/>
                        </a:rPr>
                        <a:t>Segment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1100" b="1" i="0" u="none" strike="noStrike" dirty="0">
                          <a:solidFill>
                            <a:srgbClr val="000000"/>
                          </a:solidFill>
                          <a:effectLst/>
                          <a:latin typeface="Calibri" panose="020F0502020204030204" pitchFamily="34" charset="0"/>
                          <a:cs typeface="Calibri" panose="020F0502020204030204" pitchFamily="34" charset="0"/>
                        </a:rPr>
                        <a:t>Total Charges and Credits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1100" b="1" i="0" u="none" strike="noStrike" dirty="0">
                          <a:solidFill>
                            <a:srgbClr val="000000"/>
                          </a:solidFill>
                          <a:effectLst/>
                          <a:latin typeface="Calibri" panose="020F0502020204030204" pitchFamily="34" charset="0"/>
                          <a:cs typeface="Calibri" panose="020F0502020204030204" pitchFamily="34" charset="0"/>
                        </a:rPr>
                        <a:t>Abs of Charges and Credits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0" fontAlgn="b"/>
                      <a:r>
                        <a:rPr lang="en-US" sz="1100" b="1" i="0" u="none" strike="noStrike" dirty="0">
                          <a:solidFill>
                            <a:srgbClr val="000000"/>
                          </a:solidFill>
                          <a:effectLst/>
                          <a:latin typeface="Calibri" panose="020F0502020204030204" pitchFamily="34" charset="0"/>
                          <a:cs typeface="Calibri" panose="020F0502020204030204" pitchFamily="34" charset="0"/>
                        </a:rPr>
                        <a:t>Ratio Share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483850032"/>
                  </a:ext>
                </a:extLst>
              </a:tr>
              <a:tr h="395500">
                <a:tc>
                  <a:txBody>
                    <a:bodyPr/>
                    <a:lstStyle/>
                    <a:p>
                      <a:pPr algn="l" rtl="0" fontAlgn="b"/>
                      <a:r>
                        <a:rPr lang="en-US" sz="1100" b="0" i="0" u="none" strike="noStrike" dirty="0">
                          <a:solidFill>
                            <a:srgbClr val="000000"/>
                          </a:solidFill>
                          <a:effectLst/>
                          <a:latin typeface="Calibri" panose="020F0502020204030204" pitchFamily="34" charset="0"/>
                          <a:cs typeface="Calibri" panose="020F0502020204030204" pitchFamily="34" charset="0"/>
                        </a:rPr>
                        <a:t>Gen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rtl="0" fontAlgn="ctr"/>
                      <a:r>
                        <a:rPr lang="en-US" sz="1100" b="0" i="0" u="none" strike="noStrike" dirty="0">
                          <a:solidFill>
                            <a:srgbClr val="000000"/>
                          </a:solidFill>
                          <a:effectLst/>
                          <a:latin typeface="Calibri" panose="020F0502020204030204" pitchFamily="34" charset="0"/>
                          <a:cs typeface="Calibri" panose="020F0502020204030204" pitchFamily="34" charset="0"/>
                        </a:rPr>
                        <a:t>1,496,363,922.22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a:solidFill>
                            <a:srgbClr val="000000"/>
                          </a:solidFill>
                          <a:effectLst/>
                          <a:latin typeface="Calibri" panose="020F0502020204030204" pitchFamily="34" charset="0"/>
                        </a:rPr>
                        <a:t>                        187,529,320.43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12.53%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303134"/>
                  </a:ext>
                </a:extLst>
              </a:tr>
              <a:tr h="395500">
                <a:tc>
                  <a:txBody>
                    <a:bodyPr/>
                    <a:lstStyle/>
                    <a:p>
                      <a:pPr algn="l" rtl="0" fontAlgn="b"/>
                      <a:r>
                        <a:rPr lang="en-US" sz="1100" b="0" i="0" u="none" strike="noStrike" dirty="0">
                          <a:solidFill>
                            <a:srgbClr val="000000"/>
                          </a:solidFill>
                          <a:effectLst/>
                          <a:latin typeface="Calibri" panose="020F0502020204030204" pitchFamily="34" charset="0"/>
                          <a:cs typeface="Calibri" panose="020F0502020204030204" pitchFamily="34" charset="0"/>
                        </a:rPr>
                        <a:t>Load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pPr algn="r" rtl="0" fontAlgn="b"/>
                      <a:r>
                        <a:rPr lang="en-US" sz="1100" b="0" i="0" u="none" strike="noStrike">
                          <a:solidFill>
                            <a:srgbClr val="000000"/>
                          </a:solidFill>
                          <a:effectLst/>
                          <a:latin typeface="Calibri" panose="020F0502020204030204" pitchFamily="34" charset="0"/>
                        </a:rPr>
                        <a:t>                        189,353,817.96 </a:t>
                      </a:r>
                    </a:p>
                  </a:txBody>
                  <a:tcPr marL="9525" marR="9525" marT="9525" marB="0"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12.65%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508632"/>
                  </a:ext>
                </a:extLst>
              </a:tr>
              <a:tr h="395500">
                <a:tc>
                  <a:txBody>
                    <a:bodyPr/>
                    <a:lstStyle/>
                    <a:p>
                      <a:pPr algn="l" rtl="0" fontAlgn="b"/>
                      <a:r>
                        <a:rPr lang="en-US" sz="1100" b="0" i="0" u="none" strike="noStrike" dirty="0">
                          <a:solidFill>
                            <a:srgbClr val="000000"/>
                          </a:solidFill>
                          <a:effectLst/>
                          <a:latin typeface="Calibri" panose="020F0502020204030204" pitchFamily="34" charset="0"/>
                          <a:cs typeface="Calibri" panose="020F0502020204030204" pitchFamily="34" charset="0"/>
                        </a:rPr>
                        <a:t>Load and Gen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dirty="0">
                          <a:solidFill>
                            <a:srgbClr val="000000"/>
                          </a:solidFill>
                          <a:effectLst/>
                          <a:latin typeface="Calibri" panose="020F0502020204030204" pitchFamily="34" charset="0"/>
                        </a:rPr>
                        <a:t>717,775,179.92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47.97%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143845"/>
                  </a:ext>
                </a:extLst>
              </a:tr>
              <a:tr h="395500">
                <a:tc>
                  <a:txBody>
                    <a:bodyPr/>
                    <a:lstStyle/>
                    <a:p>
                      <a:pPr algn="l" rtl="0" fontAlgn="b"/>
                      <a:r>
                        <a:rPr lang="en-US" sz="1100" b="0" i="0" u="none" strike="noStrike">
                          <a:solidFill>
                            <a:srgbClr val="000000"/>
                          </a:solidFill>
                          <a:effectLst/>
                          <a:latin typeface="Calibri" panose="020F0502020204030204" pitchFamily="34" charset="0"/>
                          <a:cs typeface="Calibri" panose="020F0502020204030204" pitchFamily="34" charset="0"/>
                        </a:rPr>
                        <a:t>Trader</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a:solidFill>
                            <a:srgbClr val="000000"/>
                          </a:solidFill>
                          <a:effectLst/>
                          <a:latin typeface="Calibri" panose="020F0502020204030204" pitchFamily="34" charset="0"/>
                        </a:rPr>
                        <a:t>                        242,624,783.77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16.21%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3310327"/>
                  </a:ext>
                </a:extLst>
              </a:tr>
              <a:tr h="306684">
                <a:tc>
                  <a:txBody>
                    <a:bodyPr/>
                    <a:lstStyle/>
                    <a:p>
                      <a:pPr algn="l" rtl="0" fontAlgn="b"/>
                      <a:r>
                        <a:rPr lang="en-US" sz="1100" b="0" i="0" u="none" strike="noStrike">
                          <a:solidFill>
                            <a:srgbClr val="000000"/>
                          </a:solidFill>
                          <a:effectLst/>
                          <a:latin typeface="Calibri" panose="020F0502020204030204" pitchFamily="34" charset="0"/>
                          <a:cs typeface="Calibri" panose="020F0502020204030204" pitchFamily="34" charset="0"/>
                        </a:rPr>
                        <a:t>CRRAH Only</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rtl="0" fontAlgn="b"/>
                      <a:r>
                        <a:rPr lang="en-US" sz="1100" b="0" i="0" u="none" strike="noStrike">
                          <a:solidFill>
                            <a:srgbClr val="000000"/>
                          </a:solidFill>
                          <a:effectLst/>
                          <a:latin typeface="Calibri" panose="020F0502020204030204" pitchFamily="34" charset="0"/>
                        </a:rPr>
                        <a:t>                        159,080,820.14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a:solidFill>
                            <a:srgbClr val="000000"/>
                          </a:solidFill>
                          <a:effectLst/>
                          <a:latin typeface="Calibri" panose="020F0502020204030204" pitchFamily="34" charset="0"/>
                        </a:rPr>
                        <a:t>10.63%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2482009"/>
                  </a:ext>
                </a:extLst>
              </a:tr>
              <a:tr h="395500">
                <a:tc>
                  <a:txBody>
                    <a:bodyPr/>
                    <a:lstStyle/>
                    <a:p>
                      <a:pPr algn="l" rtl="0" fontAlgn="b"/>
                      <a:r>
                        <a:rPr lang="en-US" sz="1100" b="1" i="0" u="none" strike="noStrike">
                          <a:solidFill>
                            <a:srgbClr val="000000"/>
                          </a:solidFill>
                          <a:effectLst/>
                          <a:latin typeface="Calibri" panose="020F0502020204030204" pitchFamily="34" charset="0"/>
                          <a:cs typeface="Calibri" panose="020F0502020204030204" pitchFamily="34" charset="0"/>
                        </a:rPr>
                        <a:t>Total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rtl="0" fontAlgn="b"/>
                      <a:r>
                        <a:rPr lang="en-US" sz="1100" b="1" i="0" u="none" strike="noStrike" dirty="0">
                          <a:solidFill>
                            <a:srgbClr val="000000"/>
                          </a:solidFill>
                          <a:effectLst/>
                          <a:latin typeface="Calibri" panose="020F0502020204030204" pitchFamily="34" charset="0"/>
                          <a:cs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rtl="0" fontAlgn="b"/>
                      <a:r>
                        <a:rPr lang="en-US" sz="1100" b="1" i="0" u="none" strike="noStrike" dirty="0">
                          <a:solidFill>
                            <a:srgbClr val="000000"/>
                          </a:solidFill>
                          <a:effectLst/>
                          <a:latin typeface="Calibri" panose="020F0502020204030204" pitchFamily="34" charset="0"/>
                        </a:rPr>
                        <a:t>                    1,496,363,922.22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rtl="0" fontAlgn="b"/>
                      <a:r>
                        <a:rPr lang="en-US" sz="1100" b="1" i="0" u="none" strike="noStrike" dirty="0">
                          <a:solidFill>
                            <a:srgbClr val="000000"/>
                          </a:solidFill>
                          <a:effectLst/>
                          <a:latin typeface="Calibri" panose="020F0502020204030204" pitchFamily="34" charset="0"/>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721733217"/>
                  </a:ext>
                </a:extLst>
              </a:tr>
            </a:tbl>
          </a:graphicData>
        </a:graphic>
      </p:graphicFrame>
    </p:spTree>
    <p:extLst>
      <p:ext uri="{BB962C8B-B14F-4D97-AF65-F5344CB8AC3E}">
        <p14:creationId xmlns:p14="http://schemas.microsoft.com/office/powerpoint/2010/main" val="2758742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4A87C-50F5-4377-ACFE-1D8347EF64A4}"/>
              </a:ext>
            </a:extLst>
          </p:cNvPr>
          <p:cNvSpPr>
            <a:spLocks noGrp="1"/>
          </p:cNvSpPr>
          <p:nvPr>
            <p:ph type="title"/>
          </p:nvPr>
        </p:nvSpPr>
        <p:spPr/>
        <p:txBody>
          <a:bodyPr/>
          <a:lstStyle/>
          <a:p>
            <a:r>
              <a:rPr lang="en-US" dirty="0"/>
              <a:t>MCWG </a:t>
            </a:r>
            <a:r>
              <a:rPr lang="en-US" dirty="0">
                <a:latin typeface="+mn-lt"/>
              </a:rPr>
              <a:t>update</a:t>
            </a:r>
            <a:r>
              <a:rPr lang="en-US" dirty="0"/>
              <a:t> to WMS</a:t>
            </a:r>
          </a:p>
        </p:txBody>
      </p:sp>
      <p:sp>
        <p:nvSpPr>
          <p:cNvPr id="3" name="Content Placeholder 2">
            <a:extLst>
              <a:ext uri="{FF2B5EF4-FFF2-40B4-BE49-F238E27FC236}">
                <a16:creationId xmlns:a16="http://schemas.microsoft.com/office/drawing/2014/main" id="{1BCD9E91-A27C-47E5-B771-B7B3D54FEE66}"/>
              </a:ext>
            </a:extLst>
          </p:cNvPr>
          <p:cNvSpPr>
            <a:spLocks noGrp="1"/>
          </p:cNvSpPr>
          <p:nvPr>
            <p:ph idx="1"/>
          </p:nvPr>
        </p:nvSpPr>
        <p:spPr/>
        <p:txBody>
          <a:bodyPr>
            <a:norm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Draft NPRRs – Clarifications to PURA Subchapter M Securitization Default Charges and Clarifications to PURA Subchapter N Uplift Charges</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This has been a big problem that people are sending money to the wrong account. </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It can lead to a payment default</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646732A-80FF-4E8D-99F5-4B9F63C81A5A}"/>
              </a:ext>
            </a:extLst>
          </p:cNvPr>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1786376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normAutofit/>
          </a:bodyPr>
          <a:lstStyle/>
          <a:p>
            <a:r>
              <a:rPr lang="en-US" dirty="0"/>
              <a:t>MCWG </a:t>
            </a:r>
            <a:r>
              <a:rPr lang="en-US" dirty="0">
                <a:latin typeface="+mn-lt"/>
              </a:rPr>
              <a:t>update</a:t>
            </a:r>
            <a:r>
              <a:rPr lang="en-US" dirty="0"/>
              <a:t> to WMS</a:t>
            </a:r>
            <a:endParaRPr lang="en-US" b="1" dirty="0">
              <a:cs typeface="Times New Roman" panose="02020603050405020304" pitchFamily="18" charset="0"/>
            </a:endParaRPr>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9</a:t>
            </a:fld>
            <a:endParaRPr lang="en-US"/>
          </a:p>
        </p:txBody>
      </p:sp>
      <p:sp>
        <p:nvSpPr>
          <p:cNvPr id="7" name="TextBox 6">
            <a:extLst>
              <a:ext uri="{FF2B5EF4-FFF2-40B4-BE49-F238E27FC236}">
                <a16:creationId xmlns:a16="http://schemas.microsoft.com/office/drawing/2014/main" id="{CACE6717-9B01-4D7A-A436-199C77444907}"/>
              </a:ext>
            </a:extLst>
          </p:cNvPr>
          <p:cNvSpPr txBox="1"/>
          <p:nvPr/>
        </p:nvSpPr>
        <p:spPr>
          <a:xfrm>
            <a:off x="990600" y="1386682"/>
            <a:ext cx="7848600" cy="4132157"/>
          </a:xfrm>
          <a:prstGeom prst="rect">
            <a:avLst/>
          </a:prstGeom>
          <a:noFill/>
        </p:spPr>
        <p:txBody>
          <a:bodyPr wrap="square">
            <a:spAutoFit/>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Market-wide average TPE increased from $ 782.5 million in December to $ 848.8 million in January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Arial" panose="020B0604020202020204" pitchFamily="34" charset="0"/>
              <a:buChar char="–"/>
              <a:tabLst>
                <a:tab pos="9144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TPE increased mainly due to higher Real-Time and Day-Ahead Forward Adjustment Factors and Settlement Point prices in January than in December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tabLst>
                <a:tab pos="4572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Discretionary Collateral is defined as Secured Collateral in excess of TPE,CRR Locked ACL and DAM Exposure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Arial" panose="020B0604020202020204" pitchFamily="34" charset="0"/>
              <a:buChar char="–"/>
              <a:tabLst>
                <a:tab pos="9144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Average Discretionary Collateral increased from $1,787.4 million to $1,906.1 million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Arial" panose="020B0604020202020204" pitchFamily="34" charset="0"/>
              <a:buChar char="–"/>
              <a:tabLst>
                <a:tab pos="9144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The increase in Discretionary Collateral is largely due to increase in Secured Collateral, and  decrease in CRR Locked ACL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tabLst>
                <a:tab pos="4572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No unusual collateral call activity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5256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17929</TotalTime>
  <Words>895</Words>
  <Application>Microsoft Office PowerPoint</Application>
  <PresentationFormat>On-screen Show (4:3)</PresentationFormat>
  <Paragraphs>161</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Roboto</vt:lpstr>
      <vt:lpstr>Segoe UI</vt:lpstr>
      <vt:lpstr>Office Theme</vt:lpstr>
      <vt:lpstr>Market Credit Working Group update to the Wholesale Market Subcommittee</vt:lpstr>
      <vt:lpstr>MCWG update to WMS</vt:lpstr>
      <vt:lpstr>MCWG update to WMS</vt:lpstr>
      <vt:lpstr>MCWG update to WMS</vt:lpstr>
      <vt:lpstr>MCWG update to WMS</vt:lpstr>
      <vt:lpstr>MCWG update to WMS</vt:lpstr>
      <vt:lpstr>Default Uplift</vt:lpstr>
      <vt:lpstr>MCWG update to WMS</vt:lpstr>
      <vt:lpstr>MCWG update to WMS</vt:lpstr>
      <vt:lpstr>MCWG update to WMS</vt:lpstr>
      <vt:lpstr>MCWG update to WMS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Sager, Brenden</cp:lastModifiedBy>
  <cp:revision>427</cp:revision>
  <dcterms:created xsi:type="dcterms:W3CDTF">2006-08-16T00:00:00Z</dcterms:created>
  <dcterms:modified xsi:type="dcterms:W3CDTF">2022-02-23T19:28:54Z</dcterms:modified>
</cp:coreProperties>
</file>