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95" r:id="rId8"/>
    <p:sldId id="281" r:id="rId9"/>
    <p:sldId id="275" r:id="rId10"/>
    <p:sldId id="313" r:id="rId11"/>
    <p:sldId id="312" r:id="rId12"/>
    <p:sldId id="308" r:id="rId13"/>
    <p:sldId id="292" r:id="rId14"/>
    <p:sldId id="293" r:id="rId15"/>
    <p:sldId id="309" r:id="rId16"/>
    <p:sldId id="310"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00" autoAdjust="0"/>
    <p:restoredTop sz="96187" autoAdjust="0"/>
  </p:normalViewPr>
  <p:slideViewPr>
    <p:cSldViewPr showGuides="1">
      <p:cViewPr varScale="1">
        <p:scale>
          <a:sx n="125" d="100"/>
          <a:sy n="125" d="100"/>
        </p:scale>
        <p:origin x="1356"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2/2/2022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2/2/2022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4405088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0818377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31552484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7942015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5089719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3355880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dirty="0"/>
          </a:p>
        </p:txBody>
      </p:sp>
    </p:spTree>
    <p:extLst>
      <p:ext uri="{BB962C8B-B14F-4D97-AF65-F5344CB8AC3E}">
        <p14:creationId xmlns:p14="http://schemas.microsoft.com/office/powerpoint/2010/main" val="2152024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dirty="0"/>
          </a:p>
        </p:txBody>
      </p:sp>
    </p:spTree>
    <p:extLst>
      <p:ext uri="{BB962C8B-B14F-4D97-AF65-F5344CB8AC3E}">
        <p14:creationId xmlns:p14="http://schemas.microsoft.com/office/powerpoint/2010/main" val="26735845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hyperlink" Target="https://www.ercot.com/services/comm/mkt_notices/detail?id=936d708b-12da-40ca-9952-3e183f33566d" TargetMode="External"/><Relationship Id="rId2" Type="http://schemas.openxmlformats.org/officeDocument/2006/relationships/slideLayout" Target="../slideLayouts/slideLayout3.xml"/><Relationship Id="rId1" Type="http://schemas.openxmlformats.org/officeDocument/2006/relationships/themeOverride" Target="../theme/themeOverride1.xml"/><Relationship Id="rId6" Type="http://schemas.openxmlformats.org/officeDocument/2006/relationships/hyperlink" Target="https://www.ercot.com/services/comm/mkt_notices/detail?id=8fdec494-0d87-473c-b00d-a950c19482c9" TargetMode="External"/><Relationship Id="rId5" Type="http://schemas.openxmlformats.org/officeDocument/2006/relationships/hyperlink" Target="https://www.ercot.com/services/comm/mkt_notices/detail?id=a3227ebe-7762-4d31-ab24-0d55afe3f25e" TargetMode="External"/><Relationship Id="rId4" Type="http://schemas.openxmlformats.org/officeDocument/2006/relationships/hyperlink" Target="https://www.ercot.com/services/comm/mkt_notices/detail?id=63558a3d-ba2b-464d-b207-38bb511d4a47"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2031325"/>
          </a:xfrm>
          <a:prstGeom prst="rect">
            <a:avLst/>
          </a:prstGeom>
          <a:noFill/>
        </p:spPr>
        <p:txBody>
          <a:bodyPr wrap="square" rtlCol="0">
            <a:spAutoFit/>
          </a:bodyPr>
          <a:lstStyle/>
          <a:p>
            <a:r>
              <a:rPr lang="en-US" b="1" dirty="0"/>
              <a:t>Settlement Stability</a:t>
            </a:r>
          </a:p>
          <a:p>
            <a:r>
              <a:rPr lang="en-US" sz="1600" b="1" dirty="0"/>
              <a:t>2021 Q4 Update to WMS</a:t>
            </a:r>
          </a:p>
          <a:p>
            <a:endParaRPr lang="en-US" dirty="0"/>
          </a:p>
          <a:p>
            <a:r>
              <a:rPr lang="en-US" dirty="0"/>
              <a:t>Settlements Group</a:t>
            </a:r>
          </a:p>
          <a:p>
            <a:r>
              <a:rPr lang="en-US" dirty="0"/>
              <a:t>ERCOT</a:t>
            </a:r>
          </a:p>
          <a:p>
            <a:endParaRPr lang="en-US" dirty="0"/>
          </a:p>
          <a:p>
            <a:r>
              <a:rPr lang="en-US" dirty="0"/>
              <a:t>2/02/2022</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z="2000" dirty="0"/>
              <a:t>8.2(2)(g) Net Allocation to Load - Totals and $/MWh</a:t>
            </a:r>
          </a:p>
        </p:txBody>
      </p:sp>
      <p:sp>
        <p:nvSpPr>
          <p:cNvPr id="3" name="Title Texts3"/>
          <p:cNvSpPr>
            <a:spLocks noGrp="1"/>
          </p:cNvSpPr>
          <p:nvPr>
            <p:ph idx="4294967295"/>
          </p:nvPr>
        </p:nvSpPr>
        <p:spPr>
          <a:xfrm>
            <a:off x="377952" y="5416296"/>
            <a:ext cx="8229600" cy="438754"/>
          </a:xfrm>
        </p:spPr>
        <p:txBody>
          <a:bodyPr/>
          <a:lstStyle/>
          <a:p>
            <a:pPr marL="0" marR="0" indent="0" algn="l">
              <a:spcBef>
                <a:spcPts val="0"/>
              </a:spcBef>
              <a:spcAft>
                <a:spcPts val="0"/>
              </a:spcAft>
              <a:buNone/>
            </a:pPr>
            <a:r>
              <a:rPr sz="1100" dirty="0">
                <a:solidFill>
                  <a:srgbClr val="000000">
                    <a:alpha val="100000"/>
                  </a:srgbClr>
                </a:solidFill>
                <a:latin typeface="Times New Roman"/>
                <a:ea typeface="Times New Roman"/>
                <a:cs typeface="Times New Roman"/>
              </a:rPr>
              <a:t>Note: The Net Allocation to Load amounts provided in this presentation are for informational purposes only and cannot be relied upon for accurate measurements or forecasts of individual QSE charges and payments.
    </a:t>
            </a:r>
          </a:p>
        </p:txBody>
      </p:sp>
      <p:sp>
        <p:nvSpPr>
          <p:cNvPr id="4" name="Title Texts4"/>
          <p:cNvSpPr>
            <a:spLocks noGrp="1"/>
          </p:cNvSpPr>
          <p:nvPr>
            <p:ph idx="4"/>
          </p:nvPr>
        </p:nvSpPr>
        <p:spPr>
          <a:xfrm>
            <a:off x="3886200" y="5769706"/>
            <a:ext cx="5105400" cy="740664"/>
          </a:xfrm>
        </p:spPr>
        <p:txBody>
          <a:bodyPr/>
          <a:lstStyle/>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1</a:t>
            </a:r>
            <a:r>
              <a:rPr sz="800" dirty="0">
                <a:solidFill>
                  <a:srgbClr val="000000">
                    <a:alpha val="100000"/>
                  </a:srgbClr>
                </a:solidFill>
                <a:latin typeface="Times New Roman"/>
                <a:ea typeface="Times New Roman"/>
                <a:cs typeface="Times New Roman"/>
              </a:rPr>
              <a:t>The total ERS charges have been evenly allocated across the contract period.</a:t>
            </a:r>
          </a:p>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2</a:t>
            </a:r>
            <a:r>
              <a:rPr sz="800" dirty="0">
                <a:solidFill>
                  <a:srgbClr val="000000">
                    <a:alpha val="100000"/>
                  </a:srgbClr>
                </a:solidFill>
                <a:latin typeface="Times New Roman"/>
                <a:ea typeface="Times New Roman"/>
                <a:cs typeface="Times New Roman"/>
              </a:rPr>
              <a:t>Zonal Auction Distribution by 2003 Congestion Management Zone, shown below.</a:t>
            </a:r>
          </a:p>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3</a:t>
            </a:r>
            <a:r>
              <a:rPr sz="800" dirty="0">
                <a:solidFill>
                  <a:srgbClr val="000000">
                    <a:alpha val="100000"/>
                  </a:srgbClr>
                </a:solidFill>
                <a:latin typeface="Times New Roman"/>
                <a:ea typeface="Times New Roman"/>
                <a:cs typeface="Times New Roman"/>
              </a:rPr>
              <a:t>The $/MWh value as calculated per PR 8.2 (2) g</a:t>
            </a:r>
          </a:p>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4</a:t>
            </a:r>
            <a:r>
              <a:rPr sz="800" dirty="0">
                <a:solidFill>
                  <a:srgbClr val="000000">
                    <a:alpha val="100000"/>
                  </a:srgbClr>
                </a:solidFill>
                <a:latin typeface="Times New Roman"/>
                <a:ea typeface="Times New Roman"/>
                <a:cs typeface="Times New Roman"/>
              </a:rPr>
              <a:t>The $/MWh value by 2003 Congestion Management Zone, as calculated per PR 8.2(2) g</a:t>
            </a:r>
            <a:endParaRPr lang="en-US" sz="800" dirty="0">
              <a:solidFill>
                <a:srgbClr val="000000">
                  <a:alpha val="100000"/>
                </a:srgbClr>
              </a:solidFill>
              <a:latin typeface="Times New Roman"/>
              <a:ea typeface="Times New Roman"/>
              <a:cs typeface="Times New Roman"/>
            </a:endParaRPr>
          </a:p>
          <a:p>
            <a:pPr algn="l"/>
            <a:r>
              <a:rPr lang="en-US" sz="800" baseline="30000" dirty="0">
                <a:solidFill>
                  <a:srgbClr val="000000">
                    <a:alpha val="100000"/>
                  </a:srgbClr>
                </a:solidFill>
                <a:latin typeface="Times New Roman"/>
                <a:ea typeface="Times New Roman"/>
                <a:cs typeface="Times New Roman"/>
              </a:rPr>
              <a:t>5</a:t>
            </a:r>
            <a:r>
              <a:rPr lang="en-US" sz="800" dirty="0">
                <a:solidFill>
                  <a:srgbClr val="000000">
                    <a:alpha val="100000"/>
                  </a:srgbClr>
                </a:solidFill>
                <a:latin typeface="Times New Roman"/>
                <a:ea typeface="Times New Roman"/>
                <a:cs typeface="Times New Roman"/>
              </a:rPr>
              <a:t>Allocated to load from two years prior per the </a:t>
            </a:r>
            <a:r>
              <a:rPr lang="en-US" sz="800" i="1" dirty="0">
                <a:solidFill>
                  <a:srgbClr val="000000">
                    <a:alpha val="100000"/>
                  </a:srgbClr>
                </a:solidFill>
                <a:latin typeface="Times New Roman"/>
                <a:ea typeface="Times New Roman"/>
                <a:cs typeface="Times New Roman"/>
              </a:rPr>
              <a:t>Electric Reliability Organization Fee Assessment and Collection Guide</a:t>
            </a:r>
          </a:p>
        </p:txBody>
      </p:sp>
      <p:sp>
        <p:nvSpPr>
          <p:cNvPr id="5" name="Title Texts5"/>
          <p:cNvSpPr>
            <a:spLocks noGrp="1"/>
          </p:cNvSpPr>
          <p:nvPr>
            <p:ph idx="4294967295"/>
          </p:nvPr>
        </p:nvSpPr>
        <p:spPr>
          <a:xfrm>
            <a:off x="1676400" y="815182"/>
            <a:ext cx="5788152" cy="219456"/>
          </a:xfrm>
        </p:spPr>
        <p:txBody>
          <a:bodyPr/>
          <a:lstStyle/>
          <a:p>
            <a:pPr marL="0" marR="0" indent="0" algn="ctr">
              <a:spcBef>
                <a:spcPts val="0"/>
              </a:spcBef>
              <a:spcAft>
                <a:spcPts val="0"/>
              </a:spcAft>
              <a:buNone/>
            </a:pPr>
            <a:r>
              <a:rPr sz="800" b="1" dirty="0">
                <a:solidFill>
                  <a:srgbClr val="3DB0CD">
                    <a:alpha val="100000"/>
                  </a:srgbClr>
                </a:solidFill>
                <a:latin typeface="Times New Roman"/>
                <a:ea typeface="Times New Roman"/>
                <a:cs typeface="Times New Roman"/>
              </a:rPr>
              <a:t>NET ALLOCATION TO LOAD ($M)</a:t>
            </a:r>
          </a:p>
        </p:txBody>
      </p:sp>
      <p:graphicFrame>
        <p:nvGraphicFramePr>
          <p:cNvPr id="10" name="Table 9">
            <a:extLst>
              <a:ext uri="{FF2B5EF4-FFF2-40B4-BE49-F238E27FC236}">
                <a16:creationId xmlns:a16="http://schemas.microsoft.com/office/drawing/2014/main" id="{2B4485DA-9836-46A1-BF11-B4639EDD35B2}"/>
              </a:ext>
            </a:extLst>
          </p:cNvPr>
          <p:cNvGraphicFramePr>
            <a:graphicFrameLocks noGrp="1"/>
          </p:cNvGraphicFramePr>
          <p:nvPr>
            <p:extLst>
              <p:ext uri="{D42A27DB-BD31-4B8C-83A1-F6EECF244321}">
                <p14:modId xmlns:p14="http://schemas.microsoft.com/office/powerpoint/2010/main" val="2324593736"/>
              </p:ext>
            </p:extLst>
          </p:nvPr>
        </p:nvGraphicFramePr>
        <p:xfrm>
          <a:off x="377952" y="1075944"/>
          <a:ext cx="8385048" cy="4340352"/>
        </p:xfrm>
        <a:graphic>
          <a:graphicData uri="http://schemas.openxmlformats.org/drawingml/2006/table">
            <a:tbl>
              <a:tblPr/>
              <a:tblGrid>
                <a:gridCol w="1728216">
                  <a:extLst>
                    <a:ext uri="{9D8B030D-6E8A-4147-A177-3AD203B41FA5}">
                      <a16:colId xmlns:a16="http://schemas.microsoft.com/office/drawing/2014/main" val="20000"/>
                    </a:ext>
                  </a:extLst>
                </a:gridCol>
                <a:gridCol w="512064">
                  <a:extLst>
                    <a:ext uri="{9D8B030D-6E8A-4147-A177-3AD203B41FA5}">
                      <a16:colId xmlns:a16="http://schemas.microsoft.com/office/drawing/2014/main" val="20001"/>
                    </a:ext>
                  </a:extLst>
                </a:gridCol>
                <a:gridCol w="512064">
                  <a:extLst>
                    <a:ext uri="{9D8B030D-6E8A-4147-A177-3AD203B41FA5}">
                      <a16:colId xmlns:a16="http://schemas.microsoft.com/office/drawing/2014/main" val="20002"/>
                    </a:ext>
                  </a:extLst>
                </a:gridCol>
                <a:gridCol w="512064">
                  <a:extLst>
                    <a:ext uri="{9D8B030D-6E8A-4147-A177-3AD203B41FA5}">
                      <a16:colId xmlns:a16="http://schemas.microsoft.com/office/drawing/2014/main" val="20003"/>
                    </a:ext>
                  </a:extLst>
                </a:gridCol>
                <a:gridCol w="512064">
                  <a:extLst>
                    <a:ext uri="{9D8B030D-6E8A-4147-A177-3AD203B41FA5}">
                      <a16:colId xmlns:a16="http://schemas.microsoft.com/office/drawing/2014/main" val="20004"/>
                    </a:ext>
                  </a:extLst>
                </a:gridCol>
                <a:gridCol w="512064">
                  <a:extLst>
                    <a:ext uri="{9D8B030D-6E8A-4147-A177-3AD203B41FA5}">
                      <a16:colId xmlns:a16="http://schemas.microsoft.com/office/drawing/2014/main" val="20005"/>
                    </a:ext>
                  </a:extLst>
                </a:gridCol>
                <a:gridCol w="512064">
                  <a:extLst>
                    <a:ext uri="{9D8B030D-6E8A-4147-A177-3AD203B41FA5}">
                      <a16:colId xmlns:a16="http://schemas.microsoft.com/office/drawing/2014/main" val="20006"/>
                    </a:ext>
                  </a:extLst>
                </a:gridCol>
                <a:gridCol w="512064">
                  <a:extLst>
                    <a:ext uri="{9D8B030D-6E8A-4147-A177-3AD203B41FA5}">
                      <a16:colId xmlns:a16="http://schemas.microsoft.com/office/drawing/2014/main" val="20007"/>
                    </a:ext>
                  </a:extLst>
                </a:gridCol>
                <a:gridCol w="512064">
                  <a:extLst>
                    <a:ext uri="{9D8B030D-6E8A-4147-A177-3AD203B41FA5}">
                      <a16:colId xmlns:a16="http://schemas.microsoft.com/office/drawing/2014/main" val="20008"/>
                    </a:ext>
                  </a:extLst>
                </a:gridCol>
                <a:gridCol w="512064">
                  <a:extLst>
                    <a:ext uri="{9D8B030D-6E8A-4147-A177-3AD203B41FA5}">
                      <a16:colId xmlns:a16="http://schemas.microsoft.com/office/drawing/2014/main" val="20009"/>
                    </a:ext>
                  </a:extLst>
                </a:gridCol>
                <a:gridCol w="512064">
                  <a:extLst>
                    <a:ext uri="{9D8B030D-6E8A-4147-A177-3AD203B41FA5}">
                      <a16:colId xmlns:a16="http://schemas.microsoft.com/office/drawing/2014/main" val="20010"/>
                    </a:ext>
                  </a:extLst>
                </a:gridCol>
                <a:gridCol w="512064">
                  <a:extLst>
                    <a:ext uri="{9D8B030D-6E8A-4147-A177-3AD203B41FA5}">
                      <a16:colId xmlns:a16="http://schemas.microsoft.com/office/drawing/2014/main" val="20011"/>
                    </a:ext>
                  </a:extLst>
                </a:gridCol>
                <a:gridCol w="512064">
                  <a:extLst>
                    <a:ext uri="{9D8B030D-6E8A-4147-A177-3AD203B41FA5}">
                      <a16:colId xmlns:a16="http://schemas.microsoft.com/office/drawing/2014/main" val="20012"/>
                    </a:ext>
                  </a:extLst>
                </a:gridCol>
                <a:gridCol w="512064">
                  <a:extLst>
                    <a:ext uri="{9D8B030D-6E8A-4147-A177-3AD203B41FA5}">
                      <a16:colId xmlns:a16="http://schemas.microsoft.com/office/drawing/2014/main" val="20013"/>
                    </a:ext>
                  </a:extLst>
                </a:gridCol>
              </a:tblGrid>
              <a:tr h="201168">
                <a:tc>
                  <a:txBody>
                    <a:bodyPr/>
                    <a:lstStyle/>
                    <a:p>
                      <a:pPr marL="63500" marR="63500" algn="l">
                        <a:lnSpc>
                          <a:spcPct val="100000"/>
                        </a:lnSpc>
                        <a:spcBef>
                          <a:spcPts val="500"/>
                        </a:spcBef>
                        <a:spcAft>
                          <a:spcPts val="500"/>
                        </a:spcAft>
                        <a:buNone/>
                      </a:pPr>
                      <a:r>
                        <a:rPr sz="800" b="1" dirty="0">
                          <a:solidFill>
                            <a:srgbClr val="000000">
                              <a:alpha val="100000"/>
                            </a:srgbClr>
                          </a:solidFill>
                          <a:latin typeface="times"/>
                          <a:cs typeface="times"/>
                          <a:sym typeface="times"/>
                        </a:rPr>
                        <a:t>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Dec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Jan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Feb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Mar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Apr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May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Jun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Jul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Aug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Sep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Oct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Nov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Dec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Ancillary Service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25.3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6</a:t>
                      </a:r>
                      <a:r>
                        <a:rPr lang="en-US" sz="900" dirty="0">
                          <a:solidFill>
                            <a:srgbClr val="000000">
                              <a:alpha val="100000"/>
                            </a:srgbClr>
                          </a:solidFill>
                          <a:latin typeface="Times New Roman"/>
                          <a:cs typeface="Times New Roman"/>
                          <a:sym typeface="Times New Roman"/>
                        </a:rPr>
                        <a:t>,</a:t>
                      </a:r>
                      <a:r>
                        <a:rPr sz="900" dirty="0">
                          <a:solidFill>
                            <a:srgbClr val="000000">
                              <a:alpha val="100000"/>
                            </a:srgbClr>
                          </a:solidFill>
                          <a:latin typeface="Times New Roman"/>
                          <a:cs typeface="Times New Roman"/>
                          <a:sym typeface="Times New Roman"/>
                        </a:rPr>
                        <a:t>911.0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61.4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67.4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41.2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61.2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69.2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74.2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81.6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132.4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83.4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49.1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1"/>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Balancing Account Payout to Load</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-6.1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-9.6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-11.7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-9.2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-17.5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-16.2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-22.4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-5.2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02"/>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Base Point Deviation Payments</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-31.2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3"/>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Black Start Service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04"/>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Block Load Transfer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5"/>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Emergency Energy Charges</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15.9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06"/>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ERCOT Admin Fee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17.1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15.2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15.6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17.7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23.0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18.2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15.6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7"/>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ERO Pass-Through Fee⁵</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08"/>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ERS Settlement¹</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9"/>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High Dispatch Limit Override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8.0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10"/>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Non-Zonal Auction Distribution</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-12.6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-14.3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-22.4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-22.4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-15.0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-15.6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-26.0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-28.4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-21.7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11"/>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ORDC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1</a:t>
                      </a:r>
                      <a:r>
                        <a:rPr lang="en-US" sz="900" dirty="0">
                          <a:solidFill>
                            <a:srgbClr val="000000">
                              <a:alpha val="100000"/>
                            </a:srgbClr>
                          </a:solidFill>
                          <a:latin typeface="Times New Roman"/>
                          <a:cs typeface="Times New Roman"/>
                          <a:sym typeface="Times New Roman"/>
                        </a:rPr>
                        <a:t>,</a:t>
                      </a:r>
                      <a:r>
                        <a:rPr sz="900" dirty="0">
                          <a:solidFill>
                            <a:srgbClr val="000000">
                              <a:alpha val="100000"/>
                            </a:srgbClr>
                          </a:solidFill>
                          <a:latin typeface="Times New Roman"/>
                          <a:cs typeface="Times New Roman"/>
                          <a:sym typeface="Times New Roman"/>
                        </a:rPr>
                        <a:t>836.0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12"/>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Revenue Neutrality Total</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5.1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5.4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-57.0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15.7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8.7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9.8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13"/>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RMR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14"/>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RUC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15"/>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Voltage Services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16"/>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Zonal Auction Distribution²</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-42.4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-44.5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-48.9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-46.7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-50.9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-58.6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-63.0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-59.0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-48.4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-45.4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-37.9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-49.8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extLst>
                  <a:ext uri="{0D108BD9-81ED-4DB2-BD59-A6C34878D82A}">
                    <a16:rowId xmlns:a16="http://schemas.microsoft.com/office/drawing/2014/main" val="10017"/>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Total Allocation to Load</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-5.0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8</a:t>
                      </a:r>
                      <a:r>
                        <a:rPr lang="en-US" sz="900" dirty="0">
                          <a:solidFill>
                            <a:srgbClr val="000000">
                              <a:alpha val="100000"/>
                            </a:srgbClr>
                          </a:solidFill>
                          <a:latin typeface="Times New Roman"/>
                          <a:cs typeface="Times New Roman"/>
                          <a:sym typeface="Times New Roman"/>
                        </a:rPr>
                        <a:t>,</a:t>
                      </a:r>
                      <a:r>
                        <a:rPr sz="900" dirty="0">
                          <a:solidFill>
                            <a:srgbClr val="000000">
                              <a:alpha val="100000"/>
                            </a:srgbClr>
                          </a:solidFill>
                          <a:latin typeface="Times New Roman"/>
                          <a:cs typeface="Times New Roman"/>
                          <a:sym typeface="Times New Roman"/>
                        </a:rPr>
                        <a:t>637.9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27.3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26.8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-16.1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13.9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14.5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60.0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38.6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5.9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18"/>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Adjusted Metered Load (TWh)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29.2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28.1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31.8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39.6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36.6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32.7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28.1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extLst>
                  <a:ext uri="{0D108BD9-81ED-4DB2-BD59-A6C34878D82A}">
                    <a16:rowId xmlns:a16="http://schemas.microsoft.com/office/drawing/2014/main" val="10019"/>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$/MWh³</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295.8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31939293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Table 15">
            <a:extLst>
              <a:ext uri="{FF2B5EF4-FFF2-40B4-BE49-F238E27FC236}">
                <a16:creationId xmlns:a16="http://schemas.microsoft.com/office/drawing/2014/main" id="{945AA05E-17C2-4688-86F5-B2503B0D24BF}"/>
              </a:ext>
            </a:extLst>
          </p:cNvPr>
          <p:cNvGraphicFramePr>
            <a:graphicFrameLocks noGrp="1"/>
          </p:cNvGraphicFramePr>
          <p:nvPr>
            <p:extLst>
              <p:ext uri="{D42A27DB-BD31-4B8C-83A1-F6EECF244321}">
                <p14:modId xmlns:p14="http://schemas.microsoft.com/office/powerpoint/2010/main" val="791496743"/>
              </p:ext>
            </p:extLst>
          </p:nvPr>
        </p:nvGraphicFramePr>
        <p:xfrm>
          <a:off x="370332" y="5122164"/>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63500" marR="63500" algn="r">
                        <a:lnSpc>
                          <a:spcPct val="100000"/>
                        </a:lnSpc>
                        <a:spcBef>
                          <a:spcPts val="500"/>
                        </a:spcBef>
                        <a:spcAft>
                          <a:spcPts val="500"/>
                        </a:spcAft>
                        <a:buNone/>
                      </a:pPr>
                      <a:r>
                        <a:rPr sz="800" b="1" dirty="0">
                          <a:solidFill>
                            <a:srgbClr val="000000">
                              <a:alpha val="100000"/>
                            </a:srgbClr>
                          </a:solidFill>
                          <a:latin typeface="times"/>
                          <a:cs typeface="times"/>
                          <a:sym typeface="times"/>
                        </a:rPr>
                        <a:t>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Dec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Jan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Feb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Mar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Apr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May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Jun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Jul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Aug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Sep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Oct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Nov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Dec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HOUSTON</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296.7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NORTH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296.6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02"/>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SOUTH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295.6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WEST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292.0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extLst>
                  <a:ext uri="{0D108BD9-81ED-4DB2-BD59-A6C34878D82A}">
                    <a16:rowId xmlns:a16="http://schemas.microsoft.com/office/drawing/2014/main" val="10004"/>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TOTAL</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295.8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15" name="Table 14">
            <a:extLst>
              <a:ext uri="{FF2B5EF4-FFF2-40B4-BE49-F238E27FC236}">
                <a16:creationId xmlns:a16="http://schemas.microsoft.com/office/drawing/2014/main" id="{B1256882-2821-411C-899D-C1AFADAFB729}"/>
              </a:ext>
            </a:extLst>
          </p:cNvPr>
          <p:cNvGraphicFramePr>
            <a:graphicFrameLocks noGrp="1"/>
          </p:cNvGraphicFramePr>
          <p:nvPr>
            <p:extLst>
              <p:ext uri="{D42A27DB-BD31-4B8C-83A1-F6EECF244321}">
                <p14:modId xmlns:p14="http://schemas.microsoft.com/office/powerpoint/2010/main" val="3261343723"/>
              </p:ext>
            </p:extLst>
          </p:nvPr>
        </p:nvGraphicFramePr>
        <p:xfrm>
          <a:off x="374904" y="2407158"/>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Dec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Jan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Feb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Mar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Apr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May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Jun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Jul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Aug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Sep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Oct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Nov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Dec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HOUSTON</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6.7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8.0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9.2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9.8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9.1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8.4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NORTH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9.1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8.9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12.8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12.6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9.2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9.9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02"/>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SOUTH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8.6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9.8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9.8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8.8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WEST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extLst>
                  <a:ext uri="{0D108BD9-81ED-4DB2-BD59-A6C34878D82A}">
                    <a16:rowId xmlns:a16="http://schemas.microsoft.com/office/drawing/2014/main" val="10004"/>
                  </a:ext>
                </a:extLst>
              </a:tr>
              <a:tr h="182880">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TOTAL</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29.2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28.1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31.8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39.6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36.6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32.7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28.1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30.3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14" name="Table 13">
            <a:extLst>
              <a:ext uri="{FF2B5EF4-FFF2-40B4-BE49-F238E27FC236}">
                <a16:creationId xmlns:a16="http://schemas.microsoft.com/office/drawing/2014/main" id="{137D13E8-DE8F-41D8-A2E4-502D5E2BAF05}"/>
              </a:ext>
            </a:extLst>
          </p:cNvPr>
          <p:cNvGraphicFramePr>
            <a:graphicFrameLocks noGrp="1"/>
          </p:cNvGraphicFramePr>
          <p:nvPr>
            <p:extLst>
              <p:ext uri="{D42A27DB-BD31-4B8C-83A1-F6EECF244321}">
                <p14:modId xmlns:p14="http://schemas.microsoft.com/office/powerpoint/2010/main" val="3152304859"/>
              </p:ext>
            </p:extLst>
          </p:nvPr>
        </p:nvGraphicFramePr>
        <p:xfrm>
          <a:off x="374904" y="3795522"/>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Dec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Jan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Feb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Mar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Apr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May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Jun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Jul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Aug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Sep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Oct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Nov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Dec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HOUSTON</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NORTH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02"/>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SOUTH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WEST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-5.3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-5.7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-5.2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-5.0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extLst>
                  <a:ext uri="{0D108BD9-81ED-4DB2-BD59-A6C34878D82A}">
                    <a16:rowId xmlns:a16="http://schemas.microsoft.com/office/drawing/2014/main" val="10004"/>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TOTAL</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-1.8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11" name="Table 10">
            <a:extLst>
              <a:ext uri="{FF2B5EF4-FFF2-40B4-BE49-F238E27FC236}">
                <a16:creationId xmlns:a16="http://schemas.microsoft.com/office/drawing/2014/main" id="{B6BF0FA7-9942-4FD5-9CD9-3369760642F3}"/>
              </a:ext>
            </a:extLst>
          </p:cNvPr>
          <p:cNvGraphicFramePr>
            <a:graphicFrameLocks noGrp="1"/>
          </p:cNvGraphicFramePr>
          <p:nvPr>
            <p:extLst>
              <p:ext uri="{D42A27DB-BD31-4B8C-83A1-F6EECF244321}">
                <p14:modId xmlns:p14="http://schemas.microsoft.com/office/powerpoint/2010/main" val="3249128504"/>
              </p:ext>
            </p:extLst>
          </p:nvPr>
        </p:nvGraphicFramePr>
        <p:xfrm>
          <a:off x="370332" y="1040892"/>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63500" marR="63500" algn="r">
                        <a:lnSpc>
                          <a:spcPct val="100000"/>
                        </a:lnSpc>
                        <a:spcBef>
                          <a:spcPts val="500"/>
                        </a:spcBef>
                        <a:spcAft>
                          <a:spcPts val="500"/>
                        </a:spcAft>
                        <a:buNone/>
                      </a:pPr>
                      <a:r>
                        <a:rPr sz="800" b="1" dirty="0">
                          <a:solidFill>
                            <a:srgbClr val="000000">
                              <a:alpha val="100000"/>
                            </a:srgbClr>
                          </a:solidFill>
                          <a:latin typeface="times"/>
                          <a:cs typeface="times"/>
                          <a:sym typeface="times"/>
                        </a:rPr>
                        <a:t>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Dec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Jan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Feb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Mar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Apr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May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Jun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Jul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Aug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Sep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Oct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Nov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Dec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HOUSTON</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-5.0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-6.4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-6.8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-6.7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-5.0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NORTH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-8.4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-9.0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-8.1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-13.9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-6.2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-5.6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02"/>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SOUTH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-12.6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-13.5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-15.0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-15.3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-18.8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-24.8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-17.1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-17.1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-17.5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-18.0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WEST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-16.3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-16.7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-17.1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-19.3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-18.0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-16.2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-16.7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-15.6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-15.8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-17.3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extLst>
                  <a:ext uri="{0D108BD9-81ED-4DB2-BD59-A6C34878D82A}">
                    <a16:rowId xmlns:a16="http://schemas.microsoft.com/office/drawing/2014/main" val="10004"/>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TOTAL</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-42.4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-44.5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-42.0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-48.9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-46.7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-50.9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-58.6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-63.0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-59.0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-48.4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-45.4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-37.9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-49.8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sp>
        <p:nvSpPr>
          <p:cNvPr id="2" name="Title 1"/>
          <p:cNvSpPr>
            <a:spLocks noGrp="1"/>
          </p:cNvSpPr>
          <p:nvPr>
            <p:ph type="title"/>
          </p:nvPr>
        </p:nvSpPr>
        <p:spPr/>
        <p:txBody>
          <a:bodyPr/>
          <a:lstStyle/>
          <a:p>
            <a:r>
              <a:rPr sz="2000" dirty="0"/>
              <a:t>8.2(2)(g) Net Allocation to Load - Totals and $/MW</a:t>
            </a:r>
            <a:r>
              <a:rPr lang="en-US" sz="2000" dirty="0"/>
              <a:t>h</a:t>
            </a:r>
            <a:r>
              <a:rPr sz="2000" dirty="0"/>
              <a:t> </a:t>
            </a:r>
          </a:p>
        </p:txBody>
      </p:sp>
      <p:sp>
        <p:nvSpPr>
          <p:cNvPr id="3" name="Title Texts3"/>
          <p:cNvSpPr>
            <a:spLocks noGrp="1"/>
          </p:cNvSpPr>
          <p:nvPr>
            <p:ph idx="4294967295"/>
          </p:nvPr>
        </p:nvSpPr>
        <p:spPr>
          <a:xfrm>
            <a:off x="1677924" y="805434"/>
            <a:ext cx="5788152" cy="219456"/>
          </a:xfrm>
        </p:spPr>
        <p:txBody>
          <a:bodyPr/>
          <a:lstStyle/>
          <a:p>
            <a:pPr marL="0" marR="0" indent="0" algn="ctr">
              <a:spcBef>
                <a:spcPts val="0"/>
              </a:spcBef>
              <a:spcAft>
                <a:spcPts val="0"/>
              </a:spcAft>
              <a:buNone/>
            </a:pPr>
            <a:r>
              <a:rPr sz="800" b="1" dirty="0">
                <a:solidFill>
                  <a:srgbClr val="3DB0CD">
                    <a:alpha val="100000"/>
                  </a:srgbClr>
                </a:solidFill>
                <a:latin typeface="Times New Roman"/>
                <a:ea typeface="Times New Roman"/>
                <a:cs typeface="Times New Roman"/>
              </a:rPr>
              <a:t>ZONAL AUCTION DISTRIBUTION PER CONGESTION MANAGEMENT ZONE ($M)</a:t>
            </a:r>
          </a:p>
        </p:txBody>
      </p:sp>
      <p:sp>
        <p:nvSpPr>
          <p:cNvPr id="4" name="Title Texts5"/>
          <p:cNvSpPr>
            <a:spLocks noGrp="1"/>
          </p:cNvSpPr>
          <p:nvPr>
            <p:ph idx="4294967295"/>
          </p:nvPr>
        </p:nvSpPr>
        <p:spPr>
          <a:xfrm>
            <a:off x="1677924" y="2165223"/>
            <a:ext cx="5788152" cy="219456"/>
          </a:xfrm>
        </p:spPr>
        <p:txBody>
          <a:bodyPr/>
          <a:lstStyle/>
          <a:p>
            <a:pPr marL="0" marR="0" indent="0" algn="ctr">
              <a:spcBef>
                <a:spcPts val="0"/>
              </a:spcBef>
              <a:spcAft>
                <a:spcPts val="0"/>
              </a:spcAft>
              <a:buNone/>
            </a:pPr>
            <a:r>
              <a:rPr sz="800" b="1" dirty="0">
                <a:solidFill>
                  <a:srgbClr val="3DB0CD">
                    <a:alpha val="100000"/>
                  </a:srgbClr>
                </a:solidFill>
                <a:latin typeface="Times New Roman"/>
                <a:ea typeface="Times New Roman"/>
                <a:cs typeface="Times New Roman"/>
              </a:rPr>
              <a:t>REAL-TIME ADJUSTED METERED LOAD BY CONGESTION MANAGEMENT ZONE (</a:t>
            </a:r>
            <a:r>
              <a:rPr sz="800" b="1" dirty="0" err="1">
                <a:solidFill>
                  <a:srgbClr val="3DB0CD">
                    <a:alpha val="100000"/>
                  </a:srgbClr>
                </a:solidFill>
                <a:latin typeface="Times New Roman"/>
                <a:ea typeface="Times New Roman"/>
                <a:cs typeface="Times New Roman"/>
              </a:rPr>
              <a:t>TWh</a:t>
            </a:r>
            <a:r>
              <a:rPr sz="800" b="1" dirty="0">
                <a:solidFill>
                  <a:srgbClr val="3DB0CD">
                    <a:alpha val="100000"/>
                  </a:srgbClr>
                </a:solidFill>
                <a:latin typeface="Times New Roman"/>
                <a:ea typeface="Times New Roman"/>
                <a:cs typeface="Times New Roman"/>
              </a:rPr>
              <a:t>)</a:t>
            </a:r>
          </a:p>
        </p:txBody>
      </p:sp>
      <p:sp>
        <p:nvSpPr>
          <p:cNvPr id="5" name="Title Texts7"/>
          <p:cNvSpPr>
            <a:spLocks noGrp="1"/>
          </p:cNvSpPr>
          <p:nvPr>
            <p:ph idx="4294967295"/>
          </p:nvPr>
        </p:nvSpPr>
        <p:spPr>
          <a:xfrm>
            <a:off x="1677924" y="3543300"/>
            <a:ext cx="5788152" cy="219456"/>
          </a:xfrm>
        </p:spPr>
        <p:txBody>
          <a:bodyPr/>
          <a:lstStyle/>
          <a:p>
            <a:pPr marL="0" marR="0" indent="0" algn="ctr">
              <a:spcBef>
                <a:spcPts val="0"/>
              </a:spcBef>
              <a:spcAft>
                <a:spcPts val="0"/>
              </a:spcAft>
              <a:buNone/>
            </a:pPr>
            <a:r>
              <a:rPr sz="800" b="1" dirty="0">
                <a:solidFill>
                  <a:srgbClr val="3DB0CD">
                    <a:alpha val="100000"/>
                  </a:srgbClr>
                </a:solidFill>
                <a:latin typeface="Times New Roman"/>
                <a:ea typeface="Times New Roman"/>
                <a:cs typeface="Times New Roman"/>
              </a:rPr>
              <a:t>ZONAL AUCTION REVENUE PER CONGESTION MANAGEMENT ZONE</a:t>
            </a:r>
            <a:r>
              <a:rPr lang="en-US" sz="800" b="1" dirty="0">
                <a:solidFill>
                  <a:srgbClr val="3DB0CD">
                    <a:alpha val="100000"/>
                  </a:srgbClr>
                </a:solidFill>
                <a:latin typeface="Times New Roman"/>
                <a:ea typeface="Times New Roman"/>
                <a:cs typeface="Times New Roman"/>
              </a:rPr>
              <a:t> ($/MWh)</a:t>
            </a:r>
            <a:endParaRPr sz="800" b="1" dirty="0">
              <a:solidFill>
                <a:srgbClr val="3DB0CD">
                  <a:alpha val="100000"/>
                </a:srgbClr>
              </a:solidFill>
              <a:latin typeface="Times New Roman"/>
              <a:ea typeface="Times New Roman"/>
              <a:cs typeface="Times New Roman"/>
            </a:endParaRPr>
          </a:p>
        </p:txBody>
      </p:sp>
      <p:sp>
        <p:nvSpPr>
          <p:cNvPr id="6" name="Title Texts9"/>
          <p:cNvSpPr>
            <a:spLocks noGrp="1"/>
          </p:cNvSpPr>
          <p:nvPr>
            <p:ph idx="4294967295"/>
          </p:nvPr>
        </p:nvSpPr>
        <p:spPr>
          <a:xfrm>
            <a:off x="1677924" y="4902708"/>
            <a:ext cx="5788152" cy="219456"/>
          </a:xfrm>
        </p:spPr>
        <p:txBody>
          <a:bodyPr/>
          <a:lstStyle/>
          <a:p>
            <a:pPr marL="0" marR="0" indent="0" algn="ctr">
              <a:spcBef>
                <a:spcPts val="0"/>
              </a:spcBef>
              <a:spcAft>
                <a:spcPts val="0"/>
              </a:spcAft>
              <a:buNone/>
            </a:pPr>
            <a:r>
              <a:rPr lang="en-US" sz="800" b="1" dirty="0">
                <a:solidFill>
                  <a:srgbClr val="3DB0CD">
                    <a:alpha val="100000"/>
                  </a:srgbClr>
                </a:solidFill>
                <a:latin typeface="Times New Roman"/>
                <a:ea typeface="Times New Roman"/>
                <a:cs typeface="Times New Roman"/>
              </a:rPr>
              <a:t>NET ALLOCATION TO LOAD PER </a:t>
            </a:r>
            <a:r>
              <a:rPr sz="800" b="1" dirty="0">
                <a:solidFill>
                  <a:srgbClr val="3DB0CD">
                    <a:alpha val="100000"/>
                  </a:srgbClr>
                </a:solidFill>
                <a:latin typeface="Times New Roman"/>
                <a:ea typeface="Times New Roman"/>
                <a:cs typeface="Times New Roman"/>
              </a:rPr>
              <a:t>CONGESTION MANAGEMENT ZONE</a:t>
            </a:r>
            <a:r>
              <a:rPr lang="en-US" sz="800" b="1" dirty="0">
                <a:solidFill>
                  <a:srgbClr val="3DB0CD">
                    <a:alpha val="100000"/>
                  </a:srgbClr>
                </a:solidFill>
                <a:latin typeface="Times New Roman"/>
                <a:ea typeface="Times New Roman"/>
                <a:cs typeface="Times New Roman"/>
              </a:rPr>
              <a:t> ($/MWh)</a:t>
            </a:r>
            <a:r>
              <a:rPr sz="800" b="1" baseline="30000" dirty="0">
                <a:solidFill>
                  <a:srgbClr val="3DB0CD">
                    <a:alpha val="100000"/>
                  </a:srgbClr>
                </a:solidFill>
                <a:latin typeface="Times New Roman"/>
                <a:ea typeface="Times New Roman"/>
                <a:cs typeface="Times New Roman"/>
              </a:rPr>
              <a:t>4</a:t>
            </a:r>
          </a:p>
        </p:txBody>
      </p:sp>
    </p:spTree>
    <p:extLst>
      <p:ext uri="{BB962C8B-B14F-4D97-AF65-F5344CB8AC3E}">
        <p14:creationId xmlns:p14="http://schemas.microsoft.com/office/powerpoint/2010/main" val="1711254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8.2(2)(c)(</a:t>
            </a:r>
            <a:r>
              <a:rPr lang="en-US" sz="2000" dirty="0" err="1"/>
              <a:t>i</a:t>
            </a:r>
            <a:r>
              <a:rPr lang="en-US" sz="2000" dirty="0"/>
              <a:t>) Track number of price changes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3268935315"/>
              </p:ext>
            </p:extLst>
          </p:nvPr>
        </p:nvGraphicFramePr>
        <p:xfrm>
          <a:off x="381001" y="1219200"/>
          <a:ext cx="8381999" cy="2780187"/>
        </p:xfrm>
        <a:graphic>
          <a:graphicData uri="http://schemas.openxmlformats.org/drawingml/2006/table">
            <a:tbl>
              <a:tblPr firstRow="1" firstCol="1" bandRow="1"/>
              <a:tblGrid>
                <a:gridCol w="1027479">
                  <a:extLst>
                    <a:ext uri="{9D8B030D-6E8A-4147-A177-3AD203B41FA5}">
                      <a16:colId xmlns:a16="http://schemas.microsoft.com/office/drawing/2014/main" val="20000"/>
                    </a:ext>
                  </a:extLst>
                </a:gridCol>
                <a:gridCol w="566463">
                  <a:extLst>
                    <a:ext uri="{9D8B030D-6E8A-4147-A177-3AD203B41FA5}">
                      <a16:colId xmlns:a16="http://schemas.microsoft.com/office/drawing/2014/main" val="20001"/>
                    </a:ext>
                  </a:extLst>
                </a:gridCol>
                <a:gridCol w="541361">
                  <a:extLst>
                    <a:ext uri="{9D8B030D-6E8A-4147-A177-3AD203B41FA5}">
                      <a16:colId xmlns:a16="http://schemas.microsoft.com/office/drawing/2014/main" val="20002"/>
                    </a:ext>
                  </a:extLst>
                </a:gridCol>
                <a:gridCol w="730700">
                  <a:extLst>
                    <a:ext uri="{9D8B030D-6E8A-4147-A177-3AD203B41FA5}">
                      <a16:colId xmlns:a16="http://schemas.microsoft.com/office/drawing/2014/main" val="20003"/>
                    </a:ext>
                  </a:extLst>
                </a:gridCol>
                <a:gridCol w="655781">
                  <a:extLst>
                    <a:ext uri="{9D8B030D-6E8A-4147-A177-3AD203B41FA5}">
                      <a16:colId xmlns:a16="http://schemas.microsoft.com/office/drawing/2014/main" val="20004"/>
                    </a:ext>
                  </a:extLst>
                </a:gridCol>
                <a:gridCol w="655781">
                  <a:extLst>
                    <a:ext uri="{9D8B030D-6E8A-4147-A177-3AD203B41FA5}">
                      <a16:colId xmlns:a16="http://schemas.microsoft.com/office/drawing/2014/main" val="20005"/>
                    </a:ext>
                  </a:extLst>
                </a:gridCol>
                <a:gridCol w="584673">
                  <a:extLst>
                    <a:ext uri="{9D8B030D-6E8A-4147-A177-3AD203B41FA5}">
                      <a16:colId xmlns:a16="http://schemas.microsoft.com/office/drawing/2014/main" val="20006"/>
                    </a:ext>
                  </a:extLst>
                </a:gridCol>
                <a:gridCol w="647961">
                  <a:extLst>
                    <a:ext uri="{9D8B030D-6E8A-4147-A177-3AD203B41FA5}">
                      <a16:colId xmlns:a16="http://schemas.microsoft.com/office/drawing/2014/main" val="20007"/>
                    </a:ext>
                  </a:extLst>
                </a:gridCol>
                <a:gridCol w="685800">
                  <a:extLst>
                    <a:ext uri="{9D8B030D-6E8A-4147-A177-3AD203B41FA5}">
                      <a16:colId xmlns:a16="http://schemas.microsoft.com/office/drawing/2014/main" val="20008"/>
                    </a:ext>
                  </a:extLst>
                </a:gridCol>
                <a:gridCol w="641858">
                  <a:extLst>
                    <a:ext uri="{9D8B030D-6E8A-4147-A177-3AD203B41FA5}">
                      <a16:colId xmlns:a16="http://schemas.microsoft.com/office/drawing/2014/main" val="20009"/>
                    </a:ext>
                  </a:extLst>
                </a:gridCol>
                <a:gridCol w="577342">
                  <a:extLst>
                    <a:ext uri="{9D8B030D-6E8A-4147-A177-3AD203B41FA5}">
                      <a16:colId xmlns:a16="http://schemas.microsoft.com/office/drawing/2014/main" val="20010"/>
                    </a:ext>
                  </a:extLst>
                </a:gridCol>
                <a:gridCol w="1066800">
                  <a:extLst>
                    <a:ext uri="{9D8B030D-6E8A-4147-A177-3AD203B41FA5}">
                      <a16:colId xmlns:a16="http://schemas.microsoft.com/office/drawing/2014/main" val="20011"/>
                    </a:ext>
                  </a:extLst>
                </a:gridCol>
              </a:tblGrid>
              <a:tr h="271962">
                <a:tc gridSpan="12">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a:solidFill>
                            <a:schemeClr val="lt1"/>
                          </a:solidFill>
                          <a:effectLst/>
                          <a:latin typeface="+mn-lt"/>
                          <a:ea typeface="+mn-ea"/>
                          <a:cs typeface="+mn-cs"/>
                        </a:rPr>
                        <a:t>Reporting Period: </a:t>
                      </a:r>
                      <a:r>
                        <a:rPr lang="en-US" sz="1200" b="1" kern="1200" dirty="0">
                          <a:solidFill>
                            <a:schemeClr val="bg1"/>
                          </a:solidFill>
                          <a:effectLst/>
                          <a:latin typeface="+mn-lt"/>
                          <a:ea typeface="+mn-ea"/>
                          <a:cs typeface="+mn-cs"/>
                        </a:rPr>
                        <a:t>2021 Q4</a:t>
                      </a: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kern="1200" dirty="0">
                        <a:solidFill>
                          <a:schemeClr val="bg1"/>
                        </a:solidFill>
                        <a:effectLst/>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kern="1200" dirty="0">
                        <a:solidFill>
                          <a:schemeClr val="bg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000"/>
                  </a:ext>
                </a:extLst>
              </a:tr>
              <a:tr h="349615">
                <a:tc rowSpan="2">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algn="ctr">
                        <a:spcBef>
                          <a:spcPts val="0"/>
                        </a:spcBef>
                        <a:spcAft>
                          <a:spcPts val="0"/>
                        </a:spcAft>
                      </a:pPr>
                      <a:r>
                        <a:rPr lang="en-US" sz="1200" dirty="0">
                          <a:effectLst/>
                          <a:latin typeface="+mn-lt"/>
                        </a:rPr>
                        <a:t>Operating Day</a:t>
                      </a:r>
                    </a:p>
                    <a:p>
                      <a:pPr marL="0" marR="0" algn="ctr">
                        <a:spcBef>
                          <a:spcPts val="0"/>
                        </a:spcBef>
                        <a:spcAft>
                          <a:spcPts val="0"/>
                        </a:spcAft>
                      </a:pPr>
                      <a:endParaRPr lang="en-US" sz="105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gridSpan="5">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dirty="0">
                          <a:solidFill>
                            <a:schemeClr val="tx1"/>
                          </a:solidFill>
                          <a:effectLst/>
                          <a:latin typeface="+mn-lt"/>
                          <a:ea typeface="+mn-ea"/>
                          <a:cs typeface="+mn-cs"/>
                        </a:rPr>
                        <a:t># of Corrected Prices</a:t>
                      </a:r>
                      <a:endParaRPr lang="en-US" sz="1200" dirty="0">
                        <a:solidFill>
                          <a:schemeClr val="tx1"/>
                        </a:solidFill>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200" dirty="0">
                        <a:solidFill>
                          <a:schemeClr val="tx1"/>
                        </a:solidFill>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gridSpan="5">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dirty="0">
                          <a:effectLst/>
                          <a:latin typeface="+mn-lt"/>
                          <a:ea typeface="+mn-ea"/>
                          <a:cs typeface="+mn-cs"/>
                        </a:rPr>
                        <a:t># of Intervals</a:t>
                      </a:r>
                      <a:r>
                        <a:rPr lang="en-US" sz="1200" baseline="0" dirty="0">
                          <a:effectLst/>
                          <a:latin typeface="+mn-lt"/>
                          <a:ea typeface="+mn-ea"/>
                          <a:cs typeface="+mn-cs"/>
                        </a:rPr>
                        <a:t> Affected</a:t>
                      </a:r>
                      <a:endParaRPr lang="en-US" sz="1200" dirty="0">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200"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rowSpan="2">
                  <a:txBody>
                    <a:bodyPr/>
                    <a:lstStyle/>
                    <a:p>
                      <a:pPr marL="0" marR="0" algn="ctr">
                        <a:spcBef>
                          <a:spcPts val="0"/>
                        </a:spcBef>
                        <a:spcAft>
                          <a:spcPts val="0"/>
                        </a:spcAft>
                      </a:pPr>
                      <a:r>
                        <a:rPr lang="en-US" sz="1200" dirty="0">
                          <a:effectLst/>
                          <a:latin typeface="+mn-lt"/>
                          <a:ea typeface="Calibri"/>
                          <a:cs typeface="Times New Roman"/>
                        </a:rPr>
                        <a:t>Market</a:t>
                      </a:r>
                      <a:r>
                        <a:rPr lang="en-US" sz="1200" baseline="0" dirty="0">
                          <a:effectLst/>
                          <a:latin typeface="+mn-lt"/>
                          <a:ea typeface="Calibri"/>
                          <a:cs typeface="Times New Roman"/>
                        </a:rPr>
                        <a:t> Notice</a:t>
                      </a:r>
                      <a:endParaRPr lang="en-US" sz="1200" dirty="0">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0001"/>
                  </a:ext>
                </a:extLst>
              </a:tr>
              <a:tr h="291346">
                <a:tc vMerge="1">
                  <a:txBody>
                    <a:bodyPr/>
                    <a:lstStyle/>
                    <a:p>
                      <a:endParaRPr lang="en-US"/>
                    </a:p>
                  </a:txBody>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900" b="1" dirty="0">
                          <a:effectLst/>
                          <a:latin typeface="+mn-lt"/>
                        </a:rPr>
                        <a:t>DASPP </a:t>
                      </a:r>
                      <a:endParaRPr lang="en-US" sz="900" b="1" dirty="0">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dirty="0">
                          <a:solidFill>
                            <a:srgbClr val="000000"/>
                          </a:solidFill>
                          <a:effectLst/>
                          <a:latin typeface="Arial" panose="020B0604020202020204" pitchFamily="34" charset="0"/>
                        </a:rPr>
                        <a:t>MCPC</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RTSPP</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RTRMPR</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ORDC Adders</a:t>
                      </a:r>
                    </a:p>
                  </a:txBody>
                  <a:tcPr marL="9525" marR="9525" marT="9525"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900" b="1" dirty="0">
                          <a:effectLst/>
                          <a:latin typeface="+mn-lt"/>
                        </a:rPr>
                        <a:t>DASPP </a:t>
                      </a:r>
                      <a:endParaRPr lang="en-US" sz="9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MCPC</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RTSPP</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RTRMPR</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dirty="0">
                          <a:solidFill>
                            <a:srgbClr val="000000"/>
                          </a:solidFill>
                          <a:effectLst/>
                          <a:latin typeface="Arial" panose="020B0604020202020204" pitchFamily="34" charset="0"/>
                        </a:rPr>
                        <a:t>ORDC Adders</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20000"/>
                      </a:srgbClr>
                    </a:solidFill>
                  </a:tcPr>
                </a:tc>
                <a:tc vMerge="1">
                  <a:txBody>
                    <a:bodyPr/>
                    <a:lstStyle/>
                    <a:p>
                      <a:pPr marL="0" marR="0" algn="ctr">
                        <a:spcBef>
                          <a:spcPts val="0"/>
                        </a:spcBef>
                        <a:spcAft>
                          <a:spcPts val="0"/>
                        </a:spcAft>
                      </a:pP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20000"/>
                      </a:srgbClr>
                    </a:solidFill>
                  </a:tcPr>
                </a:tc>
                <a:extLst>
                  <a:ext uri="{0D108BD9-81ED-4DB2-BD59-A6C34878D82A}">
                    <a16:rowId xmlns:a16="http://schemas.microsoft.com/office/drawing/2014/main" val="10002"/>
                  </a:ext>
                </a:extLst>
              </a:tr>
              <a:tr h="233408">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fontAlgn="b"/>
                      <a:r>
                        <a:rPr lang="en-US" sz="1000" b="1" i="0" u="none" strike="noStrike" dirty="0">
                          <a:solidFill>
                            <a:schemeClr val="bg1"/>
                          </a:solidFill>
                          <a:effectLst/>
                          <a:latin typeface="+mn-lt"/>
                        </a:rPr>
                        <a:t>09/30/2021</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a:solidFill>
                            <a:schemeClr val="dk1"/>
                          </a:solidFill>
                          <a:latin typeface="+mn-lt"/>
                          <a:ea typeface="+mn-ea"/>
                          <a:cs typeface="+mn-cs"/>
                        </a:rPr>
                        <a:t>18,067</a:t>
                      </a: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61</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defTabSz="457200" rtl="0" eaLnBrk="1" latinLnBrk="0" hangingPunct="1">
                        <a:spcBef>
                          <a:spcPts val="0"/>
                        </a:spcBef>
                        <a:spcAft>
                          <a:spcPts val="0"/>
                        </a:spcAft>
                      </a:pPr>
                      <a:r>
                        <a:rPr lang="en-US" sz="1000" kern="1200" dirty="0">
                          <a:solidFill>
                            <a:schemeClr val="dk1"/>
                          </a:solidFill>
                          <a:latin typeface="+mn-lt"/>
                          <a:ea typeface="+mn-ea"/>
                          <a:cs typeface="+mn-cs"/>
                        </a:rPr>
                        <a:t>24</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23</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rowSpan="2">
                  <a:txBody>
                    <a:bodyPr/>
                    <a:lstStyle/>
                    <a:p>
                      <a:pPr marL="0" algn="ctr" defTabSz="457200" rtl="0" eaLnBrk="1" latinLnBrk="0" hangingPunct="1"/>
                      <a:r>
                        <a:rPr lang="en-US" sz="900" kern="1200" dirty="0">
                          <a:solidFill>
                            <a:schemeClr val="dk1"/>
                          </a:solidFill>
                          <a:latin typeface="+mn-lt"/>
                          <a:ea typeface="+mn-ea"/>
                          <a:cs typeface="+mn-cs"/>
                          <a:hlinkClick r:id="rId4"/>
                        </a:rPr>
                        <a:t>W-C102921-03</a:t>
                      </a:r>
                      <a:endParaRPr lang="en-US" sz="9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0003"/>
                  </a:ext>
                </a:extLst>
              </a:tr>
              <a:tr h="233408">
                <a:tc>
                  <a:txBody>
                    <a:bodyPr/>
                    <a:lstStyle/>
                    <a:p>
                      <a:pPr algn="ctr" fontAlgn="b"/>
                      <a:r>
                        <a:rPr lang="en-US" sz="1000" b="1" i="0" u="none" strike="noStrike" dirty="0">
                          <a:solidFill>
                            <a:schemeClr val="bg1"/>
                          </a:solidFill>
                          <a:effectLst/>
                          <a:latin typeface="+mn-lt"/>
                        </a:rPr>
                        <a:t>10/06/2021</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a:solidFill>
                            <a:schemeClr val="dk1"/>
                          </a:solidFill>
                          <a:latin typeface="+mn-lt"/>
                          <a:ea typeface="+mn-ea"/>
                          <a:cs typeface="+mn-cs"/>
                        </a:rPr>
                        <a:t>17,773</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58</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kern="1200" dirty="0">
                          <a:solidFill>
                            <a:schemeClr val="dk1"/>
                          </a:solidFill>
                          <a:latin typeface="+mn-lt"/>
                          <a:ea typeface="+mn-ea"/>
                          <a:cs typeface="+mn-cs"/>
                        </a:rPr>
                        <a:t>24</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22</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vMerge="1">
                  <a:txBody>
                    <a:bodyPr/>
                    <a:lstStyle/>
                    <a:p>
                      <a:pPr marL="0" algn="ctr" defTabSz="457200" rtl="0" eaLnBrk="1" latinLnBrk="0" hangingPunct="1"/>
                      <a:endParaRPr lang="en-US" sz="9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55573864"/>
                  </a:ext>
                </a:extLst>
              </a:tr>
              <a:tr h="233408">
                <a:tc>
                  <a:txBody>
                    <a:bodyPr/>
                    <a:lstStyle/>
                    <a:p>
                      <a:pPr algn="ctr" fontAlgn="b"/>
                      <a:r>
                        <a:rPr lang="en-US" sz="1000" b="1" i="0" u="none" strike="noStrike" dirty="0">
                          <a:solidFill>
                            <a:schemeClr val="bg1"/>
                          </a:solidFill>
                          <a:effectLst/>
                          <a:latin typeface="+mn-lt"/>
                        </a:rPr>
                        <a:t>10/07/2021</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a:solidFill>
                            <a:schemeClr val="dk1"/>
                          </a:solidFill>
                          <a:latin typeface="+mn-lt"/>
                          <a:ea typeface="+mn-ea"/>
                          <a:cs typeface="+mn-cs"/>
                        </a:rPr>
                        <a:t>17,954</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59</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kern="1200" dirty="0">
                          <a:solidFill>
                            <a:schemeClr val="dk1"/>
                          </a:solidFill>
                          <a:latin typeface="+mn-lt"/>
                          <a:ea typeface="+mn-ea"/>
                          <a:cs typeface="+mn-cs"/>
                        </a:rPr>
                        <a:t>24</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23</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rowSpan="2">
                  <a:txBody>
                    <a:bodyPr/>
                    <a:lstStyle/>
                    <a:p>
                      <a:pPr marL="0" algn="ctr" defTabSz="457200" rtl="0" eaLnBrk="1" latinLnBrk="0" hangingPunct="1"/>
                      <a:r>
                        <a:rPr lang="en-US" sz="900" kern="1200" dirty="0">
                          <a:solidFill>
                            <a:schemeClr val="dk1"/>
                          </a:solidFill>
                          <a:latin typeface="+mn-lt"/>
                          <a:ea typeface="+mn-ea"/>
                          <a:cs typeface="+mn-cs"/>
                          <a:hlinkClick r:id="rId5"/>
                        </a:rPr>
                        <a:t>W-C102921-04</a:t>
                      </a:r>
                      <a:endParaRPr lang="en-US" sz="9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176135613"/>
                  </a:ext>
                </a:extLst>
              </a:tr>
              <a:tr h="233408">
                <a:tc>
                  <a:txBody>
                    <a:bodyPr/>
                    <a:lstStyle/>
                    <a:p>
                      <a:pPr algn="ctr" fontAlgn="b"/>
                      <a:r>
                        <a:rPr lang="en-US" sz="1000" b="1" i="0" u="none" strike="noStrike" dirty="0">
                          <a:solidFill>
                            <a:schemeClr val="bg1"/>
                          </a:solidFill>
                          <a:effectLst/>
                          <a:latin typeface="+mn-lt"/>
                        </a:rPr>
                        <a:t>10/08/2021</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a:solidFill>
                            <a:schemeClr val="dk1"/>
                          </a:solidFill>
                          <a:latin typeface="+mn-lt"/>
                          <a:ea typeface="+mn-ea"/>
                          <a:cs typeface="+mn-cs"/>
                        </a:rPr>
                        <a:t>17,986</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54</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kern="1200" dirty="0">
                          <a:solidFill>
                            <a:schemeClr val="dk1"/>
                          </a:solidFill>
                          <a:latin typeface="+mn-lt"/>
                          <a:ea typeface="+mn-ea"/>
                          <a:cs typeface="+mn-cs"/>
                        </a:rPr>
                        <a:t>24</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23</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vMerge="1">
                  <a:txBody>
                    <a:bodyPr/>
                    <a:lstStyle/>
                    <a:p>
                      <a:pPr marL="0" algn="ctr" defTabSz="457200" rtl="0" eaLnBrk="1" latinLnBrk="0" hangingPunct="1"/>
                      <a:endParaRPr lang="en-US" sz="9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434478232"/>
                  </a:ext>
                </a:extLst>
              </a:tr>
              <a:tr h="233408">
                <a:tc>
                  <a:txBody>
                    <a:bodyPr/>
                    <a:lstStyle/>
                    <a:p>
                      <a:pPr algn="ctr" fontAlgn="b"/>
                      <a:r>
                        <a:rPr lang="en-US" sz="1000" b="1" i="0" u="none" strike="noStrike" dirty="0">
                          <a:solidFill>
                            <a:schemeClr val="bg1"/>
                          </a:solidFill>
                          <a:effectLst/>
                          <a:latin typeface="+mn-lt"/>
                        </a:rPr>
                        <a:t>10/09/2021</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a:solidFill>
                            <a:schemeClr val="dk1"/>
                          </a:solidFill>
                          <a:latin typeface="+mn-lt"/>
                          <a:ea typeface="+mn-ea"/>
                          <a:cs typeface="+mn-cs"/>
                        </a:rPr>
                        <a:t>17,979</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48</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kern="1200" dirty="0">
                          <a:solidFill>
                            <a:schemeClr val="dk1"/>
                          </a:solidFill>
                          <a:latin typeface="+mn-lt"/>
                          <a:ea typeface="+mn-ea"/>
                          <a:cs typeface="+mn-cs"/>
                        </a:rPr>
                        <a:t>24</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20</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rowSpan="2">
                  <a:txBody>
                    <a:bodyPr/>
                    <a:lstStyle/>
                    <a:p>
                      <a:pPr marL="0" algn="ctr" defTabSz="457200" rtl="0" eaLnBrk="1" latinLnBrk="0" hangingPunct="1"/>
                      <a:r>
                        <a:rPr lang="en-US" sz="900" kern="1200" dirty="0">
                          <a:solidFill>
                            <a:schemeClr val="dk1"/>
                          </a:solidFill>
                          <a:latin typeface="+mn-lt"/>
                          <a:ea typeface="+mn-ea"/>
                          <a:cs typeface="+mn-cs"/>
                          <a:hlinkClick r:id="rId6"/>
                        </a:rPr>
                        <a:t>W-C102921-05</a:t>
                      </a:r>
                      <a:endParaRPr lang="en-US" sz="9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3145704983"/>
                  </a:ext>
                </a:extLst>
              </a:tr>
              <a:tr h="233408">
                <a:tc>
                  <a:txBody>
                    <a:bodyPr/>
                    <a:lstStyle/>
                    <a:p>
                      <a:pPr algn="ctr" fontAlgn="b"/>
                      <a:r>
                        <a:rPr lang="en-US" sz="1000" b="1" i="0" u="none" strike="noStrike" dirty="0">
                          <a:solidFill>
                            <a:schemeClr val="bg1"/>
                          </a:solidFill>
                          <a:effectLst/>
                          <a:latin typeface="+mn-lt"/>
                        </a:rPr>
                        <a:t>10/10/2021</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a:solidFill>
                            <a:schemeClr val="dk1"/>
                          </a:solidFill>
                          <a:latin typeface="+mn-lt"/>
                          <a:ea typeface="+mn-ea"/>
                          <a:cs typeface="+mn-cs"/>
                        </a:rPr>
                        <a:t>18,182</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69</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kern="1200" dirty="0">
                          <a:solidFill>
                            <a:schemeClr val="dk1"/>
                          </a:solidFill>
                          <a:latin typeface="+mn-lt"/>
                          <a:ea typeface="+mn-ea"/>
                          <a:cs typeface="+mn-cs"/>
                        </a:rPr>
                        <a:t>24</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23</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vMerge="1">
                  <a:txBody>
                    <a:bodyPr/>
                    <a:lstStyle/>
                    <a:p>
                      <a:pPr marL="0" algn="ctr" defTabSz="457200" rtl="0" eaLnBrk="1" latinLnBrk="0" hangingPunct="1"/>
                      <a:endParaRPr lang="en-US" sz="9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2372286192"/>
                  </a:ext>
                </a:extLst>
              </a:tr>
              <a:tr h="233408">
                <a:tc>
                  <a:txBody>
                    <a:bodyPr/>
                    <a:lstStyle/>
                    <a:p>
                      <a:pPr algn="ctr" fontAlgn="b"/>
                      <a:r>
                        <a:rPr lang="en-US" sz="1000" b="1" i="0" u="none" strike="noStrike" dirty="0">
                          <a:solidFill>
                            <a:schemeClr val="bg1"/>
                          </a:solidFill>
                          <a:effectLst/>
                          <a:latin typeface="+mn-lt"/>
                        </a:rPr>
                        <a:t>10/11/2021</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a:solidFill>
                            <a:schemeClr val="dk1"/>
                          </a:solidFill>
                          <a:latin typeface="+mn-lt"/>
                          <a:ea typeface="+mn-ea"/>
                          <a:cs typeface="+mn-cs"/>
                        </a:rPr>
                        <a:t>16,019</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34</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kern="1200" dirty="0">
                          <a:solidFill>
                            <a:schemeClr val="dk1"/>
                          </a:solidFill>
                          <a:latin typeface="+mn-lt"/>
                          <a:ea typeface="+mn-ea"/>
                          <a:cs typeface="+mn-cs"/>
                        </a:rPr>
                        <a:t>24</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17</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rowSpan="2">
                  <a:txBody>
                    <a:bodyPr/>
                    <a:lstStyle/>
                    <a:p>
                      <a:pPr marL="0" algn="ctr" defTabSz="457200" rtl="0" eaLnBrk="1" latinLnBrk="0" hangingPunct="1"/>
                      <a:r>
                        <a:rPr lang="en-US" sz="900" kern="1200" dirty="0">
                          <a:solidFill>
                            <a:schemeClr val="dk1"/>
                          </a:solidFill>
                          <a:latin typeface="+mn-lt"/>
                          <a:ea typeface="+mn-ea"/>
                          <a:cs typeface="+mn-cs"/>
                          <a:hlinkClick r:id="rId7"/>
                        </a:rPr>
                        <a:t>W-C102921-06</a:t>
                      </a:r>
                      <a:endParaRPr lang="en-US" sz="9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2085488841"/>
                  </a:ext>
                </a:extLst>
              </a:tr>
              <a:tr h="233408">
                <a:tc>
                  <a:txBody>
                    <a:bodyPr/>
                    <a:lstStyle/>
                    <a:p>
                      <a:pPr algn="ctr" fontAlgn="b"/>
                      <a:r>
                        <a:rPr lang="en-US" sz="1000" b="1" i="0" u="none" strike="noStrike" dirty="0">
                          <a:solidFill>
                            <a:schemeClr val="bg1"/>
                          </a:solidFill>
                          <a:effectLst/>
                          <a:latin typeface="+mn-lt"/>
                        </a:rPr>
                        <a:t>10/12/2021</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a:solidFill>
                            <a:schemeClr val="dk1"/>
                          </a:solidFill>
                          <a:latin typeface="+mn-lt"/>
                          <a:ea typeface="+mn-ea"/>
                          <a:cs typeface="+mn-cs"/>
                        </a:rPr>
                        <a:t>17,731</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41</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kern="1200" dirty="0">
                          <a:solidFill>
                            <a:schemeClr val="dk1"/>
                          </a:solidFill>
                          <a:latin typeface="+mn-lt"/>
                          <a:ea typeface="+mn-ea"/>
                          <a:cs typeface="+mn-cs"/>
                        </a:rPr>
                        <a:t>24</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16</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vMerge="1">
                  <a:txBody>
                    <a:bodyPr/>
                    <a:lstStyle/>
                    <a:p>
                      <a:pPr marL="0" algn="ctr" defTabSz="457200" rtl="0" eaLnBrk="1" latinLnBrk="0" hangingPunct="1"/>
                      <a:endParaRPr lang="en-US" sz="9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2664702293"/>
                  </a:ext>
                </a:extLst>
              </a:tr>
            </a:tbl>
          </a:graphicData>
        </a:graphic>
      </p:graphicFrame>
      <p:sp>
        <p:nvSpPr>
          <p:cNvPr id="9" name="TextBox 8"/>
          <p:cNvSpPr txBox="1">
            <a:spLocks/>
          </p:cNvSpPr>
          <p:nvPr/>
        </p:nvSpPr>
        <p:spPr>
          <a:xfrm>
            <a:off x="384048" y="4069080"/>
            <a:ext cx="8381999" cy="769441"/>
          </a:xfrm>
          <a:prstGeom prst="rect">
            <a:avLst/>
          </a:prstGeom>
          <a:noFill/>
          <a:ln>
            <a:solidFill>
              <a:schemeClr val="tx1"/>
            </a:solidFill>
          </a:ln>
        </p:spPr>
        <p:txBody>
          <a:bodyPr wrap="square" rtlCol="0">
            <a:spAutoFit/>
          </a:bodyPr>
          <a:lstStyle/>
          <a:p>
            <a:pPr defTabSz="457200"/>
            <a:r>
              <a:rPr lang="en-US" sz="1100" b="1" u="sng" dirty="0">
                <a:solidFill>
                  <a:prstClr val="black"/>
                </a:solidFill>
              </a:rPr>
              <a:t>Notes:</a:t>
            </a:r>
          </a:p>
          <a:p>
            <a:pPr defTabSz="457200"/>
            <a:endParaRPr lang="en-US" sz="1100" b="1" u="sng" dirty="0">
              <a:solidFill>
                <a:prstClr val="black"/>
              </a:solidFill>
            </a:endParaRPr>
          </a:p>
          <a:p>
            <a:pPr defTabSz="457200"/>
            <a:r>
              <a:rPr lang="en-US" sz="1100" dirty="0">
                <a:solidFill>
                  <a:prstClr val="black"/>
                </a:solidFill>
              </a:rPr>
              <a:t>The price changes reported on this slide display the price corrections that have been done after the Settlement Statement has posted for the Operating Day.</a:t>
            </a:r>
          </a:p>
        </p:txBody>
      </p:sp>
    </p:spTree>
    <p:extLst>
      <p:ext uri="{BB962C8B-B14F-4D97-AF65-F5344CB8AC3E}">
        <p14:creationId xmlns:p14="http://schemas.microsoft.com/office/powerpoint/2010/main" val="105222276"/>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8.2(2)(c)(iv) Track number of resettlements due to non-price errors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2352400366"/>
              </p:ext>
            </p:extLst>
          </p:nvPr>
        </p:nvGraphicFramePr>
        <p:xfrm>
          <a:off x="609600" y="1143000"/>
          <a:ext cx="7924800" cy="1561693"/>
        </p:xfrm>
        <a:graphic>
          <a:graphicData uri="http://schemas.openxmlformats.org/drawingml/2006/table">
            <a:tbl>
              <a:tblPr firstRow="1" firstCol="1" bandRow="1"/>
              <a:tblGrid>
                <a:gridCol w="1066800">
                  <a:extLst>
                    <a:ext uri="{9D8B030D-6E8A-4147-A177-3AD203B41FA5}">
                      <a16:colId xmlns:a16="http://schemas.microsoft.com/office/drawing/2014/main" val="20000"/>
                    </a:ext>
                  </a:extLst>
                </a:gridCol>
                <a:gridCol w="2354426">
                  <a:extLst>
                    <a:ext uri="{9D8B030D-6E8A-4147-A177-3AD203B41FA5}">
                      <a16:colId xmlns:a16="http://schemas.microsoft.com/office/drawing/2014/main" val="20001"/>
                    </a:ext>
                  </a:extLst>
                </a:gridCol>
                <a:gridCol w="2488162">
                  <a:extLst>
                    <a:ext uri="{9D8B030D-6E8A-4147-A177-3AD203B41FA5}">
                      <a16:colId xmlns:a16="http://schemas.microsoft.com/office/drawing/2014/main" val="20002"/>
                    </a:ext>
                  </a:extLst>
                </a:gridCol>
                <a:gridCol w="2015412">
                  <a:extLst>
                    <a:ext uri="{9D8B030D-6E8A-4147-A177-3AD203B41FA5}">
                      <a16:colId xmlns:a16="http://schemas.microsoft.com/office/drawing/2014/main" val="20003"/>
                    </a:ext>
                  </a:extLst>
                </a:gridCol>
              </a:tblGrid>
              <a:tr h="194518">
                <a:tc gridSpan="3">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a:solidFill>
                            <a:schemeClr val="lt1"/>
                          </a:solidFill>
                          <a:effectLst/>
                          <a:latin typeface="+mn-lt"/>
                          <a:ea typeface="+mn-ea"/>
                          <a:cs typeface="+mn-cs"/>
                        </a:rPr>
                        <a:t>Reporting Period: </a:t>
                      </a:r>
                      <a:r>
                        <a:rPr lang="en-US" sz="1200" b="1" kern="1200" dirty="0">
                          <a:solidFill>
                            <a:schemeClr val="bg1"/>
                          </a:solidFill>
                          <a:effectLst/>
                          <a:latin typeface="+mn-lt"/>
                          <a:ea typeface="+mn-ea"/>
                          <a:cs typeface="+mn-cs"/>
                        </a:rPr>
                        <a:t>2021 Q4</a:t>
                      </a: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kern="1200" dirty="0">
                        <a:solidFill>
                          <a:schemeClr val="bg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000"/>
                  </a:ext>
                </a:extLst>
              </a:tr>
              <a:tr h="545999">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algn="ctr">
                        <a:spcBef>
                          <a:spcPts val="0"/>
                        </a:spcBef>
                        <a:spcAft>
                          <a:spcPts val="0"/>
                        </a:spcAft>
                      </a:pPr>
                      <a:endParaRPr lang="en-US" sz="1200" dirty="0">
                        <a:effectLst/>
                        <a:latin typeface="+mn-lt"/>
                      </a:endParaRPr>
                    </a:p>
                    <a:p>
                      <a:pPr marL="0" marR="0" algn="ctr">
                        <a:spcBef>
                          <a:spcPts val="0"/>
                        </a:spcBef>
                        <a:spcAft>
                          <a:spcPts val="0"/>
                        </a:spcAft>
                      </a:pPr>
                      <a:r>
                        <a:rPr lang="en-US" sz="1200" dirty="0">
                          <a:effectLst/>
                          <a:latin typeface="+mn-lt"/>
                        </a:rPr>
                        <a:t>Operating Day(s) Resettled</a:t>
                      </a:r>
                    </a:p>
                    <a:p>
                      <a:pPr marL="0" marR="0" algn="ctr">
                        <a:spcBef>
                          <a:spcPts val="0"/>
                        </a:spcBef>
                        <a:spcAft>
                          <a:spcPts val="0"/>
                        </a:spcAft>
                      </a:pPr>
                      <a:endParaRPr lang="en-US" sz="105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b="1" dirty="0">
                          <a:solidFill>
                            <a:schemeClr val="tx1"/>
                          </a:solidFill>
                          <a:effectLst/>
                          <a:latin typeface="+mn-lt"/>
                          <a:ea typeface="+mn-ea"/>
                          <a:cs typeface="+mn-cs"/>
                        </a:rPr>
                        <a:t>R</a:t>
                      </a:r>
                      <a:r>
                        <a:rPr lang="en-US" sz="1200" b="1" baseline="0" dirty="0">
                          <a:solidFill>
                            <a:schemeClr val="tx1"/>
                          </a:solidFill>
                          <a:effectLst/>
                          <a:latin typeface="+mn-lt"/>
                          <a:ea typeface="+mn-ea"/>
                          <a:cs typeface="+mn-cs"/>
                        </a:rPr>
                        <a:t>eason for Resettlement</a:t>
                      </a:r>
                      <a:endParaRPr lang="en-US" sz="1200" b="1" dirty="0">
                        <a:solidFill>
                          <a:schemeClr val="tx1"/>
                        </a:solidFill>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b="1" dirty="0">
                          <a:effectLst/>
                          <a:latin typeface="+mn-lt"/>
                          <a:ea typeface="+mn-ea"/>
                          <a:cs typeface="+mn-cs"/>
                        </a:rPr>
                        <a:t>Affected Charge Types</a:t>
                      </a:r>
                      <a:endParaRPr lang="en-US" sz="12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a:spcBef>
                          <a:spcPts val="0"/>
                        </a:spcBef>
                        <a:spcAft>
                          <a:spcPts val="0"/>
                        </a:spcAft>
                      </a:pPr>
                      <a:r>
                        <a:rPr lang="en-US" sz="1200" b="1" dirty="0">
                          <a:effectLst/>
                          <a:latin typeface="+mn-lt"/>
                          <a:ea typeface="Calibri"/>
                          <a:cs typeface="Times New Roman"/>
                        </a:rPr>
                        <a:t>Market</a:t>
                      </a:r>
                      <a:r>
                        <a:rPr lang="en-US" sz="1200" b="1" baseline="0" dirty="0">
                          <a:effectLst/>
                          <a:latin typeface="+mn-lt"/>
                          <a:ea typeface="Calibri"/>
                          <a:cs typeface="Times New Roman"/>
                        </a:rPr>
                        <a:t> Notice Number</a:t>
                      </a:r>
                      <a:endParaRPr lang="en-US" sz="12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0001"/>
                  </a:ext>
                </a:extLst>
              </a:tr>
              <a:tr h="475635">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fontAlgn="b"/>
                      <a:r>
                        <a:rPr lang="en-US" sz="1000" b="1" i="0" u="none" strike="noStrike" dirty="0">
                          <a:solidFill>
                            <a:schemeClr val="bg1"/>
                          </a:solidFill>
                          <a:effectLst/>
                          <a:latin typeface="+mn-lt"/>
                        </a:rPr>
                        <a:t>-</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1100" dirty="0"/>
                        <a:t>-</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fontAlgn="t">
                        <a:spcBef>
                          <a:spcPts val="0"/>
                        </a:spcBef>
                        <a:spcAft>
                          <a:spcPts val="0"/>
                        </a:spcAft>
                      </a:pPr>
                      <a:br>
                        <a:rPr lang="en-US" sz="1000" kern="1200" dirty="0">
                          <a:solidFill>
                            <a:schemeClr val="tx1"/>
                          </a:solidFill>
                          <a:effectLst/>
                          <a:latin typeface="Arial" panose="020B0604020202020204" pitchFamily="34" charset="0"/>
                          <a:ea typeface="Calibri" panose="020F0502020204030204" pitchFamily="34" charset="0"/>
                          <a:cs typeface="+mn-cs"/>
                        </a:rPr>
                      </a:br>
                      <a:r>
                        <a:rPr lang="en-US" sz="1000" kern="1200" dirty="0">
                          <a:solidFill>
                            <a:schemeClr val="tx1"/>
                          </a:solidFill>
                          <a:effectLst/>
                          <a:latin typeface="Arial" panose="020B0604020202020204" pitchFamily="34" charset="0"/>
                          <a:ea typeface="Calibri" panose="020F0502020204030204" pitchFamily="34" charset="0"/>
                          <a:cs typeface="+mn-cs"/>
                        </a:rPr>
                        <a:t>-</a:t>
                      </a:r>
                    </a:p>
                  </a:txBody>
                  <a:tcPr marL="45720" marR="4572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kern="1200" dirty="0">
                          <a:solidFill>
                            <a:schemeClr val="tx1"/>
                          </a:solidFill>
                          <a:effectLst/>
                          <a:latin typeface="Arial" panose="020B0604020202020204" pitchFamily="34" charset="0"/>
                          <a:ea typeface="Calibri" panose="020F0502020204030204" pitchFamily="34" charset="0"/>
                          <a:cs typeface="+mn-cs"/>
                        </a:rPr>
                        <a:t>-</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0002"/>
                  </a:ext>
                </a:extLst>
              </a:tr>
            </a:tbl>
          </a:graphicData>
        </a:graphic>
      </p:graphicFrame>
      <p:sp>
        <p:nvSpPr>
          <p:cNvPr id="5" name="TextBox 4">
            <a:extLst>
              <a:ext uri="{FF2B5EF4-FFF2-40B4-BE49-F238E27FC236}">
                <a16:creationId xmlns:a16="http://schemas.microsoft.com/office/drawing/2014/main" id="{05BD57E7-14D1-4563-AB10-BA1C743FD0A3}"/>
              </a:ext>
            </a:extLst>
          </p:cNvPr>
          <p:cNvSpPr txBox="1"/>
          <p:nvPr/>
        </p:nvSpPr>
        <p:spPr>
          <a:xfrm>
            <a:off x="609600" y="2770632"/>
            <a:ext cx="7924800" cy="938719"/>
          </a:xfrm>
          <a:prstGeom prst="rect">
            <a:avLst/>
          </a:prstGeom>
          <a:noFill/>
          <a:ln>
            <a:solidFill>
              <a:schemeClr val="tx1"/>
            </a:solidFill>
          </a:ln>
        </p:spPr>
        <p:txBody>
          <a:bodyPr wrap="square" rtlCol="0">
            <a:spAutoFit/>
          </a:bodyPr>
          <a:lstStyle/>
          <a:p>
            <a:pPr defTabSz="457200"/>
            <a:r>
              <a:rPr lang="en-US" sz="1100" b="1" u="sng" dirty="0">
                <a:solidFill>
                  <a:prstClr val="black"/>
                </a:solidFill>
              </a:rPr>
              <a:t>Notes:</a:t>
            </a:r>
          </a:p>
          <a:p>
            <a:pPr defTabSz="457200"/>
            <a:endParaRPr lang="en-US" sz="1100" dirty="0">
              <a:solidFill>
                <a:prstClr val="black"/>
              </a:solidFill>
            </a:endParaRPr>
          </a:p>
          <a:p>
            <a:pPr defTabSz="457200"/>
            <a:r>
              <a:rPr lang="en-US" sz="1100" dirty="0">
                <a:solidFill>
                  <a:prstClr val="black"/>
                </a:solidFill>
              </a:rPr>
              <a:t>There were no resettlements due to non-price errors in Q4 2021.</a:t>
            </a:r>
          </a:p>
          <a:p>
            <a:pPr defTabSz="457200"/>
            <a:endParaRPr lang="en-US" sz="1100" dirty="0">
              <a:solidFill>
                <a:prstClr val="black"/>
              </a:solidFill>
            </a:endParaRPr>
          </a:p>
          <a:p>
            <a:pPr defTabSz="457200"/>
            <a:endParaRPr lang="en-US" sz="1100" dirty="0">
              <a:solidFill>
                <a:prstClr val="black"/>
              </a:solidFill>
            </a:endParaRPr>
          </a:p>
        </p:txBody>
      </p:sp>
    </p:spTree>
    <p:extLst>
      <p:ext uri="{BB962C8B-B14F-4D97-AF65-F5344CB8AC3E}">
        <p14:creationId xmlns:p14="http://schemas.microsoft.com/office/powerpoint/2010/main" val="3971881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8.2(2)(c)(ii) Track number and types of disputes submitted</a:t>
            </a:r>
            <a:br>
              <a:rPr lang="en-US" sz="2000" dirty="0"/>
            </a:br>
            <a:r>
              <a:rPr lang="en-US" sz="2000" dirty="0"/>
              <a:t>8.2(2)(c)(iii) Compliance with timeliness of response to disputes </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sp>
        <p:nvSpPr>
          <p:cNvPr id="3" name="TextBox 2"/>
          <p:cNvSpPr txBox="1"/>
          <p:nvPr/>
        </p:nvSpPr>
        <p:spPr>
          <a:xfrm>
            <a:off x="621093" y="5486400"/>
            <a:ext cx="4876800" cy="707886"/>
          </a:xfrm>
          <a:prstGeom prst="rect">
            <a:avLst/>
          </a:prstGeom>
          <a:noFill/>
        </p:spPr>
        <p:txBody>
          <a:bodyPr wrap="square" rtlCol="0">
            <a:spAutoFit/>
          </a:bodyPr>
          <a:lstStyle/>
          <a:p>
            <a:r>
              <a:rPr lang="en-US" sz="800" dirty="0"/>
              <a:t>Submitted but not resolved disputes may be:</a:t>
            </a:r>
          </a:p>
          <a:p>
            <a:pPr marL="171450" indent="-171450">
              <a:buFont typeface="Arial" panose="020B0604020202020204" pitchFamily="34" charset="0"/>
              <a:buChar char="•"/>
            </a:pPr>
            <a:r>
              <a:rPr lang="en-US" sz="800" dirty="0"/>
              <a:t>Not started</a:t>
            </a:r>
          </a:p>
          <a:p>
            <a:pPr marL="171450" indent="-171450">
              <a:buFont typeface="Arial" panose="020B0604020202020204" pitchFamily="34" charset="0"/>
              <a:buChar char="•"/>
            </a:pPr>
            <a:r>
              <a:rPr lang="en-US" sz="800" dirty="0"/>
              <a:t>Open</a:t>
            </a:r>
          </a:p>
          <a:p>
            <a:pPr marL="171450" indent="-171450">
              <a:buFont typeface="Arial" panose="020B0604020202020204" pitchFamily="34" charset="0"/>
              <a:buChar char="•"/>
            </a:pPr>
            <a:r>
              <a:rPr lang="en-US" sz="800" dirty="0"/>
              <a:t>Rejected</a:t>
            </a:r>
          </a:p>
          <a:p>
            <a:pPr marL="171450" indent="-171450">
              <a:buFont typeface="Arial" panose="020B0604020202020204" pitchFamily="34" charset="0"/>
              <a:buChar char="•"/>
            </a:pPr>
            <a:r>
              <a:rPr lang="en-US" sz="800" dirty="0"/>
              <a:t>Withdrawn</a:t>
            </a:r>
          </a:p>
        </p:txBody>
      </p:sp>
      <p:graphicFrame>
        <p:nvGraphicFramePr>
          <p:cNvPr id="5" name="Content Placeholder 10"/>
          <p:cNvGraphicFramePr>
            <a:graphicFrameLocks noGrp="1"/>
          </p:cNvGraphicFramePr>
          <p:nvPr>
            <p:ph idx="1"/>
            <p:extLst>
              <p:ext uri="{D42A27DB-BD31-4B8C-83A1-F6EECF244321}">
                <p14:modId xmlns:p14="http://schemas.microsoft.com/office/powerpoint/2010/main" val="1659411646"/>
              </p:ext>
            </p:extLst>
          </p:nvPr>
        </p:nvGraphicFramePr>
        <p:xfrm>
          <a:off x="380999" y="990598"/>
          <a:ext cx="8382000" cy="4419601"/>
        </p:xfrm>
        <a:graphic>
          <a:graphicData uri="http://schemas.openxmlformats.org/drawingml/2006/table">
            <a:tbl>
              <a:tblPr/>
              <a:tblGrid>
                <a:gridCol w="2856707">
                  <a:extLst>
                    <a:ext uri="{9D8B030D-6E8A-4147-A177-3AD203B41FA5}">
                      <a16:colId xmlns:a16="http://schemas.microsoft.com/office/drawing/2014/main" val="20000"/>
                    </a:ext>
                  </a:extLst>
                </a:gridCol>
                <a:gridCol w="783853">
                  <a:extLst>
                    <a:ext uri="{9D8B030D-6E8A-4147-A177-3AD203B41FA5}">
                      <a16:colId xmlns:a16="http://schemas.microsoft.com/office/drawing/2014/main" val="20001"/>
                    </a:ext>
                  </a:extLst>
                </a:gridCol>
                <a:gridCol w="783853">
                  <a:extLst>
                    <a:ext uri="{9D8B030D-6E8A-4147-A177-3AD203B41FA5}">
                      <a16:colId xmlns:a16="http://schemas.microsoft.com/office/drawing/2014/main" val="20002"/>
                    </a:ext>
                  </a:extLst>
                </a:gridCol>
                <a:gridCol w="1316873">
                  <a:extLst>
                    <a:ext uri="{9D8B030D-6E8A-4147-A177-3AD203B41FA5}">
                      <a16:colId xmlns:a16="http://schemas.microsoft.com/office/drawing/2014/main" val="20003"/>
                    </a:ext>
                  </a:extLst>
                </a:gridCol>
                <a:gridCol w="1316873">
                  <a:extLst>
                    <a:ext uri="{9D8B030D-6E8A-4147-A177-3AD203B41FA5}">
                      <a16:colId xmlns:a16="http://schemas.microsoft.com/office/drawing/2014/main" val="20004"/>
                    </a:ext>
                  </a:extLst>
                </a:gridCol>
                <a:gridCol w="1323841">
                  <a:extLst>
                    <a:ext uri="{9D8B030D-6E8A-4147-A177-3AD203B41FA5}">
                      <a16:colId xmlns:a16="http://schemas.microsoft.com/office/drawing/2014/main" val="20005"/>
                    </a:ext>
                  </a:extLst>
                </a:gridCol>
              </a:tblGrid>
              <a:tr h="211319">
                <a:tc>
                  <a:txBody>
                    <a:bodyPr/>
                    <a:lstStyle/>
                    <a:p>
                      <a:pPr algn="ctr" fontAlgn="ctr"/>
                      <a:r>
                        <a:rPr lang="en-US" sz="800" b="0" i="0" u="none" strike="noStrike">
                          <a:solidFill>
                            <a:srgbClr val="000000"/>
                          </a:solidFill>
                          <a:effectLst/>
                          <a:latin typeface="Calibri" panose="020F0502020204030204" pitchFamily="34" charset="0"/>
                        </a:rPr>
                        <a:t>YEAR</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gridSpan="2">
                  <a:txBody>
                    <a:bodyPr/>
                    <a:lstStyle/>
                    <a:p>
                      <a:pPr algn="ctr" fontAlgn="ctr"/>
                      <a:r>
                        <a:rPr lang="en-US" sz="800" b="0" i="0" u="none" strike="noStrike">
                          <a:solidFill>
                            <a:srgbClr val="000000"/>
                          </a:solidFill>
                          <a:effectLst/>
                          <a:latin typeface="Calibri" panose="020F0502020204030204" pitchFamily="34" charset="0"/>
                        </a:rPr>
                        <a:t>2021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hMerge="1">
                  <a:txBody>
                    <a:bodyPr/>
                    <a:lstStyle/>
                    <a:p>
                      <a:endParaRPr lang="en-US"/>
                    </a:p>
                  </a:txBody>
                  <a:tcPr/>
                </a:tc>
                <a:tc rowSpan="2" gridSpan="3">
                  <a:txBody>
                    <a:bodyPr/>
                    <a:lstStyle/>
                    <a:p>
                      <a:pPr algn="ctr" fontAlgn="ctr"/>
                      <a:r>
                        <a:rPr lang="en-US" sz="800" b="0" i="0" u="none" strike="noStrike" dirty="0">
                          <a:solidFill>
                            <a:srgbClr val="000000"/>
                          </a:solidFill>
                          <a:effectLst/>
                          <a:latin typeface="Calibri" panose="020F0502020204030204" pitchFamily="34" charset="0"/>
                        </a:rPr>
                        <a:t>100% of dispute resolutions were timely.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rowSpan="2" hMerge="1">
                  <a:txBody>
                    <a:bodyPr/>
                    <a:lstStyle/>
                    <a:p>
                      <a:endParaRPr lang="en-US"/>
                    </a:p>
                  </a:txBody>
                  <a:tcPr/>
                </a:tc>
                <a:tc rowSpan="2" hMerge="1">
                  <a:txBody>
                    <a:bodyPr/>
                    <a:lstStyle/>
                    <a:p>
                      <a:endParaRPr lang="en-US"/>
                    </a:p>
                  </a:txBody>
                  <a:tcPr/>
                </a:tc>
                <a:extLst>
                  <a:ext uri="{0D108BD9-81ED-4DB2-BD59-A6C34878D82A}">
                    <a16:rowId xmlns:a16="http://schemas.microsoft.com/office/drawing/2014/main" val="10000"/>
                  </a:ext>
                </a:extLst>
              </a:tr>
              <a:tr h="211319">
                <a:tc>
                  <a:txBody>
                    <a:bodyPr/>
                    <a:lstStyle/>
                    <a:p>
                      <a:pPr algn="ctr" fontAlgn="ctr"/>
                      <a:r>
                        <a:rPr lang="en-US" sz="800" b="0" i="0" u="none" strike="noStrike">
                          <a:solidFill>
                            <a:srgbClr val="000000"/>
                          </a:solidFill>
                          <a:effectLst/>
                          <a:latin typeface="Calibri" panose="020F0502020204030204" pitchFamily="34" charset="0"/>
                        </a:rPr>
                        <a:t>CALENDAR QUARTER REPORTED</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gridSpan="2">
                  <a:txBody>
                    <a:bodyPr/>
                    <a:lstStyle/>
                    <a:p>
                      <a:pPr algn="ctr" fontAlgn="ctr"/>
                      <a:r>
                        <a:rPr lang="en-US" sz="800" b="0" i="0" u="none" strike="noStrike" dirty="0">
                          <a:solidFill>
                            <a:srgbClr val="000000"/>
                          </a:solidFill>
                          <a:effectLst/>
                          <a:latin typeface="Calibri" panose="020F0502020204030204" pitchFamily="34" charset="0"/>
                        </a:rPr>
                        <a:t>Q1 – Q4</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BC2E6"/>
                    </a:solidFill>
                  </a:tcPr>
                </a:tc>
                <a:tc hMerge="1">
                  <a:txBody>
                    <a:bodyPr/>
                    <a:lstStyle/>
                    <a:p>
                      <a:endParaRPr lang="en-US"/>
                    </a:p>
                  </a:txBody>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1"/>
                  </a:ext>
                </a:extLst>
              </a:tr>
              <a:tr h="354213">
                <a:tc>
                  <a:txBody>
                    <a:bodyPr/>
                    <a:lstStyle/>
                    <a:p>
                      <a:pPr algn="ctr" fontAlgn="ctr"/>
                      <a:r>
                        <a:rPr lang="en-US" sz="800" b="0" i="0" u="none" strike="noStrike">
                          <a:solidFill>
                            <a:srgbClr val="000000"/>
                          </a:solidFill>
                          <a:effectLst/>
                          <a:latin typeface="Calibri" panose="020F0502020204030204" pitchFamily="34" charset="0"/>
                        </a:rPr>
                        <a:t>Disputed Charge Sub-Type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800" b="0" i="0" u="none" strike="noStrike">
                          <a:solidFill>
                            <a:srgbClr val="000000"/>
                          </a:solidFill>
                          <a:effectLst/>
                          <a:latin typeface="Calibri" panose="020F0502020204030204" pitchFamily="34" charset="0"/>
                        </a:rPr>
                        <a:t>Submitted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800" b="0" i="0" u="none" strike="noStrike">
                          <a:solidFill>
                            <a:srgbClr val="000000"/>
                          </a:solidFill>
                          <a:effectLst/>
                          <a:latin typeface="Calibri" panose="020F0502020204030204" pitchFamily="34" charset="0"/>
                        </a:rPr>
                        <a:t>Resolved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800" b="0" i="0" u="none" strike="noStrike">
                          <a:solidFill>
                            <a:srgbClr val="000000"/>
                          </a:solidFill>
                          <a:effectLst/>
                          <a:latin typeface="Calibri" panose="020F0502020204030204" pitchFamily="34" charset="0"/>
                        </a:rPr>
                        <a:t>Denied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800" b="0" i="0" u="none" strike="noStrike">
                          <a:solidFill>
                            <a:srgbClr val="000000"/>
                          </a:solidFill>
                          <a:effectLst/>
                          <a:latin typeface="Calibri" panose="020F0502020204030204" pitchFamily="34" charset="0"/>
                        </a:rPr>
                        <a:t>Granted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ctr" fontAlgn="ctr"/>
                      <a:r>
                        <a:rPr lang="en-US" sz="800" b="0" i="0" u="none" strike="noStrike">
                          <a:solidFill>
                            <a:srgbClr val="000000"/>
                          </a:solidFill>
                          <a:effectLst/>
                          <a:latin typeface="Calibri" panose="020F0502020204030204" pitchFamily="34" charset="0"/>
                        </a:rPr>
                        <a:t>Granted with Exceptions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extLst>
                  <a:ext uri="{0D108BD9-81ED-4DB2-BD59-A6C34878D82A}">
                    <a16:rowId xmlns:a16="http://schemas.microsoft.com/office/drawing/2014/main" val="10002"/>
                  </a:ext>
                </a:extLst>
              </a:tr>
              <a:tr h="201257">
                <a:tc>
                  <a:txBody>
                    <a:bodyPr/>
                    <a:lstStyle/>
                    <a:p>
                      <a:pPr algn="ctr" fontAlgn="ctr"/>
                      <a:r>
                        <a:rPr lang="en-US" sz="800" b="0" i="0" u="none" strike="noStrike">
                          <a:solidFill>
                            <a:srgbClr val="000000"/>
                          </a:solidFill>
                          <a:effectLst/>
                          <a:latin typeface="Calibri" panose="020F0502020204030204" pitchFamily="34" charset="0"/>
                        </a:rPr>
                        <a:t>Administrative Fees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rPr>
                        <a:t>54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51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51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01257">
                <a:tc>
                  <a:txBody>
                    <a:bodyPr/>
                    <a:lstStyle/>
                    <a:p>
                      <a:pPr algn="ctr" fontAlgn="ctr"/>
                      <a:r>
                        <a:rPr lang="en-US" sz="800" b="0" i="0" u="none" strike="noStrike">
                          <a:solidFill>
                            <a:srgbClr val="000000"/>
                          </a:solidFill>
                          <a:effectLst/>
                          <a:latin typeface="Calibri" panose="020F0502020204030204" pitchFamily="34" charset="0"/>
                        </a:rPr>
                        <a:t>Ancillary Services-DAM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192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156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156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01257">
                <a:tc>
                  <a:txBody>
                    <a:bodyPr/>
                    <a:lstStyle/>
                    <a:p>
                      <a:pPr algn="ctr" fontAlgn="ctr"/>
                      <a:r>
                        <a:rPr lang="en-US" sz="800" b="0" i="0" u="none" strike="noStrike" dirty="0">
                          <a:solidFill>
                            <a:srgbClr val="000000"/>
                          </a:solidFill>
                          <a:effectLst/>
                          <a:latin typeface="Calibri" panose="020F0502020204030204" pitchFamily="34" charset="0"/>
                        </a:rPr>
                        <a:t>Ancillary Services-RTM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393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360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40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319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01257">
                <a:tc>
                  <a:txBody>
                    <a:bodyPr/>
                    <a:lstStyle/>
                    <a:p>
                      <a:pPr algn="ctr" fontAlgn="ctr"/>
                      <a:r>
                        <a:rPr lang="en-US" sz="800" b="0" i="0" u="none" strike="noStrike" dirty="0">
                          <a:solidFill>
                            <a:srgbClr val="000000"/>
                          </a:solidFill>
                          <a:effectLst/>
                          <a:latin typeface="Calibri" panose="020F0502020204030204" pitchFamily="34" charset="0"/>
                        </a:rPr>
                        <a:t>Black Start Capacity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41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39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39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01257">
                <a:tc>
                  <a:txBody>
                    <a:bodyPr/>
                    <a:lstStyle/>
                    <a:p>
                      <a:pPr algn="ctr" fontAlgn="ctr"/>
                      <a:r>
                        <a:rPr lang="en-US" sz="800" b="0" i="0" u="none" strike="noStrike" dirty="0">
                          <a:solidFill>
                            <a:srgbClr val="000000"/>
                          </a:solidFill>
                          <a:effectLst/>
                          <a:latin typeface="Calibri" panose="020F0502020204030204" pitchFamily="34" charset="0"/>
                        </a:rPr>
                        <a:t>Congestion Revenue Rights-DAM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01257">
                <a:tc>
                  <a:txBody>
                    <a:bodyPr/>
                    <a:lstStyle/>
                    <a:p>
                      <a:pPr algn="ctr" fontAlgn="ctr"/>
                      <a:r>
                        <a:rPr lang="en-US" sz="800" b="0" i="0" u="none" strike="noStrike" dirty="0">
                          <a:solidFill>
                            <a:srgbClr val="000000"/>
                          </a:solidFill>
                          <a:effectLst/>
                          <a:latin typeface="Calibri" panose="020F0502020204030204" pitchFamily="34" charset="0"/>
                        </a:rPr>
                        <a:t>CRR Auction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59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58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58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01257">
                <a:tc>
                  <a:txBody>
                    <a:bodyPr/>
                    <a:lstStyle/>
                    <a:p>
                      <a:pPr algn="ctr" fontAlgn="ctr"/>
                      <a:r>
                        <a:rPr lang="en-US" sz="800" b="0" i="0" u="none" strike="noStrike" dirty="0">
                          <a:solidFill>
                            <a:srgbClr val="000000"/>
                          </a:solidFill>
                          <a:effectLst/>
                          <a:latin typeface="Calibri" panose="020F0502020204030204" pitchFamily="34" charset="0"/>
                        </a:rPr>
                        <a:t>CRR Auction Revenue Dist.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01257">
                <a:tc>
                  <a:txBody>
                    <a:bodyPr/>
                    <a:lstStyle/>
                    <a:p>
                      <a:pPr algn="ctr" fontAlgn="ctr"/>
                      <a:r>
                        <a:rPr lang="en-US" sz="800" b="0" i="0" u="none" strike="noStrike" dirty="0">
                          <a:solidFill>
                            <a:srgbClr val="000000"/>
                          </a:solidFill>
                          <a:effectLst/>
                          <a:latin typeface="Calibri" panose="020F0502020204030204" pitchFamily="34" charset="0"/>
                        </a:rPr>
                        <a:t>CRR Balancing Ac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01257">
                <a:tc>
                  <a:txBody>
                    <a:bodyPr/>
                    <a:lstStyle/>
                    <a:p>
                      <a:pPr algn="ctr" fontAlgn="ctr"/>
                      <a:r>
                        <a:rPr lang="en-US" sz="800" b="0" i="0" u="none" strike="noStrike" dirty="0">
                          <a:solidFill>
                            <a:srgbClr val="000000"/>
                          </a:solidFill>
                          <a:effectLst/>
                          <a:latin typeface="Calibri" panose="020F0502020204030204" pitchFamily="34" charset="0"/>
                        </a:rPr>
                        <a:t>DA/RT Invoice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606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596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596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01257">
                <a:tc>
                  <a:txBody>
                    <a:bodyPr/>
                    <a:lstStyle/>
                    <a:p>
                      <a:pPr algn="ctr" fontAlgn="ctr"/>
                      <a:r>
                        <a:rPr lang="en-US" sz="800" b="0" i="0" u="none" strike="noStrike" dirty="0">
                          <a:solidFill>
                            <a:srgbClr val="000000"/>
                          </a:solidFill>
                          <a:effectLst/>
                          <a:latin typeface="Calibri" panose="020F0502020204030204" pitchFamily="34" charset="0"/>
                        </a:rPr>
                        <a:t>Emergency Operations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21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201257">
                <a:tc>
                  <a:txBody>
                    <a:bodyPr/>
                    <a:lstStyle/>
                    <a:p>
                      <a:pPr algn="ctr" fontAlgn="ctr"/>
                      <a:r>
                        <a:rPr lang="en-US" sz="800" b="0" i="0" u="none" strike="noStrike" dirty="0">
                          <a:solidFill>
                            <a:srgbClr val="000000"/>
                          </a:solidFill>
                          <a:effectLst/>
                          <a:latin typeface="Calibri" panose="020F0502020204030204" pitchFamily="34" charset="0"/>
                        </a:rPr>
                        <a:t>Energy-DAM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01257">
                <a:tc>
                  <a:txBody>
                    <a:bodyPr/>
                    <a:lstStyle/>
                    <a:p>
                      <a:pPr algn="ctr" fontAlgn="ctr"/>
                      <a:r>
                        <a:rPr lang="en-US" sz="800" b="0" i="0" u="none" strike="noStrike" dirty="0">
                          <a:solidFill>
                            <a:srgbClr val="000000"/>
                          </a:solidFill>
                          <a:effectLst/>
                          <a:latin typeface="Calibri" panose="020F0502020204030204" pitchFamily="34" charset="0"/>
                        </a:rPr>
                        <a:t>Energy-RTM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344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283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261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201257">
                <a:tc>
                  <a:txBody>
                    <a:bodyPr/>
                    <a:lstStyle/>
                    <a:p>
                      <a:pPr algn="ctr" fontAlgn="ctr"/>
                      <a:r>
                        <a:rPr lang="fr-FR" sz="800" b="0" i="0" u="none" strike="noStrike" dirty="0">
                          <a:solidFill>
                            <a:srgbClr val="000000"/>
                          </a:solidFill>
                          <a:effectLst/>
                          <a:latin typeface="Calibri" panose="020F0502020204030204" pitchFamily="34" charset="0"/>
                        </a:rPr>
                        <a:t>Gene. Res. Base Pt Deviation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46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43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39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201257">
                <a:tc>
                  <a:txBody>
                    <a:bodyPr/>
                    <a:lstStyle/>
                    <a:p>
                      <a:pPr algn="ctr" fontAlgn="ctr"/>
                      <a:r>
                        <a:rPr lang="en-US" sz="800" b="0" i="0" u="none" strike="noStrike" dirty="0">
                          <a:solidFill>
                            <a:srgbClr val="000000"/>
                          </a:solidFill>
                          <a:effectLst/>
                          <a:latin typeface="Calibri" panose="020F0502020204030204" pitchFamily="34" charset="0"/>
                        </a:rPr>
                        <a:t>Invoice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42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40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40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201257">
                <a:tc>
                  <a:txBody>
                    <a:bodyPr/>
                    <a:lstStyle/>
                    <a:p>
                      <a:pPr algn="ctr" fontAlgn="ctr"/>
                      <a:r>
                        <a:rPr lang="en-US" sz="800" b="0" i="0" u="none" strike="noStrike" dirty="0">
                          <a:solidFill>
                            <a:srgbClr val="000000"/>
                          </a:solidFill>
                          <a:effectLst/>
                          <a:latin typeface="Calibri" panose="020F0502020204030204" pitchFamily="34" charset="0"/>
                        </a:rPr>
                        <a:t>Reliability Must Run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201257">
                <a:tc>
                  <a:txBody>
                    <a:bodyPr/>
                    <a:lstStyle/>
                    <a:p>
                      <a:pPr algn="ctr" fontAlgn="ctr"/>
                      <a:r>
                        <a:rPr lang="en-US" sz="800" b="0" i="0" u="none" strike="noStrike" dirty="0">
                          <a:solidFill>
                            <a:srgbClr val="000000"/>
                          </a:solidFill>
                          <a:effectLst/>
                          <a:latin typeface="Calibri" panose="020F0502020204030204" pitchFamily="34" charset="0"/>
                        </a:rPr>
                        <a:t>Reliability Unit Commitment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211319">
                <a:tc>
                  <a:txBody>
                    <a:bodyPr/>
                    <a:lstStyle/>
                    <a:p>
                      <a:pPr algn="ctr" fontAlgn="ctr"/>
                      <a:r>
                        <a:rPr lang="en-US" sz="800" b="0" i="0" u="none" strike="noStrike" dirty="0">
                          <a:solidFill>
                            <a:srgbClr val="000000"/>
                          </a:solidFill>
                          <a:effectLst/>
                          <a:latin typeface="Calibri" panose="020F0502020204030204" pitchFamily="34" charset="0"/>
                        </a:rPr>
                        <a:t>Revenue Neutrality Allocation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57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49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49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r h="211319">
                <a:tc>
                  <a:txBody>
                    <a:bodyPr/>
                    <a:lstStyle/>
                    <a:p>
                      <a:pPr algn="ctr" fontAlgn="ctr"/>
                      <a:r>
                        <a:rPr lang="en-US" sz="800" b="0" i="0" u="none" strike="noStrike" dirty="0">
                          <a:solidFill>
                            <a:srgbClr val="000000"/>
                          </a:solidFill>
                          <a:effectLst/>
                          <a:latin typeface="Calibri" panose="020F0502020204030204" pitchFamily="34" charset="0"/>
                        </a:rPr>
                        <a:t>TOTAL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1,904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1,726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1,379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22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Calibri" panose="020F0502020204030204" pitchFamily="34" charset="0"/>
                        </a:rPr>
                        <a:t>325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2804983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Content Placeholder 5">
            <a:extLst>
              <a:ext uri="{FF2B5EF4-FFF2-40B4-BE49-F238E27FC236}">
                <a16:creationId xmlns:a16="http://schemas.microsoft.com/office/drawing/2014/main" id="{1A4DFD1D-91F3-44FA-A131-BD1564C7012C}"/>
              </a:ext>
            </a:extLst>
          </p:cNvPr>
          <p:cNvPicPr>
            <a:picLocks noChangeAspect="1"/>
          </p:cNvPicPr>
          <p:nvPr/>
        </p:nvPicPr>
        <p:blipFill>
          <a:blip r:embed="rId3" cstate="print"/>
          <a:stretch>
            <a:fillRect/>
          </a:stretch>
        </p:blipFill>
        <p:spPr>
          <a:xfrm>
            <a:off x="89427" y="822960"/>
            <a:ext cx="8965145" cy="2614834"/>
          </a:xfrm>
          <a:prstGeom prst="rect">
            <a:avLst/>
          </a:prstGeom>
        </p:spPr>
      </p:pic>
      <p:pic>
        <p:nvPicPr>
          <p:cNvPr id="10" name="Content Placeholder 6">
            <a:extLst>
              <a:ext uri="{FF2B5EF4-FFF2-40B4-BE49-F238E27FC236}">
                <a16:creationId xmlns:a16="http://schemas.microsoft.com/office/drawing/2014/main" id="{FC79CCC1-1A16-4439-AE9F-D5B2BB25869B}"/>
              </a:ext>
            </a:extLst>
          </p:cNvPr>
          <p:cNvPicPr>
            <a:picLocks noChangeAspect="1"/>
          </p:cNvPicPr>
          <p:nvPr/>
        </p:nvPicPr>
        <p:blipFill>
          <a:blip r:embed="rId4" cstate="print"/>
          <a:stretch>
            <a:fillRect/>
          </a:stretch>
        </p:blipFill>
        <p:spPr>
          <a:xfrm>
            <a:off x="6815097" y="3669608"/>
            <a:ext cx="1664854" cy="2667000"/>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a:t>8.2(2)(c)(iv) Other Settlement metrics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4" name="TextBox 6"/>
          <p:cNvSpPr txBox="1"/>
          <p:nvPr/>
        </p:nvSpPr>
        <p:spPr>
          <a:xfrm>
            <a:off x="609600" y="3400525"/>
            <a:ext cx="3276600" cy="215444"/>
          </a:xfrm>
          <a:prstGeom prst="rect">
            <a:avLst/>
          </a:prstGeom>
          <a:noFill/>
        </p:spPr>
        <p:txBody>
          <a:bodyPr wrap="square" rtlCol="0">
            <a:spAutoFit/>
          </a:bodyPr>
          <a:lstStyle/>
          <a:p>
            <a:r>
              <a:rPr lang="en-US" sz="800" b="1" dirty="0"/>
              <a:t>NOTE: </a:t>
            </a:r>
            <a:r>
              <a:rPr lang="en-US" sz="800" dirty="0"/>
              <a:t>ERS Final settlement OD data is not represented in graph.</a:t>
            </a:r>
          </a:p>
        </p:txBody>
      </p:sp>
      <p:sp>
        <p:nvSpPr>
          <p:cNvPr id="5" name="TextBox 7"/>
          <p:cNvSpPr txBox="1"/>
          <p:nvPr/>
        </p:nvSpPr>
        <p:spPr>
          <a:xfrm>
            <a:off x="6151047" y="3369748"/>
            <a:ext cx="2992953" cy="276999"/>
          </a:xfrm>
          <a:prstGeom prst="rect">
            <a:avLst/>
          </a:prstGeom>
          <a:noFill/>
        </p:spPr>
        <p:txBody>
          <a:bodyPr wrap="square" rtlCol="0">
            <a:spAutoFit/>
          </a:bodyPr>
          <a:lstStyle/>
          <a:p>
            <a:pPr algn="ctr"/>
            <a:r>
              <a:rPr lang="en-US" sz="1200" b="1" dirty="0"/>
              <a:t>Average percent change</a:t>
            </a:r>
          </a:p>
        </p:txBody>
      </p:sp>
    </p:spTree>
    <p:extLst>
      <p:ext uri="{BB962C8B-B14F-4D97-AF65-F5344CB8AC3E}">
        <p14:creationId xmlns:p14="http://schemas.microsoft.com/office/powerpoint/2010/main" val="4041863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Content Placeholder 5">
            <a:extLst>
              <a:ext uri="{FF2B5EF4-FFF2-40B4-BE49-F238E27FC236}">
                <a16:creationId xmlns:a16="http://schemas.microsoft.com/office/drawing/2014/main" id="{1B4B32D4-8535-43A6-A653-BD2B481EC28C}"/>
              </a:ext>
            </a:extLst>
          </p:cNvPr>
          <p:cNvPicPr>
            <a:picLocks/>
          </p:cNvPicPr>
          <p:nvPr/>
        </p:nvPicPr>
        <p:blipFill>
          <a:blip r:embed="rId3" cstate="print"/>
          <a:stretch>
            <a:fillRect/>
          </a:stretch>
        </p:blipFill>
        <p:spPr>
          <a:xfrm>
            <a:off x="533400" y="3562954"/>
            <a:ext cx="3730752" cy="2724912"/>
          </a:xfrm>
          <a:prstGeom prst="rect">
            <a:avLst/>
          </a:prstGeom>
        </p:spPr>
      </p:pic>
      <p:pic>
        <p:nvPicPr>
          <p:cNvPr id="14" name="Content Placeholder 6">
            <a:extLst>
              <a:ext uri="{FF2B5EF4-FFF2-40B4-BE49-F238E27FC236}">
                <a16:creationId xmlns:a16="http://schemas.microsoft.com/office/drawing/2014/main" id="{65A08FF0-1DB6-4C8A-A941-CF81CE6CB9C3}"/>
              </a:ext>
            </a:extLst>
          </p:cNvPr>
          <p:cNvPicPr>
            <a:picLocks/>
          </p:cNvPicPr>
          <p:nvPr/>
        </p:nvPicPr>
        <p:blipFill>
          <a:blip r:embed="rId4" cstate="print"/>
          <a:stretch>
            <a:fillRect/>
          </a:stretch>
        </p:blipFill>
        <p:spPr>
          <a:xfrm>
            <a:off x="4879848" y="3562954"/>
            <a:ext cx="3730752" cy="2724912"/>
          </a:xfrm>
          <a:prstGeom prst="rect">
            <a:avLst/>
          </a:prstGeom>
        </p:spPr>
      </p:pic>
      <p:pic>
        <p:nvPicPr>
          <p:cNvPr id="11" name="Content Placeholder 4">
            <a:extLst>
              <a:ext uri="{FF2B5EF4-FFF2-40B4-BE49-F238E27FC236}">
                <a16:creationId xmlns:a16="http://schemas.microsoft.com/office/drawing/2014/main" id="{27768198-11A2-4F45-A22D-0A0AF33D4C14}"/>
              </a:ext>
            </a:extLst>
          </p:cNvPr>
          <p:cNvPicPr>
            <a:picLocks/>
          </p:cNvPicPr>
          <p:nvPr/>
        </p:nvPicPr>
        <p:blipFill>
          <a:blip r:embed="rId5" cstate="print"/>
          <a:stretch>
            <a:fillRect/>
          </a:stretch>
        </p:blipFill>
        <p:spPr>
          <a:xfrm>
            <a:off x="4879848" y="807562"/>
            <a:ext cx="3730752" cy="2724912"/>
          </a:xfrm>
          <a:prstGeom prst="rect">
            <a:avLst/>
          </a:prstGeom>
        </p:spPr>
      </p:pic>
      <p:pic>
        <p:nvPicPr>
          <p:cNvPr id="8" name="Content Placeholder 3">
            <a:extLst>
              <a:ext uri="{FF2B5EF4-FFF2-40B4-BE49-F238E27FC236}">
                <a16:creationId xmlns:a16="http://schemas.microsoft.com/office/drawing/2014/main" id="{8D825DFB-6ABF-4AF5-A380-843E3B8FB428}"/>
              </a:ext>
            </a:extLst>
          </p:cNvPr>
          <p:cNvPicPr>
            <a:picLocks/>
          </p:cNvPicPr>
          <p:nvPr/>
        </p:nvPicPr>
        <p:blipFill>
          <a:blip r:embed="rId6" cstate="print"/>
          <a:stretch>
            <a:fillRect/>
          </a:stretch>
        </p:blipFill>
        <p:spPr>
          <a:xfrm>
            <a:off x="533400" y="807562"/>
            <a:ext cx="3730752" cy="2724912"/>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a:t>8.2(2)(c)(iv) Other Settlement metrics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a:p>
        </p:txBody>
      </p:sp>
    </p:spTree>
    <p:extLst>
      <p:ext uri="{BB962C8B-B14F-4D97-AF65-F5344CB8AC3E}">
        <p14:creationId xmlns:p14="http://schemas.microsoft.com/office/powerpoint/2010/main" val="3436278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Content Placeholder 5">
            <a:extLst>
              <a:ext uri="{FF2B5EF4-FFF2-40B4-BE49-F238E27FC236}">
                <a16:creationId xmlns:a16="http://schemas.microsoft.com/office/drawing/2014/main" id="{99CC4BDC-9580-461B-AD78-84D004A6E4C2}"/>
              </a:ext>
            </a:extLst>
          </p:cNvPr>
          <p:cNvPicPr>
            <a:picLocks/>
          </p:cNvPicPr>
          <p:nvPr/>
        </p:nvPicPr>
        <p:blipFill>
          <a:blip r:embed="rId3" cstate="print"/>
          <a:stretch>
            <a:fillRect/>
          </a:stretch>
        </p:blipFill>
        <p:spPr>
          <a:xfrm>
            <a:off x="533400" y="3566160"/>
            <a:ext cx="3730752" cy="2724912"/>
          </a:xfrm>
          <a:prstGeom prst="rect">
            <a:avLst/>
          </a:prstGeom>
        </p:spPr>
      </p:pic>
      <p:pic>
        <p:nvPicPr>
          <p:cNvPr id="14" name="Content Placeholder 6">
            <a:extLst>
              <a:ext uri="{FF2B5EF4-FFF2-40B4-BE49-F238E27FC236}">
                <a16:creationId xmlns:a16="http://schemas.microsoft.com/office/drawing/2014/main" id="{C977F233-D459-4876-B329-CE35B773F4A4}"/>
              </a:ext>
            </a:extLst>
          </p:cNvPr>
          <p:cNvPicPr>
            <a:picLocks/>
          </p:cNvPicPr>
          <p:nvPr/>
        </p:nvPicPr>
        <p:blipFill>
          <a:blip r:embed="rId4" cstate="print"/>
          <a:stretch>
            <a:fillRect/>
          </a:stretch>
        </p:blipFill>
        <p:spPr>
          <a:xfrm>
            <a:off x="4879848" y="3566160"/>
            <a:ext cx="3730752" cy="2724912"/>
          </a:xfrm>
          <a:prstGeom prst="rect">
            <a:avLst/>
          </a:prstGeom>
        </p:spPr>
      </p:pic>
      <p:pic>
        <p:nvPicPr>
          <p:cNvPr id="11" name="Content Placeholder 4">
            <a:extLst>
              <a:ext uri="{FF2B5EF4-FFF2-40B4-BE49-F238E27FC236}">
                <a16:creationId xmlns:a16="http://schemas.microsoft.com/office/drawing/2014/main" id="{5267AC88-ED11-44C6-BB31-F3B501CA4644}"/>
              </a:ext>
            </a:extLst>
          </p:cNvPr>
          <p:cNvPicPr>
            <a:picLocks/>
          </p:cNvPicPr>
          <p:nvPr/>
        </p:nvPicPr>
        <p:blipFill>
          <a:blip r:embed="rId5" cstate="print"/>
          <a:stretch>
            <a:fillRect/>
          </a:stretch>
        </p:blipFill>
        <p:spPr>
          <a:xfrm>
            <a:off x="4879848" y="804672"/>
            <a:ext cx="3730752" cy="2724912"/>
          </a:xfrm>
          <a:prstGeom prst="rect">
            <a:avLst/>
          </a:prstGeom>
        </p:spPr>
      </p:pic>
      <p:pic>
        <p:nvPicPr>
          <p:cNvPr id="8" name="Content Placeholder 3">
            <a:extLst>
              <a:ext uri="{FF2B5EF4-FFF2-40B4-BE49-F238E27FC236}">
                <a16:creationId xmlns:a16="http://schemas.microsoft.com/office/drawing/2014/main" id="{D33BF048-46A6-47BC-A103-CB4541145FB2}"/>
              </a:ext>
            </a:extLst>
          </p:cNvPr>
          <p:cNvPicPr>
            <a:picLocks/>
          </p:cNvPicPr>
          <p:nvPr/>
        </p:nvPicPr>
        <p:blipFill>
          <a:blip r:embed="rId6" cstate="print"/>
          <a:stretch>
            <a:fillRect/>
          </a:stretch>
        </p:blipFill>
        <p:spPr>
          <a:xfrm>
            <a:off x="533400" y="804672"/>
            <a:ext cx="3730752" cy="2724912"/>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a:t>8.2(2)(c)(iv) Other Settlement metrics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a:p>
        </p:txBody>
      </p:sp>
    </p:spTree>
    <p:extLst>
      <p:ext uri="{BB962C8B-B14F-4D97-AF65-F5344CB8AC3E}">
        <p14:creationId xmlns:p14="http://schemas.microsoft.com/office/powerpoint/2010/main" val="1842348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dirty="0"/>
          </a:p>
        </p:txBody>
      </p:sp>
      <p:pic>
        <p:nvPicPr>
          <p:cNvPr id="4" name="Picture 3" descr="Graphical user interface, text, application, email&#10;&#10;Description automatically generated">
            <a:extLst>
              <a:ext uri="{FF2B5EF4-FFF2-40B4-BE49-F238E27FC236}">
                <a16:creationId xmlns:a16="http://schemas.microsoft.com/office/drawing/2014/main" id="{CFDEB79E-22EC-4E68-A4B9-63A15976D9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5820" y="657983"/>
            <a:ext cx="7528560" cy="5542033"/>
          </a:xfrm>
          <a:prstGeom prst="rect">
            <a:avLst/>
          </a:prstGeom>
        </p:spPr>
      </p:pic>
    </p:spTree>
    <p:extLst>
      <p:ext uri="{BB962C8B-B14F-4D97-AF65-F5344CB8AC3E}">
        <p14:creationId xmlns:p14="http://schemas.microsoft.com/office/powerpoint/2010/main" val="9102991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dirty="0"/>
          </a:p>
        </p:txBody>
      </p:sp>
      <p:pic>
        <p:nvPicPr>
          <p:cNvPr id="4" name="Picture 3" descr="Graphical user interface, application&#10;&#10;Description automatically generated">
            <a:extLst>
              <a:ext uri="{FF2B5EF4-FFF2-40B4-BE49-F238E27FC236}">
                <a16:creationId xmlns:a16="http://schemas.microsoft.com/office/drawing/2014/main" id="{5B2A7F57-C79D-4AA9-870A-879D4F986E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1" y="689202"/>
            <a:ext cx="7479442" cy="5488286"/>
          </a:xfrm>
          <a:prstGeom prst="rect">
            <a:avLst/>
          </a:prstGeom>
        </p:spPr>
      </p:pic>
    </p:spTree>
    <p:extLst>
      <p:ext uri="{BB962C8B-B14F-4D97-AF65-F5344CB8AC3E}">
        <p14:creationId xmlns:p14="http://schemas.microsoft.com/office/powerpoint/2010/main" val="2715741367"/>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248F63C-08AC-4CDD-B36F-0851B11853CB}">
  <ds:schemaRefs>
    <ds:schemaRef ds:uri="http://schemas.openxmlformats.org/package/2006/metadata/core-properties"/>
    <ds:schemaRef ds:uri="http://purl.org/dc/terms/"/>
    <ds:schemaRef ds:uri="http://schemas.microsoft.com/office/2006/documentManagement/types"/>
    <ds:schemaRef ds:uri="http://schemas.microsoft.com/office/2006/metadata/properties"/>
    <ds:schemaRef ds:uri="http://schemas.microsoft.com/office/infopath/2007/PartnerControls"/>
    <ds:schemaRef ds:uri="http://purl.org/dc/elements/1.1/"/>
    <ds:schemaRef ds:uri="c34af464-7aa1-4edd-9be4-83dffc1cb926"/>
    <ds:schemaRef ds:uri="http://www.w3.org/XML/1998/namespace"/>
    <ds:schemaRef ds:uri="http://purl.org/dc/dcmitype/"/>
  </ds:schemaRefs>
</ds:datastoreItem>
</file>

<file path=customXml/itemProps2.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32278</TotalTime>
  <Words>1991</Words>
  <Application>Microsoft Office PowerPoint</Application>
  <PresentationFormat>On-screen Show (4:3)</PresentationFormat>
  <Paragraphs>923</Paragraphs>
  <Slides>11</Slides>
  <Notes>8</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11</vt:i4>
      </vt:variant>
    </vt:vector>
  </HeadingPairs>
  <TitlesOfParts>
    <vt:vector size="18" baseType="lpstr">
      <vt:lpstr>Arial</vt:lpstr>
      <vt:lpstr>Calibri</vt:lpstr>
      <vt:lpstr>times</vt:lpstr>
      <vt:lpstr>Times New Roman</vt:lpstr>
      <vt:lpstr>1_Custom Design</vt:lpstr>
      <vt:lpstr>Office Theme</vt:lpstr>
      <vt:lpstr>Custom Design</vt:lpstr>
      <vt:lpstr>PowerPoint Presentation</vt:lpstr>
      <vt:lpstr>8.2(2)(c)(i) Track number of price changes</vt:lpstr>
      <vt:lpstr>8.2(2)(c)(iv) Track number of resettlements due to non-price errors</vt:lpstr>
      <vt:lpstr>8.2(2)(c)(ii) Track number and types of disputes submitted 8.2(2)(c)(iii) Compliance with timeliness of response to disputes </vt:lpstr>
      <vt:lpstr>8.2(2)(c)(iv) Other Settlement metrics</vt:lpstr>
      <vt:lpstr>8.2(2)(c)(iv) Other Settlement metrics</vt:lpstr>
      <vt:lpstr>8.2(2)(c)(iv) Other Settlement metrics</vt:lpstr>
      <vt:lpstr>8.2(2)(c)(v) Availability of ESIID consumption data</vt:lpstr>
      <vt:lpstr>8.2(2)(c)(v) Availability of ESIID consumption data</vt:lpstr>
      <vt:lpstr>8.2(2)(g) Net Allocation to Load - Totals and $/MWh</vt:lpstr>
      <vt:lpstr>8.2(2)(g) Net Allocation to Load - Totals and $/MWh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Martinez, Bryan</cp:lastModifiedBy>
  <cp:revision>479</cp:revision>
  <cp:lastPrinted>2017-07-14T19:25:35Z</cp:lastPrinted>
  <dcterms:created xsi:type="dcterms:W3CDTF">2016-01-21T15:20:31Z</dcterms:created>
  <dcterms:modified xsi:type="dcterms:W3CDTF">2022-02-02T15:02:16Z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