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82" r:id="rId8"/>
    <p:sldId id="283" r:id="rId9"/>
    <p:sldId id="333" r:id="rId10"/>
    <p:sldId id="338" r:id="rId11"/>
    <p:sldId id="339" r:id="rId12"/>
    <p:sldId id="330" r:id="rId13"/>
    <p:sldId id="33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6" autoAdjust="0"/>
    <p:restoredTop sz="95417" autoAdjust="0"/>
  </p:normalViewPr>
  <p:slideViewPr>
    <p:cSldViewPr showGuides="1">
      <p:cViewPr varScale="1">
        <p:scale>
          <a:sx n="109" d="100"/>
          <a:sy n="109" d="100"/>
        </p:scale>
        <p:origin x="17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02\RENA_Nov_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02\RENA_Nov_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02\RENA_Nov_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02\102021_crrba_plo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02\102021_crrba_plot.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3"/>
            <c:invertIfNegative val="0"/>
            <c:bubble3D val="0"/>
            <c:spPr>
              <a:solidFill>
                <a:schemeClr val="accent1"/>
              </a:solidFill>
              <a:ln>
                <a:noFill/>
              </a:ln>
              <a:effectLst/>
            </c:spPr>
            <c:extLst>
              <c:ext xmlns:c16="http://schemas.microsoft.com/office/drawing/2014/chart" uri="{C3380CC4-5D6E-409C-BE32-E72D297353CC}">
                <c16:uniqueId val="{00000001-FEBD-4137-869A-19AB3F1D5DEA}"/>
              </c:ext>
            </c:extLst>
          </c:dPt>
          <c:dPt>
            <c:idx val="24"/>
            <c:invertIfNegative val="0"/>
            <c:bubble3D val="0"/>
            <c:spPr>
              <a:solidFill>
                <a:schemeClr val="accent2"/>
              </a:solidFill>
              <a:ln>
                <a:noFill/>
              </a:ln>
              <a:effectLst/>
            </c:spPr>
            <c:extLst>
              <c:ext xmlns:c16="http://schemas.microsoft.com/office/drawing/2014/chart" uri="{C3380CC4-5D6E-409C-BE32-E72D297353CC}">
                <c16:uniqueId val="{00000003-FEBD-4137-869A-19AB3F1D5DEA}"/>
              </c:ext>
            </c:extLst>
          </c:dPt>
          <c:cat>
            <c:strRef>
              <c:f>Monthly!$P$3:$P$27</c:f>
              <c:strCache>
                <c:ptCount val="25"/>
                <c:pt idx="0">
                  <c:v>2019_11</c:v>
                </c:pt>
                <c:pt idx="1">
                  <c:v>2019_12</c:v>
                </c:pt>
                <c:pt idx="2">
                  <c:v>2020_1</c:v>
                </c:pt>
                <c:pt idx="3">
                  <c:v>2020_2</c:v>
                </c:pt>
                <c:pt idx="4">
                  <c:v>2020_3</c:v>
                </c:pt>
                <c:pt idx="5">
                  <c:v>2020_4</c:v>
                </c:pt>
                <c:pt idx="6">
                  <c:v>2020_5</c:v>
                </c:pt>
                <c:pt idx="7">
                  <c:v>2020_6</c:v>
                </c:pt>
                <c:pt idx="8">
                  <c:v>2020_7</c:v>
                </c:pt>
                <c:pt idx="9">
                  <c:v>2020_8</c:v>
                </c:pt>
                <c:pt idx="10">
                  <c:v>2020_9</c:v>
                </c:pt>
                <c:pt idx="11">
                  <c:v>2020_10</c:v>
                </c:pt>
                <c:pt idx="12">
                  <c:v>2020_11</c:v>
                </c:pt>
                <c:pt idx="13">
                  <c:v>2020_12</c:v>
                </c:pt>
                <c:pt idx="14">
                  <c:v>2021_1</c:v>
                </c:pt>
                <c:pt idx="15">
                  <c:v>2021_2</c:v>
                </c:pt>
                <c:pt idx="16">
                  <c:v>2021_3</c:v>
                </c:pt>
                <c:pt idx="17">
                  <c:v>2021_4</c:v>
                </c:pt>
                <c:pt idx="18">
                  <c:v>2021_5</c:v>
                </c:pt>
                <c:pt idx="19">
                  <c:v>2021_6</c:v>
                </c:pt>
                <c:pt idx="20">
                  <c:v>2021_7</c:v>
                </c:pt>
                <c:pt idx="21">
                  <c:v>2021_8</c:v>
                </c:pt>
                <c:pt idx="22">
                  <c:v>2021_9</c:v>
                </c:pt>
                <c:pt idx="23">
                  <c:v>2021_10</c:v>
                </c:pt>
                <c:pt idx="24">
                  <c:v>2021_11</c:v>
                </c:pt>
              </c:strCache>
            </c:strRef>
          </c:cat>
          <c:val>
            <c:numRef>
              <c:f>Monthly!$Q$3:$Q$27</c:f>
              <c:numCache>
                <c:formatCode>General</c:formatCode>
                <c:ptCount val="25"/>
                <c:pt idx="0">
                  <c:v>-5054952.3899999987</c:v>
                </c:pt>
                <c:pt idx="1">
                  <c:v>9942188.320000004</c:v>
                </c:pt>
                <c:pt idx="2">
                  <c:v>6398653.7600000007</c:v>
                </c:pt>
                <c:pt idx="3">
                  <c:v>7591379.410000002</c:v>
                </c:pt>
                <c:pt idx="4">
                  <c:v>26975003.069999997</c:v>
                </c:pt>
                <c:pt idx="5">
                  <c:v>2782950.2200000007</c:v>
                </c:pt>
                <c:pt idx="6">
                  <c:v>14204605.040000008</c:v>
                </c:pt>
                <c:pt idx="7">
                  <c:v>-295501.83</c:v>
                </c:pt>
                <c:pt idx="8">
                  <c:v>1374127.76</c:v>
                </c:pt>
                <c:pt idx="9">
                  <c:v>-13329665.039999999</c:v>
                </c:pt>
                <c:pt idx="10">
                  <c:v>5265833.459999999</c:v>
                </c:pt>
                <c:pt idx="11">
                  <c:v>-2876364.1299999994</c:v>
                </c:pt>
                <c:pt idx="12">
                  <c:v>22308654.66</c:v>
                </c:pt>
                <c:pt idx="13">
                  <c:v>5117961.3900000006</c:v>
                </c:pt>
                <c:pt idx="14">
                  <c:v>5414406.5199999986</c:v>
                </c:pt>
                <c:pt idx="15">
                  <c:v>-57004649.330000006</c:v>
                </c:pt>
                <c:pt idx="16">
                  <c:v>15662765.750000004</c:v>
                </c:pt>
                <c:pt idx="17">
                  <c:v>9977037.0099999998</c:v>
                </c:pt>
                <c:pt idx="18">
                  <c:v>1113330.9400000002</c:v>
                </c:pt>
                <c:pt idx="19">
                  <c:v>-2344357.1199999992</c:v>
                </c:pt>
                <c:pt idx="20">
                  <c:v>1729081.9</c:v>
                </c:pt>
                <c:pt idx="21">
                  <c:v>2082539.2900000003</c:v>
                </c:pt>
                <c:pt idx="22">
                  <c:v>3040929.0099999988</c:v>
                </c:pt>
                <c:pt idx="23">
                  <c:v>2822315.3899999997</c:v>
                </c:pt>
                <c:pt idx="24">
                  <c:v>8666284.5699999984</c:v>
                </c:pt>
              </c:numCache>
            </c:numRef>
          </c:val>
          <c:extLst>
            <c:ext xmlns:c16="http://schemas.microsoft.com/office/drawing/2014/chart" uri="{C3380CC4-5D6E-409C-BE32-E72D297353CC}">
              <c16:uniqueId val="{00000004-FEBD-4137-869A-19AB3F1D5DEA}"/>
            </c:ext>
          </c:extLst>
        </c:ser>
        <c:dLbls>
          <c:showLegendKey val="0"/>
          <c:showVal val="0"/>
          <c:showCatName val="0"/>
          <c:showSerName val="0"/>
          <c:showPercent val="0"/>
          <c:showBubbleSize val="0"/>
        </c:dLbls>
        <c:gapWidth val="219"/>
        <c:overlap val="-27"/>
        <c:axId val="467674208"/>
        <c:axId val="467677344"/>
      </c:barChart>
      <c:catAx>
        <c:axId val="467674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7344"/>
        <c:crosses val="autoZero"/>
        <c:auto val="1"/>
        <c:lblAlgn val="ctr"/>
        <c:lblOffset val="100"/>
        <c:tickLblSkip val="3"/>
        <c:noMultiLvlLbl val="0"/>
      </c:catAx>
      <c:valAx>
        <c:axId val="467677344"/>
        <c:scaling>
          <c:orientation val="minMax"/>
          <c:max val="30000000"/>
          <c:min val="-60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20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Nov_RENA!$I$1</c:f>
              <c:strCache>
                <c:ptCount val="1"/>
                <c:pt idx="0">
                  <c:v>Sum of RT Congestion Rent</c:v>
                </c:pt>
              </c:strCache>
            </c:strRef>
          </c:tx>
          <c:spPr>
            <a:solidFill>
              <a:schemeClr val="accent1"/>
            </a:solidFill>
            <a:ln>
              <a:noFill/>
            </a:ln>
            <a:effectLst/>
          </c:spPr>
          <c:cat>
            <c:numRef>
              <c:f>Nov_RENA!$H$2:$H$31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Nov_RENA!$I$2:$I$31</c:f>
              <c:numCache>
                <c:formatCode>#,##0.0</c:formatCode>
                <c:ptCount val="30"/>
                <c:pt idx="0">
                  <c:v>3556469.1999999993</c:v>
                </c:pt>
                <c:pt idx="1">
                  <c:v>3828107.1100000003</c:v>
                </c:pt>
                <c:pt idx="2">
                  <c:v>4182618.75</c:v>
                </c:pt>
                <c:pt idx="3">
                  <c:v>8249336.7399999993</c:v>
                </c:pt>
                <c:pt idx="4">
                  <c:v>2866394.5599999996</c:v>
                </c:pt>
                <c:pt idx="5">
                  <c:v>2930268.74</c:v>
                </c:pt>
                <c:pt idx="6">
                  <c:v>4939934.0000000009</c:v>
                </c:pt>
                <c:pt idx="7">
                  <c:v>5885446.9900000002</c:v>
                </c:pt>
                <c:pt idx="8">
                  <c:v>7649286.1700000009</c:v>
                </c:pt>
                <c:pt idx="9">
                  <c:v>11662334.870000001</c:v>
                </c:pt>
                <c:pt idx="10">
                  <c:v>3942917.1399999997</c:v>
                </c:pt>
                <c:pt idx="11">
                  <c:v>5208592.0999999996</c:v>
                </c:pt>
                <c:pt idx="12">
                  <c:v>5122516.0699999994</c:v>
                </c:pt>
                <c:pt idx="13">
                  <c:v>3852750.5199999996</c:v>
                </c:pt>
                <c:pt idx="14">
                  <c:v>6646901.8200000012</c:v>
                </c:pt>
                <c:pt idx="15">
                  <c:v>10314401.969999999</c:v>
                </c:pt>
                <c:pt idx="16">
                  <c:v>10493346.910000002</c:v>
                </c:pt>
                <c:pt idx="17">
                  <c:v>2451943.3800000004</c:v>
                </c:pt>
                <c:pt idx="18">
                  <c:v>7858295.8799999999</c:v>
                </c:pt>
                <c:pt idx="19">
                  <c:v>10318551.149999999</c:v>
                </c:pt>
                <c:pt idx="20">
                  <c:v>3169446.46</c:v>
                </c:pt>
                <c:pt idx="21">
                  <c:v>873068.37</c:v>
                </c:pt>
                <c:pt idx="22">
                  <c:v>5109633.29</c:v>
                </c:pt>
                <c:pt idx="23">
                  <c:v>5073753.07</c:v>
                </c:pt>
                <c:pt idx="24">
                  <c:v>5537278.5200000005</c:v>
                </c:pt>
                <c:pt idx="25">
                  <c:v>705520.26000000013</c:v>
                </c:pt>
                <c:pt idx="26">
                  <c:v>1707.69</c:v>
                </c:pt>
                <c:pt idx="27">
                  <c:v>12093.42</c:v>
                </c:pt>
                <c:pt idx="28">
                  <c:v>945143.22</c:v>
                </c:pt>
                <c:pt idx="29">
                  <c:v>1432936.56</c:v>
                </c:pt>
              </c:numCache>
            </c:numRef>
          </c:val>
          <c:extLst>
            <c:ext xmlns:c16="http://schemas.microsoft.com/office/drawing/2014/chart" uri="{C3380CC4-5D6E-409C-BE32-E72D297353CC}">
              <c16:uniqueId val="{00000000-F136-438A-931C-581F9A58A2C3}"/>
            </c:ext>
          </c:extLst>
        </c:ser>
        <c:dLbls>
          <c:showLegendKey val="0"/>
          <c:showVal val="0"/>
          <c:showCatName val="0"/>
          <c:showSerName val="0"/>
          <c:showPercent val="0"/>
          <c:showBubbleSize val="0"/>
        </c:dLbls>
        <c:axId val="788200368"/>
        <c:axId val="846835072"/>
      </c:areaChart>
      <c:barChart>
        <c:barDir val="col"/>
        <c:grouping val="clustered"/>
        <c:varyColors val="0"/>
        <c:ser>
          <c:idx val="1"/>
          <c:order val="1"/>
          <c:tx>
            <c:strRef>
              <c:f>Nov_RENA!$E$1</c:f>
              <c:strCache>
                <c:ptCount val="1"/>
                <c:pt idx="0">
                  <c:v>RENA</c:v>
                </c:pt>
              </c:strCache>
            </c:strRef>
          </c:tx>
          <c:spPr>
            <a:solidFill>
              <a:schemeClr val="accent2"/>
            </a:solidFill>
            <a:ln w="25400">
              <a:noFill/>
            </a:ln>
            <a:effectLst/>
          </c:spPr>
          <c:invertIfNegative val="0"/>
          <c:cat>
            <c:numRef>
              <c:f>Nov_RENA!$H$2:$H$31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Nov_RENA!$E$2:$E$31</c:f>
              <c:numCache>
                <c:formatCode>#,##0.0</c:formatCode>
                <c:ptCount val="30"/>
                <c:pt idx="0">
                  <c:v>113430.3</c:v>
                </c:pt>
                <c:pt idx="1">
                  <c:v>64565.88</c:v>
                </c:pt>
                <c:pt idx="2">
                  <c:v>-192400.18</c:v>
                </c:pt>
                <c:pt idx="3">
                  <c:v>115914.34</c:v>
                </c:pt>
                <c:pt idx="4">
                  <c:v>116035.48</c:v>
                </c:pt>
                <c:pt idx="5">
                  <c:v>-70732.320000000007</c:v>
                </c:pt>
                <c:pt idx="6">
                  <c:v>-143333.07999999999</c:v>
                </c:pt>
                <c:pt idx="7">
                  <c:v>-437738.17</c:v>
                </c:pt>
                <c:pt idx="8">
                  <c:v>238878.75</c:v>
                </c:pt>
                <c:pt idx="9">
                  <c:v>1042271.26</c:v>
                </c:pt>
                <c:pt idx="10">
                  <c:v>756706.93</c:v>
                </c:pt>
                <c:pt idx="11">
                  <c:v>443637.97</c:v>
                </c:pt>
                <c:pt idx="12">
                  <c:v>603735.47</c:v>
                </c:pt>
                <c:pt idx="13">
                  <c:v>332066.06</c:v>
                </c:pt>
                <c:pt idx="14">
                  <c:v>483711.63</c:v>
                </c:pt>
                <c:pt idx="15">
                  <c:v>659117.62</c:v>
                </c:pt>
                <c:pt idx="16">
                  <c:v>1082472.72</c:v>
                </c:pt>
                <c:pt idx="17">
                  <c:v>307076.75</c:v>
                </c:pt>
                <c:pt idx="18">
                  <c:v>409316.86</c:v>
                </c:pt>
                <c:pt idx="19">
                  <c:v>721897.53</c:v>
                </c:pt>
                <c:pt idx="20">
                  <c:v>226593.39</c:v>
                </c:pt>
                <c:pt idx="21">
                  <c:v>206622.06</c:v>
                </c:pt>
                <c:pt idx="22">
                  <c:v>738763.47</c:v>
                </c:pt>
                <c:pt idx="23">
                  <c:v>173776.95</c:v>
                </c:pt>
                <c:pt idx="24">
                  <c:v>543233.03</c:v>
                </c:pt>
                <c:pt idx="25">
                  <c:v>76314.11</c:v>
                </c:pt>
                <c:pt idx="26">
                  <c:v>2845.19</c:v>
                </c:pt>
                <c:pt idx="27">
                  <c:v>3659.85</c:v>
                </c:pt>
                <c:pt idx="28">
                  <c:v>5428.4</c:v>
                </c:pt>
                <c:pt idx="29">
                  <c:v>42416.32</c:v>
                </c:pt>
              </c:numCache>
            </c:numRef>
          </c:val>
          <c:extLst>
            <c:ext xmlns:c16="http://schemas.microsoft.com/office/drawing/2014/chart" uri="{C3380CC4-5D6E-409C-BE32-E72D297353CC}">
              <c16:uniqueId val="{00000001-F136-438A-931C-581F9A58A2C3}"/>
            </c:ext>
          </c:extLst>
        </c:ser>
        <c:dLbls>
          <c:showLegendKey val="0"/>
          <c:showVal val="0"/>
          <c:showCatName val="0"/>
          <c:showSerName val="0"/>
          <c:showPercent val="0"/>
          <c:showBubbleSize val="0"/>
        </c:dLbls>
        <c:gapWidth val="150"/>
        <c:axId val="192193864"/>
        <c:axId val="467679304"/>
      </c:barChart>
      <c:catAx>
        <c:axId val="19219386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9304"/>
        <c:crosses val="autoZero"/>
        <c:auto val="0"/>
        <c:lblAlgn val="ctr"/>
        <c:lblOffset val="100"/>
        <c:tickLblSkip val="5"/>
        <c:tickMarkSkip val="5"/>
        <c:noMultiLvlLbl val="0"/>
      </c:catAx>
      <c:valAx>
        <c:axId val="467679304"/>
        <c:scaling>
          <c:orientation val="minMax"/>
          <c:max val="1500000"/>
          <c:min val="-5000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2193864"/>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846835072"/>
        <c:scaling>
          <c:orientation val="minMax"/>
          <c:max val="15000000"/>
          <c:min val="-50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88200368"/>
        <c:crosses val="max"/>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788200368"/>
        <c:scaling>
          <c:orientation val="minMax"/>
        </c:scaling>
        <c:delete val="1"/>
        <c:axPos val="b"/>
        <c:numFmt formatCode="m/d/yyyy" sourceLinked="1"/>
        <c:majorTickMark val="out"/>
        <c:minorTickMark val="none"/>
        <c:tickLblPos val="nextTo"/>
        <c:crossAx val="846835072"/>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Estimated DAM oversold vs RENA</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Nov_RENA!$J$1</c:f>
              <c:strCache>
                <c:ptCount val="1"/>
                <c:pt idx="0">
                  <c:v>Sum of oversold</c:v>
                </c:pt>
              </c:strCache>
            </c:strRef>
          </c:tx>
          <c:spPr>
            <a:solidFill>
              <a:schemeClr val="accent1"/>
            </a:solidFill>
            <a:ln>
              <a:noFill/>
            </a:ln>
            <a:effectLst/>
          </c:spPr>
          <c:invertIfNegative val="0"/>
          <c:cat>
            <c:numRef>
              <c:f>Nov_RENA!$H$2:$H$31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Nov_RENA!$J$2:$J$31</c:f>
              <c:numCache>
                <c:formatCode>#,##0.0</c:formatCode>
                <c:ptCount val="30"/>
                <c:pt idx="0">
                  <c:v>326946.44</c:v>
                </c:pt>
                <c:pt idx="1">
                  <c:v>112037.81999999999</c:v>
                </c:pt>
                <c:pt idx="2">
                  <c:v>-151938.01999999999</c:v>
                </c:pt>
                <c:pt idx="3">
                  <c:v>314292.13</c:v>
                </c:pt>
                <c:pt idx="4">
                  <c:v>-96423.14</c:v>
                </c:pt>
                <c:pt idx="5">
                  <c:v>31484.929999999989</c:v>
                </c:pt>
                <c:pt idx="6">
                  <c:v>-241771.32</c:v>
                </c:pt>
                <c:pt idx="7">
                  <c:v>-525924.53</c:v>
                </c:pt>
                <c:pt idx="8">
                  <c:v>-247486.10000000003</c:v>
                </c:pt>
                <c:pt idx="9">
                  <c:v>279331.78999999998</c:v>
                </c:pt>
                <c:pt idx="10">
                  <c:v>305400.83000000007</c:v>
                </c:pt>
                <c:pt idx="11">
                  <c:v>207630.59000000003</c:v>
                </c:pt>
                <c:pt idx="12">
                  <c:v>565039.54999999993</c:v>
                </c:pt>
                <c:pt idx="13">
                  <c:v>193265.30999999997</c:v>
                </c:pt>
                <c:pt idx="14">
                  <c:v>298276.74000000005</c:v>
                </c:pt>
                <c:pt idx="15">
                  <c:v>721917.94</c:v>
                </c:pt>
                <c:pt idx="16">
                  <c:v>1297303.1600000001</c:v>
                </c:pt>
                <c:pt idx="17">
                  <c:v>385451.22</c:v>
                </c:pt>
                <c:pt idx="18">
                  <c:v>622256.94000000006</c:v>
                </c:pt>
                <c:pt idx="19">
                  <c:v>764724.27999999991</c:v>
                </c:pt>
                <c:pt idx="20">
                  <c:v>311791.76999999996</c:v>
                </c:pt>
                <c:pt idx="21">
                  <c:v>267478.75</c:v>
                </c:pt>
                <c:pt idx="22">
                  <c:v>933446.24</c:v>
                </c:pt>
                <c:pt idx="23">
                  <c:v>179823.65999999997</c:v>
                </c:pt>
                <c:pt idx="24">
                  <c:v>403566.59</c:v>
                </c:pt>
                <c:pt idx="25">
                  <c:v>83746.970000000016</c:v>
                </c:pt>
                <c:pt idx="26">
                  <c:v>258.83</c:v>
                </c:pt>
                <c:pt idx="27">
                  <c:v>-962.95</c:v>
                </c:pt>
                <c:pt idx="28">
                  <c:v>847.2100000000064</c:v>
                </c:pt>
                <c:pt idx="29">
                  <c:v>-3744.4399999999987</c:v>
                </c:pt>
              </c:numCache>
            </c:numRef>
          </c:val>
          <c:extLst>
            <c:ext xmlns:c16="http://schemas.microsoft.com/office/drawing/2014/chart" uri="{C3380CC4-5D6E-409C-BE32-E72D297353CC}">
              <c16:uniqueId val="{00000000-60E3-4A93-B483-F6E812ECC520}"/>
            </c:ext>
          </c:extLst>
        </c:ser>
        <c:ser>
          <c:idx val="1"/>
          <c:order val="1"/>
          <c:tx>
            <c:strRef>
              <c:f>Nov_RENA!$E$1</c:f>
              <c:strCache>
                <c:ptCount val="1"/>
                <c:pt idx="0">
                  <c:v>RENA</c:v>
                </c:pt>
              </c:strCache>
            </c:strRef>
          </c:tx>
          <c:spPr>
            <a:solidFill>
              <a:schemeClr val="accent2"/>
            </a:solidFill>
            <a:ln>
              <a:noFill/>
            </a:ln>
            <a:effectLst/>
          </c:spPr>
          <c:invertIfNegative val="0"/>
          <c:cat>
            <c:numRef>
              <c:f>Nov_RENA!$H$2:$H$31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Nov_RENA!$E$2:$E$31</c:f>
              <c:numCache>
                <c:formatCode>#,##0.0</c:formatCode>
                <c:ptCount val="30"/>
                <c:pt idx="0">
                  <c:v>113430.3</c:v>
                </c:pt>
                <c:pt idx="1">
                  <c:v>64565.88</c:v>
                </c:pt>
                <c:pt idx="2">
                  <c:v>-192400.18</c:v>
                </c:pt>
                <c:pt idx="3">
                  <c:v>115914.34</c:v>
                </c:pt>
                <c:pt idx="4">
                  <c:v>116035.48</c:v>
                </c:pt>
                <c:pt idx="5">
                  <c:v>-70732.320000000007</c:v>
                </c:pt>
                <c:pt idx="6">
                  <c:v>-143333.07999999999</c:v>
                </c:pt>
                <c:pt idx="7">
                  <c:v>-437738.17</c:v>
                </c:pt>
                <c:pt idx="8">
                  <c:v>238878.75</c:v>
                </c:pt>
                <c:pt idx="9">
                  <c:v>1042271.26</c:v>
                </c:pt>
                <c:pt idx="10">
                  <c:v>756706.93</c:v>
                </c:pt>
                <c:pt idx="11">
                  <c:v>443637.97</c:v>
                </c:pt>
                <c:pt idx="12">
                  <c:v>603735.47</c:v>
                </c:pt>
                <c:pt idx="13">
                  <c:v>332066.06</c:v>
                </c:pt>
                <c:pt idx="14">
                  <c:v>483711.63</c:v>
                </c:pt>
                <c:pt idx="15">
                  <c:v>659117.62</c:v>
                </c:pt>
                <c:pt idx="16">
                  <c:v>1082472.72</c:v>
                </c:pt>
                <c:pt idx="17">
                  <c:v>307076.75</c:v>
                </c:pt>
                <c:pt idx="18">
                  <c:v>409316.86</c:v>
                </c:pt>
                <c:pt idx="19">
                  <c:v>721897.53</c:v>
                </c:pt>
                <c:pt idx="20">
                  <c:v>226593.39</c:v>
                </c:pt>
                <c:pt idx="21">
                  <c:v>206622.06</c:v>
                </c:pt>
                <c:pt idx="22">
                  <c:v>738763.47</c:v>
                </c:pt>
                <c:pt idx="23">
                  <c:v>173776.95</c:v>
                </c:pt>
                <c:pt idx="24">
                  <c:v>543233.03</c:v>
                </c:pt>
                <c:pt idx="25">
                  <c:v>76314.11</c:v>
                </c:pt>
                <c:pt idx="26">
                  <c:v>2845.19</c:v>
                </c:pt>
                <c:pt idx="27">
                  <c:v>3659.85</c:v>
                </c:pt>
                <c:pt idx="28">
                  <c:v>5428.4</c:v>
                </c:pt>
                <c:pt idx="29">
                  <c:v>42416.32</c:v>
                </c:pt>
              </c:numCache>
            </c:numRef>
          </c:val>
          <c:extLst>
            <c:ext xmlns:c16="http://schemas.microsoft.com/office/drawing/2014/chart" uri="{C3380CC4-5D6E-409C-BE32-E72D297353CC}">
              <c16:uniqueId val="{00000001-60E3-4A93-B483-F6E812ECC520}"/>
            </c:ext>
          </c:extLst>
        </c:ser>
        <c:dLbls>
          <c:showLegendKey val="0"/>
          <c:showVal val="0"/>
          <c:showCatName val="0"/>
          <c:showSerName val="0"/>
          <c:showPercent val="0"/>
          <c:showBubbleSize val="0"/>
        </c:dLbls>
        <c:gapWidth val="219"/>
        <c:overlap val="-27"/>
        <c:axId val="467674600"/>
        <c:axId val="467675776"/>
      </c:barChart>
      <c:catAx>
        <c:axId val="46767460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5776"/>
        <c:crosses val="autoZero"/>
        <c:auto val="0"/>
        <c:lblAlgn val="ctr"/>
        <c:lblOffset val="100"/>
        <c:tickLblSkip val="5"/>
        <c:noMultiLvlLbl val="0"/>
      </c:catAx>
      <c:valAx>
        <c:axId val="4676757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60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Sheet1!$B$2:$B$31</c:f>
              <c:numCache>
                <c:formatCode>#,##0.0</c:formatCode>
                <c:ptCount val="30"/>
                <c:pt idx="0">
                  <c:v>2081240.54</c:v>
                </c:pt>
                <c:pt idx="1">
                  <c:v>2138631.89</c:v>
                </c:pt>
                <c:pt idx="2">
                  <c:v>2988103.2300000004</c:v>
                </c:pt>
                <c:pt idx="3">
                  <c:v>5917903.9399999995</c:v>
                </c:pt>
                <c:pt idx="4">
                  <c:v>5863404.8799999999</c:v>
                </c:pt>
                <c:pt idx="5">
                  <c:v>3149800.95</c:v>
                </c:pt>
                <c:pt idx="6">
                  <c:v>7027642.7799999993</c:v>
                </c:pt>
                <c:pt idx="7">
                  <c:v>6847630.8499999996</c:v>
                </c:pt>
                <c:pt idx="8">
                  <c:v>3082995.68</c:v>
                </c:pt>
                <c:pt idx="9">
                  <c:v>8436497.9499999993</c:v>
                </c:pt>
                <c:pt idx="10">
                  <c:v>5069150.3899999997</c:v>
                </c:pt>
                <c:pt idx="11">
                  <c:v>5858152.6799999997</c:v>
                </c:pt>
                <c:pt idx="12">
                  <c:v>6689999.209999999</c:v>
                </c:pt>
                <c:pt idx="13">
                  <c:v>3864027.6799999997</c:v>
                </c:pt>
                <c:pt idx="14">
                  <c:v>5059386.0399999991</c:v>
                </c:pt>
                <c:pt idx="15">
                  <c:v>11025962.34</c:v>
                </c:pt>
                <c:pt idx="16">
                  <c:v>9199093.9299999997</c:v>
                </c:pt>
                <c:pt idx="17">
                  <c:v>4397967.78</c:v>
                </c:pt>
                <c:pt idx="18">
                  <c:v>6137431.4300000006</c:v>
                </c:pt>
                <c:pt idx="19">
                  <c:v>3687601.93</c:v>
                </c:pt>
                <c:pt idx="20">
                  <c:v>4101457.38</c:v>
                </c:pt>
                <c:pt idx="21">
                  <c:v>1861015.44</c:v>
                </c:pt>
                <c:pt idx="22">
                  <c:v>6277913.3499999996</c:v>
                </c:pt>
                <c:pt idx="23">
                  <c:v>4398023.49</c:v>
                </c:pt>
                <c:pt idx="24">
                  <c:v>4322013.6199999992</c:v>
                </c:pt>
                <c:pt idx="25">
                  <c:v>1541473.39</c:v>
                </c:pt>
                <c:pt idx="26">
                  <c:v>462634.74999999994</c:v>
                </c:pt>
                <c:pt idx="27">
                  <c:v>174847.72999999998</c:v>
                </c:pt>
                <c:pt idx="28">
                  <c:v>1119694.8900000001</c:v>
                </c:pt>
                <c:pt idx="29">
                  <c:v>1293066.6000000001</c:v>
                </c:pt>
              </c:numCache>
            </c:numRef>
          </c:val>
          <c:extLst>
            <c:ext xmlns:c16="http://schemas.microsoft.com/office/drawing/2014/chart" uri="{C3380CC4-5D6E-409C-BE32-E72D297353CC}">
              <c16:uniqueId val="{00000000-70EE-493F-A379-13E711711C21}"/>
            </c:ext>
          </c:extLst>
        </c:ser>
        <c:ser>
          <c:idx val="1"/>
          <c:order val="1"/>
          <c:tx>
            <c:strRef>
              <c:f>Sheet1!$C$1</c:f>
              <c:strCache>
                <c:ptCount val="1"/>
                <c:pt idx="0">
                  <c:v>DACONGRENT</c:v>
                </c:pt>
              </c:strCache>
            </c:strRef>
          </c:tx>
          <c:spPr>
            <a:solidFill>
              <a:schemeClr val="accent2"/>
            </a:solidFill>
            <a:ln>
              <a:noFill/>
            </a:ln>
            <a:effectLst/>
          </c:spPr>
          <c:invertIfNegative val="0"/>
          <c:cat>
            <c:numRef>
              <c:f>Sheet1!$A$2:$A$31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Sheet1!$C$2:$C$31</c:f>
              <c:numCache>
                <c:formatCode>#,##0.0</c:formatCode>
                <c:ptCount val="30"/>
                <c:pt idx="0">
                  <c:v>1922593.97</c:v>
                </c:pt>
                <c:pt idx="1">
                  <c:v>2073414.37</c:v>
                </c:pt>
                <c:pt idx="2">
                  <c:v>2800441.03</c:v>
                </c:pt>
                <c:pt idx="3">
                  <c:v>5561751.25</c:v>
                </c:pt>
                <c:pt idx="4">
                  <c:v>4855302.25</c:v>
                </c:pt>
                <c:pt idx="5">
                  <c:v>2339435.36</c:v>
                </c:pt>
                <c:pt idx="6">
                  <c:v>6644110.6699999999</c:v>
                </c:pt>
                <c:pt idx="7">
                  <c:v>6827141.5099999998</c:v>
                </c:pt>
                <c:pt idx="8">
                  <c:v>2727361.03</c:v>
                </c:pt>
                <c:pt idx="9">
                  <c:v>8163297.3099999996</c:v>
                </c:pt>
                <c:pt idx="10">
                  <c:v>4256630.1399999997</c:v>
                </c:pt>
                <c:pt idx="11">
                  <c:v>5330610.16</c:v>
                </c:pt>
                <c:pt idx="12">
                  <c:v>6236699.6299999999</c:v>
                </c:pt>
                <c:pt idx="13">
                  <c:v>3128921.77</c:v>
                </c:pt>
                <c:pt idx="14">
                  <c:v>4384663.9400000004</c:v>
                </c:pt>
                <c:pt idx="15">
                  <c:v>12846637.970000001</c:v>
                </c:pt>
                <c:pt idx="16">
                  <c:v>10980916.390000001</c:v>
                </c:pt>
                <c:pt idx="17">
                  <c:v>4957526.04</c:v>
                </c:pt>
                <c:pt idx="18">
                  <c:v>6808954.1699999999</c:v>
                </c:pt>
                <c:pt idx="19">
                  <c:v>4506478.09</c:v>
                </c:pt>
                <c:pt idx="20">
                  <c:v>5337762.28</c:v>
                </c:pt>
                <c:pt idx="21">
                  <c:v>2233403.2799999998</c:v>
                </c:pt>
                <c:pt idx="22">
                  <c:v>7785384.0800000001</c:v>
                </c:pt>
                <c:pt idx="23">
                  <c:v>5469414.7000000002</c:v>
                </c:pt>
                <c:pt idx="24">
                  <c:v>5527051.7199999997</c:v>
                </c:pt>
                <c:pt idx="25">
                  <c:v>1895695.74</c:v>
                </c:pt>
                <c:pt idx="26">
                  <c:v>549492.14</c:v>
                </c:pt>
                <c:pt idx="27">
                  <c:v>197776.82</c:v>
                </c:pt>
                <c:pt idx="28">
                  <c:v>1293504.3700000001</c:v>
                </c:pt>
                <c:pt idx="29">
                  <c:v>1567157.87</c:v>
                </c:pt>
              </c:numCache>
            </c:numRef>
          </c:val>
          <c:extLst>
            <c:ext xmlns:c16="http://schemas.microsoft.com/office/drawing/2014/chart" uri="{C3380CC4-5D6E-409C-BE32-E72D297353CC}">
              <c16:uniqueId val="{00000001-70EE-493F-A379-13E711711C21}"/>
            </c:ext>
          </c:extLst>
        </c:ser>
        <c:dLbls>
          <c:showLegendKey val="0"/>
          <c:showVal val="0"/>
          <c:showCatName val="0"/>
          <c:showSerName val="0"/>
          <c:showPercent val="0"/>
          <c:showBubbleSize val="0"/>
        </c:dLbls>
        <c:gapWidth val="219"/>
        <c:overlap val="-27"/>
        <c:axId val="693646160"/>
        <c:axId val="693647336"/>
      </c:barChart>
      <c:catAx>
        <c:axId val="69364616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7336"/>
        <c:crosses val="autoZero"/>
        <c:auto val="0"/>
        <c:lblAlgn val="ctr"/>
        <c:lblOffset val="100"/>
        <c:tickLblSkip val="5"/>
        <c:noMultiLvlLbl val="0"/>
      </c:catAx>
      <c:valAx>
        <c:axId val="6936473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6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r>
              <a:rPr lang="en-US" sz="1400" b="1" i="0" u="none" strike="noStrike" kern="1200" spc="0" baseline="0">
                <a:solidFill>
                  <a:sysClr val="windowText" lastClr="000000">
                    <a:lumMod val="65000"/>
                    <a:lumOff val="35000"/>
                  </a:sysClr>
                </a:solidFill>
                <a:latin typeface="+mn-lt"/>
                <a:ea typeface="+mn-ea"/>
                <a:cs typeface="+mn-cs"/>
              </a:rPr>
              <a:t>Daily Credit/Charge to CRR Balancing Account  </a:t>
            </a:r>
          </a:p>
        </c:rich>
      </c:tx>
      <c:overlay val="0"/>
      <c:spPr>
        <a:noFill/>
        <a:ln>
          <a:noFill/>
        </a:ln>
        <a:effectLst/>
      </c:spPr>
      <c:txPr>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Sheet1!$D$2:$D$31</c:f>
              <c:numCache>
                <c:formatCode>#,##0.0</c:formatCode>
                <c:ptCount val="30"/>
                <c:pt idx="0">
                  <c:v>-158646.57</c:v>
                </c:pt>
                <c:pt idx="1">
                  <c:v>-65217.52</c:v>
                </c:pt>
                <c:pt idx="2">
                  <c:v>-187662.2</c:v>
                </c:pt>
                <c:pt idx="3">
                  <c:v>-356152.69</c:v>
                </c:pt>
                <c:pt idx="4">
                  <c:v>-1008102.63</c:v>
                </c:pt>
                <c:pt idx="5">
                  <c:v>-810365.59</c:v>
                </c:pt>
                <c:pt idx="6">
                  <c:v>-383532.11</c:v>
                </c:pt>
                <c:pt idx="7">
                  <c:v>-20489.34</c:v>
                </c:pt>
                <c:pt idx="8">
                  <c:v>-355634.65</c:v>
                </c:pt>
                <c:pt idx="9">
                  <c:v>-273200.64000000001</c:v>
                </c:pt>
                <c:pt idx="10">
                  <c:v>-812520.25</c:v>
                </c:pt>
                <c:pt idx="11">
                  <c:v>-527542.52</c:v>
                </c:pt>
                <c:pt idx="12">
                  <c:v>-453299.58</c:v>
                </c:pt>
                <c:pt idx="13">
                  <c:v>-735105.91</c:v>
                </c:pt>
                <c:pt idx="14">
                  <c:v>-674722.1</c:v>
                </c:pt>
                <c:pt idx="15">
                  <c:v>1820675.63</c:v>
                </c:pt>
                <c:pt idx="16">
                  <c:v>1781822.46</c:v>
                </c:pt>
                <c:pt idx="17">
                  <c:v>559558.26</c:v>
                </c:pt>
                <c:pt idx="18">
                  <c:v>671522.74</c:v>
                </c:pt>
                <c:pt idx="19">
                  <c:v>818876.16</c:v>
                </c:pt>
                <c:pt idx="20">
                  <c:v>1236304.8999999999</c:v>
                </c:pt>
                <c:pt idx="21">
                  <c:v>372387.84000000003</c:v>
                </c:pt>
                <c:pt idx="22">
                  <c:v>1507470.73</c:v>
                </c:pt>
                <c:pt idx="23">
                  <c:v>1071391.21</c:v>
                </c:pt>
                <c:pt idx="24">
                  <c:v>1205038.1000000001</c:v>
                </c:pt>
                <c:pt idx="25">
                  <c:v>354222.35</c:v>
                </c:pt>
                <c:pt idx="26">
                  <c:v>86857.39</c:v>
                </c:pt>
                <c:pt idx="27">
                  <c:v>22929.09</c:v>
                </c:pt>
                <c:pt idx="28">
                  <c:v>173809.48</c:v>
                </c:pt>
                <c:pt idx="29">
                  <c:v>274091.27</c:v>
                </c:pt>
              </c:numCache>
            </c:numRef>
          </c:val>
          <c:extLst>
            <c:ext xmlns:c16="http://schemas.microsoft.com/office/drawing/2014/chart" uri="{C3380CC4-5D6E-409C-BE32-E72D297353CC}">
              <c16:uniqueId val="{00000000-AB4F-4577-8A02-98291BBA1059}"/>
            </c:ext>
          </c:extLst>
        </c:ser>
        <c:dLbls>
          <c:showLegendKey val="0"/>
          <c:showVal val="0"/>
          <c:showCatName val="0"/>
          <c:showSerName val="0"/>
          <c:showPercent val="0"/>
          <c:showBubbleSize val="0"/>
        </c:dLbls>
        <c:gapWidth val="219"/>
        <c:overlap val="-27"/>
        <c:axId val="716490160"/>
        <c:axId val="716486632"/>
      </c:barChart>
      <c:catAx>
        <c:axId val="71649016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86632"/>
        <c:crosses val="autoZero"/>
        <c:auto val="0"/>
        <c:lblAlgn val="ctr"/>
        <c:lblOffset val="100"/>
        <c:tickLblSkip val="5"/>
        <c:noMultiLvlLbl val="0"/>
      </c:catAx>
      <c:valAx>
        <c:axId val="7164866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90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2/18/2022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Review of November RENA</a:t>
            </a:r>
          </a:p>
          <a:p>
            <a:endParaRPr lang="en-US" dirty="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a:solidFill>
                  <a:schemeClr val="tx2"/>
                </a:solidFill>
              </a:rPr>
              <a:t>CMWG</a:t>
            </a:r>
          </a:p>
          <a:p>
            <a:endParaRPr lang="en-US" dirty="0">
              <a:solidFill>
                <a:schemeClr val="tx2"/>
              </a:solidFill>
            </a:endParaRPr>
          </a:p>
          <a:p>
            <a:r>
              <a:rPr lang="en-US" dirty="0">
                <a:solidFill>
                  <a:schemeClr val="tx2"/>
                </a:solidFill>
              </a:rPr>
              <a:t>Feb. 21</a:t>
            </a:r>
            <a:r>
              <a:rPr lang="en-US" baseline="30000" dirty="0">
                <a:solidFill>
                  <a:schemeClr val="tx2"/>
                </a:solidFill>
              </a:rPr>
              <a:t>st</a:t>
            </a:r>
            <a:r>
              <a:rPr lang="en-US" dirty="0">
                <a:solidFill>
                  <a:schemeClr val="tx2"/>
                </a:solidFill>
              </a:rPr>
              <a:t>, 2022</a:t>
            </a: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Sum of RENA </a:t>
            </a:r>
          </a:p>
        </p:txBody>
      </p:sp>
      <p:graphicFrame>
        <p:nvGraphicFramePr>
          <p:cNvPr id="4" name="Chart 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336313248"/>
              </p:ext>
            </p:extLst>
          </p:nvPr>
        </p:nvGraphicFramePr>
        <p:xfrm>
          <a:off x="1066800" y="1752600"/>
          <a:ext cx="6877050" cy="29122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with RT Congestion </a:t>
            </a:r>
          </a:p>
        </p:txBody>
      </p:sp>
      <p:sp>
        <p:nvSpPr>
          <p:cNvPr id="8" name="Content Placeholder 2"/>
          <p:cNvSpPr>
            <a:spLocks noGrp="1"/>
          </p:cNvSpPr>
          <p:nvPr>
            <p:ph idx="1"/>
          </p:nvPr>
        </p:nvSpPr>
        <p:spPr>
          <a:xfrm>
            <a:off x="304800" y="1386682"/>
            <a:ext cx="8534400" cy="4319832"/>
          </a:xfrm>
        </p:spPr>
        <p:txBody>
          <a:bodyPr/>
          <a:lstStyle/>
          <a:p>
            <a:r>
              <a:rPr lang="en-US" sz="2000" dirty="0"/>
              <a:t>The total RENA in November was $8.7M, while the total SCED congestion rent was around $145M.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904779344"/>
              </p:ext>
            </p:extLst>
          </p:nvPr>
        </p:nvGraphicFramePr>
        <p:xfrm>
          <a:off x="657225" y="2438400"/>
          <a:ext cx="782955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and estimated DAM oversold</a:t>
            </a:r>
          </a:p>
        </p:txBody>
      </p:sp>
      <p:sp>
        <p:nvSpPr>
          <p:cNvPr id="3" name="Content Placeholder 2"/>
          <p:cNvSpPr>
            <a:spLocks noGrp="1"/>
          </p:cNvSpPr>
          <p:nvPr>
            <p:ph idx="1"/>
          </p:nvPr>
        </p:nvSpPr>
        <p:spPr>
          <a:xfrm>
            <a:off x="304800" y="1383165"/>
            <a:ext cx="8534400" cy="4319832"/>
          </a:xfrm>
        </p:spPr>
        <p:txBody>
          <a:bodyPr/>
          <a:lstStyle/>
          <a:p>
            <a:r>
              <a:rPr lang="en-US" sz="2000" dirty="0"/>
              <a:t>The total estimated DAM oversold amount in November was around $7.3M. </a:t>
            </a:r>
          </a:p>
        </p:txBody>
      </p:sp>
      <p:graphicFrame>
        <p:nvGraphicFramePr>
          <p:cNvPr id="5" name="Chart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857078642"/>
              </p:ext>
            </p:extLst>
          </p:nvPr>
        </p:nvGraphicFramePr>
        <p:xfrm>
          <a:off x="609600" y="2526165"/>
          <a:ext cx="7667626" cy="25003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D362-1EA2-4A6C-A1E5-1EEABCB5D071}"/>
              </a:ext>
            </a:extLst>
          </p:cNvPr>
          <p:cNvSpPr>
            <a:spLocks noGrp="1"/>
          </p:cNvSpPr>
          <p:nvPr>
            <p:ph type="title"/>
          </p:nvPr>
        </p:nvSpPr>
        <p:spPr/>
        <p:txBody>
          <a:bodyPr/>
          <a:lstStyle/>
          <a:p>
            <a:r>
              <a:rPr lang="en-US" dirty="0"/>
              <a:t>OD 11/10/2021</a:t>
            </a:r>
          </a:p>
        </p:txBody>
      </p:sp>
      <p:sp>
        <p:nvSpPr>
          <p:cNvPr id="3" name="Content Placeholder 2">
            <a:extLst>
              <a:ext uri="{FF2B5EF4-FFF2-40B4-BE49-F238E27FC236}">
                <a16:creationId xmlns:a16="http://schemas.microsoft.com/office/drawing/2014/main" id="{9D4B44FD-E84E-46F2-B472-79B811D50F3C}"/>
              </a:ext>
            </a:extLst>
          </p:cNvPr>
          <p:cNvSpPr>
            <a:spLocks noGrp="1"/>
          </p:cNvSpPr>
          <p:nvPr>
            <p:ph idx="1"/>
          </p:nvPr>
        </p:nvSpPr>
        <p:spPr>
          <a:xfrm>
            <a:off x="381000" y="1269084"/>
            <a:ext cx="8534400" cy="4319832"/>
          </a:xfrm>
        </p:spPr>
        <p:txBody>
          <a:bodyPr/>
          <a:lstStyle/>
          <a:p>
            <a:r>
              <a:rPr lang="en-US" sz="2000" dirty="0"/>
              <a:t>About $1.0M RENA was observed on OD 11/10. Most of the RENA was related to the RT constraint UFO1FOR1: FORMOS_LOLITA1_1.</a:t>
            </a:r>
          </a:p>
          <a:p>
            <a:endParaRPr lang="en-US" sz="2000" dirty="0">
              <a:solidFill>
                <a:srgbClr val="FF0000"/>
              </a:solidFill>
            </a:endParaRPr>
          </a:p>
          <a:p>
            <a:r>
              <a:rPr lang="en-US" sz="2000" dirty="0"/>
              <a:t>RT constraint UFO1FOR1: FORMOS_LOLITA1_1 showed up in RTM as the loss of one Resource at FORMOSA overloading the line between FORMOSA and LOLITA stations. However, DAM clearing does not consider any contingency of loss of Resource. The difference between DAM and RTM contributed most of the RENA on OD 11/10.</a:t>
            </a:r>
          </a:p>
          <a:p>
            <a:endParaRPr lang="en-US" sz="2000" dirty="0"/>
          </a:p>
        </p:txBody>
      </p:sp>
    </p:spTree>
    <p:extLst>
      <p:ext uri="{BB962C8B-B14F-4D97-AF65-F5344CB8AC3E}">
        <p14:creationId xmlns:p14="http://schemas.microsoft.com/office/powerpoint/2010/main" val="416753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D362-1EA2-4A6C-A1E5-1EEABCB5D071}"/>
              </a:ext>
            </a:extLst>
          </p:cNvPr>
          <p:cNvSpPr>
            <a:spLocks noGrp="1"/>
          </p:cNvSpPr>
          <p:nvPr>
            <p:ph type="title"/>
          </p:nvPr>
        </p:nvSpPr>
        <p:spPr/>
        <p:txBody>
          <a:bodyPr/>
          <a:lstStyle/>
          <a:p>
            <a:r>
              <a:rPr lang="en-US" dirty="0"/>
              <a:t>OD 11/17/2021</a:t>
            </a:r>
          </a:p>
        </p:txBody>
      </p:sp>
      <p:sp>
        <p:nvSpPr>
          <p:cNvPr id="3" name="Content Placeholder 2">
            <a:extLst>
              <a:ext uri="{FF2B5EF4-FFF2-40B4-BE49-F238E27FC236}">
                <a16:creationId xmlns:a16="http://schemas.microsoft.com/office/drawing/2014/main" id="{9D4B44FD-E84E-46F2-B472-79B811D50F3C}"/>
              </a:ext>
            </a:extLst>
          </p:cNvPr>
          <p:cNvSpPr>
            <a:spLocks noGrp="1"/>
          </p:cNvSpPr>
          <p:nvPr>
            <p:ph idx="1"/>
          </p:nvPr>
        </p:nvSpPr>
        <p:spPr>
          <a:xfrm>
            <a:off x="381000" y="1269084"/>
            <a:ext cx="8534400" cy="4319832"/>
          </a:xfrm>
        </p:spPr>
        <p:txBody>
          <a:bodyPr/>
          <a:lstStyle/>
          <a:p>
            <a:r>
              <a:rPr lang="en-US" sz="2000" dirty="0"/>
              <a:t>About $1.1M RENA was observed on OD 11/17. Most of the RENA was related to the DAM “oversold” on the RT constraint of West Texas GTC.</a:t>
            </a:r>
          </a:p>
          <a:p>
            <a:endParaRPr lang="en-US" sz="2000" dirty="0">
              <a:solidFill>
                <a:srgbClr val="FF0000"/>
              </a:solidFill>
            </a:endParaRPr>
          </a:p>
          <a:p>
            <a:r>
              <a:rPr lang="en-US" sz="2000" dirty="0"/>
              <a:t>About $0.9M “oversold” was observed on the West Texas GTC as the constraint was binding in RTM with high congestion rent. The oversold was mostly related to the limit difference between DAM and RTM. </a:t>
            </a:r>
            <a:endParaRPr lang="en-US" sz="2000" dirty="0">
              <a:solidFill>
                <a:srgbClr val="FF0000"/>
              </a:solidFill>
            </a:endParaRPr>
          </a:p>
        </p:txBody>
      </p:sp>
    </p:spTree>
    <p:extLst>
      <p:ext uri="{BB962C8B-B14F-4D97-AF65-F5344CB8AC3E}">
        <p14:creationId xmlns:p14="http://schemas.microsoft.com/office/powerpoint/2010/main" val="71544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200" dirty="0"/>
          </a:p>
          <a:p>
            <a:endParaRPr lang="en-US" sz="2000" dirty="0"/>
          </a:p>
          <a:p>
            <a:r>
              <a:rPr lang="en-US" sz="2000" dirty="0"/>
              <a:t>The RENA observed in November 2021 was moderate.</a:t>
            </a:r>
          </a:p>
          <a:p>
            <a:endParaRPr lang="en-US" sz="2000" dirty="0">
              <a:solidFill>
                <a:srgbClr val="FF0000"/>
              </a:solidFill>
            </a:endParaRPr>
          </a:p>
          <a:p>
            <a:r>
              <a:rPr lang="en-US" sz="2000" dirty="0"/>
              <a:t>The highest RENA happened on 11/17 with $1.1M, which was mostly related to DAM “oversold” on West Texas GTC. </a:t>
            </a:r>
          </a:p>
          <a:p>
            <a:endParaRPr lang="en-US" sz="2000" dirty="0"/>
          </a:p>
          <a:p>
            <a:r>
              <a:rPr lang="en-US" sz="2000" dirty="0"/>
              <a:t>PTP w/ links to options didn’t make significant impact to RENA in November. The highest amount of its impact happened on 11/4 with $241k. </a:t>
            </a:r>
          </a:p>
          <a:p>
            <a:endParaRPr lang="en-US" sz="2000" dirty="0"/>
          </a:p>
          <a:p>
            <a:endParaRPr lang="en-US" sz="2200" dirty="0">
              <a:solidFill>
                <a:srgbClr val="FF0000"/>
              </a:solidFill>
            </a:endParaRPr>
          </a:p>
          <a:p>
            <a:pPr marL="0" indent="0">
              <a:buNone/>
            </a:pPr>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CRR Balance Account</a:t>
            </a:r>
          </a:p>
        </p:txBody>
      </p:sp>
      <p:graphicFrame>
        <p:nvGraphicFramePr>
          <p:cNvPr id="7" name="Chart 6">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700330986"/>
              </p:ext>
            </p:extLst>
          </p:nvPr>
        </p:nvGraphicFramePr>
        <p:xfrm>
          <a:off x="1219200" y="990600"/>
          <a:ext cx="6934200"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949983254"/>
              </p:ext>
            </p:extLst>
          </p:nvPr>
        </p:nvGraphicFramePr>
        <p:xfrm>
          <a:off x="1219200" y="3612356"/>
          <a:ext cx="6934200" cy="2514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elements/1.1/"/>
    <ds:schemaRef ds:uri="http://purl.org/dc/terms/"/>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c34af464-7aa1-4edd-9be4-83dffc1cb92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36847</TotalTime>
  <Words>321</Words>
  <Application>Microsoft Office PowerPoint</Application>
  <PresentationFormat>On-screen Show (4:3)</PresentationFormat>
  <Paragraphs>47</Paragraphs>
  <Slides>8</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vt:lpstr>
      <vt:lpstr>OD 11/10/2021</vt:lpstr>
      <vt:lpstr>OD 11/17/2021</vt:lpstr>
      <vt:lpstr>Summary</vt:lpstr>
      <vt:lpstr>November CRR Balance Account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545</cp:revision>
  <cp:lastPrinted>2021-07-16T14:42:57Z</cp:lastPrinted>
  <dcterms:created xsi:type="dcterms:W3CDTF">2016-01-21T15:20:31Z</dcterms:created>
  <dcterms:modified xsi:type="dcterms:W3CDTF">2022-02-18T15:19:01Z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