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46"/>
  </p:notesMasterIdLst>
  <p:handoutMasterIdLst>
    <p:handoutMasterId r:id="rId47"/>
  </p:handoutMasterIdLst>
  <p:sldIdLst>
    <p:sldId id="445" r:id="rId7"/>
    <p:sldId id="463" r:id="rId8"/>
    <p:sldId id="554" r:id="rId9"/>
    <p:sldId id="546" r:id="rId10"/>
    <p:sldId id="548" r:id="rId11"/>
    <p:sldId id="272" r:id="rId12"/>
    <p:sldId id="366" r:id="rId13"/>
    <p:sldId id="367" r:id="rId14"/>
    <p:sldId id="368" r:id="rId15"/>
    <p:sldId id="271" r:id="rId16"/>
    <p:sldId id="276" r:id="rId17"/>
    <p:sldId id="555" r:id="rId18"/>
    <p:sldId id="270" r:id="rId19"/>
    <p:sldId id="294" r:id="rId20"/>
    <p:sldId id="298" r:id="rId21"/>
    <p:sldId id="305" r:id="rId22"/>
    <p:sldId id="556" r:id="rId23"/>
    <p:sldId id="304" r:id="rId24"/>
    <p:sldId id="558" r:id="rId25"/>
    <p:sldId id="559" r:id="rId26"/>
    <p:sldId id="553" r:id="rId27"/>
    <p:sldId id="310" r:id="rId28"/>
    <p:sldId id="315" r:id="rId29"/>
    <p:sldId id="311" r:id="rId30"/>
    <p:sldId id="312" r:id="rId31"/>
    <p:sldId id="560" r:id="rId32"/>
    <p:sldId id="557" r:id="rId33"/>
    <p:sldId id="550" r:id="rId34"/>
    <p:sldId id="441" r:id="rId35"/>
    <p:sldId id="442" r:id="rId36"/>
    <p:sldId id="444" r:id="rId37"/>
    <p:sldId id="448" r:id="rId38"/>
    <p:sldId id="551" r:id="rId39"/>
    <p:sldId id="447" r:id="rId40"/>
    <p:sldId id="446" r:id="rId41"/>
    <p:sldId id="443" r:id="rId42"/>
    <p:sldId id="547" r:id="rId43"/>
    <p:sldId id="454" r:id="rId44"/>
    <p:sldId id="464" r:id="rId4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86" autoAdjust="0"/>
    <p:restoredTop sz="90485" autoAdjust="0"/>
  </p:normalViewPr>
  <p:slideViewPr>
    <p:cSldViewPr showGuides="1">
      <p:cViewPr>
        <p:scale>
          <a:sx n="100" d="100"/>
          <a:sy n="100" d="100"/>
        </p:scale>
        <p:origin x="558" y="150"/>
      </p:cViewPr>
      <p:guideLst>
        <p:guide orient="horz" pos="2160"/>
        <p:guide pos="384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commentAuthors" Target="commentAuthors.xml"/><Relationship Id="rId8" Type="http://schemas.openxmlformats.org/officeDocument/2006/relationships/slide" Target="slides/slide2.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notesMaster" Target="notesMasters/notesMaster1.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2/17/2022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CA690F-D268-4C06-944B-B5EB87FCB67E}" type="slidenum">
              <a:rPr lang="en-US" smtClean="0"/>
              <a:t>19</a:t>
            </a:fld>
            <a:endParaRPr lang="en-US"/>
          </a:p>
        </p:txBody>
      </p:sp>
    </p:spTree>
    <p:extLst>
      <p:ext uri="{BB962C8B-B14F-4D97-AF65-F5344CB8AC3E}">
        <p14:creationId xmlns:p14="http://schemas.microsoft.com/office/powerpoint/2010/main" val="969571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CA690F-D268-4C06-944B-B5EB87FCB67E}" type="slidenum">
              <a:rPr lang="en-US" smtClean="0"/>
              <a:t>20</a:t>
            </a:fld>
            <a:endParaRPr lang="en-US"/>
          </a:p>
        </p:txBody>
      </p:sp>
    </p:spTree>
    <p:extLst>
      <p:ext uri="{BB962C8B-B14F-4D97-AF65-F5344CB8AC3E}">
        <p14:creationId xmlns:p14="http://schemas.microsoft.com/office/powerpoint/2010/main" val="967685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CA690F-D268-4C06-944B-B5EB87FCB67E}" type="slidenum">
              <a:rPr lang="en-US" smtClean="0"/>
              <a:t>21</a:t>
            </a:fld>
            <a:endParaRPr lang="en-US"/>
          </a:p>
        </p:txBody>
      </p:sp>
    </p:spTree>
    <p:extLst>
      <p:ext uri="{BB962C8B-B14F-4D97-AF65-F5344CB8AC3E}">
        <p14:creationId xmlns:p14="http://schemas.microsoft.com/office/powerpoint/2010/main" val="1280472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CA690F-D268-4C06-944B-B5EB87FCB67E}" type="slidenum">
              <a:rPr lang="en-US" smtClean="0"/>
              <a:t>22</a:t>
            </a:fld>
            <a:endParaRPr lang="en-US"/>
          </a:p>
        </p:txBody>
      </p:sp>
    </p:spTree>
    <p:extLst>
      <p:ext uri="{BB962C8B-B14F-4D97-AF65-F5344CB8AC3E}">
        <p14:creationId xmlns:p14="http://schemas.microsoft.com/office/powerpoint/2010/main" val="2116585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33366198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E0A748-2423-40B8-8277-D896D686BD88}" type="slidenum">
              <a:rPr lang="en-US" smtClean="0"/>
              <a:t>30</a:t>
            </a:fld>
            <a:endParaRPr lang="en-US"/>
          </a:p>
        </p:txBody>
      </p:sp>
    </p:spTree>
    <p:extLst>
      <p:ext uri="{BB962C8B-B14F-4D97-AF65-F5344CB8AC3E}">
        <p14:creationId xmlns:p14="http://schemas.microsoft.com/office/powerpoint/2010/main" val="3591924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E0A748-2423-40B8-8277-D896D686BD88}" type="slidenum">
              <a:rPr lang="en-US" smtClean="0"/>
              <a:t>31</a:t>
            </a:fld>
            <a:endParaRPr lang="en-US"/>
          </a:p>
        </p:txBody>
      </p:sp>
    </p:spTree>
    <p:extLst>
      <p:ext uri="{BB962C8B-B14F-4D97-AF65-F5344CB8AC3E}">
        <p14:creationId xmlns:p14="http://schemas.microsoft.com/office/powerpoint/2010/main" val="3284267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E0A748-2423-40B8-8277-D896D686BD88}" type="slidenum">
              <a:rPr lang="en-US" smtClean="0"/>
              <a:t>33</a:t>
            </a:fld>
            <a:endParaRPr lang="en-US"/>
          </a:p>
        </p:txBody>
      </p:sp>
    </p:spTree>
    <p:extLst>
      <p:ext uri="{BB962C8B-B14F-4D97-AF65-F5344CB8AC3E}">
        <p14:creationId xmlns:p14="http://schemas.microsoft.com/office/powerpoint/2010/main" val="1938141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E0A748-2423-40B8-8277-D896D686BD88}" type="slidenum">
              <a:rPr lang="en-US" smtClean="0"/>
              <a:t>34</a:t>
            </a:fld>
            <a:endParaRPr lang="en-US"/>
          </a:p>
        </p:txBody>
      </p:sp>
    </p:spTree>
    <p:extLst>
      <p:ext uri="{BB962C8B-B14F-4D97-AF65-F5344CB8AC3E}">
        <p14:creationId xmlns:p14="http://schemas.microsoft.com/office/powerpoint/2010/main" val="21598365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E0A748-2423-40B8-8277-D896D686BD88}" type="slidenum">
              <a:rPr lang="en-US" smtClean="0"/>
              <a:t>35</a:t>
            </a:fld>
            <a:endParaRPr lang="en-US"/>
          </a:p>
        </p:txBody>
      </p:sp>
    </p:spTree>
    <p:extLst>
      <p:ext uri="{BB962C8B-B14F-4D97-AF65-F5344CB8AC3E}">
        <p14:creationId xmlns:p14="http://schemas.microsoft.com/office/powerpoint/2010/main" val="2487091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419863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E0A748-2423-40B8-8277-D896D686BD88}" type="slidenum">
              <a:rPr lang="en-US" smtClean="0"/>
              <a:t>36</a:t>
            </a:fld>
            <a:endParaRPr lang="en-US"/>
          </a:p>
        </p:txBody>
      </p:sp>
    </p:spTree>
    <p:extLst>
      <p:ext uri="{BB962C8B-B14F-4D97-AF65-F5344CB8AC3E}">
        <p14:creationId xmlns:p14="http://schemas.microsoft.com/office/powerpoint/2010/main" val="28464174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3995665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38</a:t>
            </a:fld>
            <a:endParaRPr lang="en-US"/>
          </a:p>
        </p:txBody>
      </p:sp>
    </p:spTree>
    <p:extLst>
      <p:ext uri="{BB962C8B-B14F-4D97-AF65-F5344CB8AC3E}">
        <p14:creationId xmlns:p14="http://schemas.microsoft.com/office/powerpoint/2010/main" val="16019807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39</a:t>
            </a:fld>
            <a:endParaRPr lang="en-US"/>
          </a:p>
        </p:txBody>
      </p:sp>
    </p:spTree>
    <p:extLst>
      <p:ext uri="{BB962C8B-B14F-4D97-AF65-F5344CB8AC3E}">
        <p14:creationId xmlns:p14="http://schemas.microsoft.com/office/powerpoint/2010/main" val="2349141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473620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548872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876435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107147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2434428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a:p>
        </p:txBody>
      </p:sp>
    </p:spTree>
    <p:extLst>
      <p:ext uri="{BB962C8B-B14F-4D97-AF65-F5344CB8AC3E}">
        <p14:creationId xmlns:p14="http://schemas.microsoft.com/office/powerpoint/2010/main" val="802010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CA690F-D268-4C06-944B-B5EB87FCB67E}" type="slidenum">
              <a:rPr lang="en-US" smtClean="0"/>
              <a:t>18</a:t>
            </a:fld>
            <a:endParaRPr lang="en-US"/>
          </a:p>
        </p:txBody>
      </p:sp>
    </p:spTree>
    <p:extLst>
      <p:ext uri="{BB962C8B-B14F-4D97-AF65-F5344CB8AC3E}">
        <p14:creationId xmlns:p14="http://schemas.microsoft.com/office/powerpoint/2010/main" val="2914322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3.png"/><Relationship Id="rId7" Type="http://schemas.openxmlformats.org/officeDocument/2006/relationships/image" Target="../media/image130.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120.png"/><Relationship Id="rId5" Type="http://schemas.openxmlformats.org/officeDocument/2006/relationships/image" Target="../media/image110.png"/><Relationship Id="rId4" Type="http://schemas.openxmlformats.org/officeDocument/2006/relationships/image" Target="../media/image10.png"/><Relationship Id="rId9" Type="http://schemas.openxmlformats.org/officeDocument/2006/relationships/image" Target="../media/image150.png"/></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3.png"/><Relationship Id="rId1" Type="http://schemas.openxmlformats.org/officeDocument/2006/relationships/slideLayout" Target="../slideLayouts/slideLayout4.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6.png"/><Relationship Id="rId1" Type="http://schemas.openxmlformats.org/officeDocument/2006/relationships/slideLayout" Target="../slideLayouts/slideLayout4.xml"/><Relationship Id="rId4" Type="http://schemas.openxmlformats.org/officeDocument/2006/relationships/image" Target="../media/image24.png"/></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646034" cy="3000821"/>
          </a:xfrm>
          <a:prstGeom prst="rect">
            <a:avLst/>
          </a:prstGeom>
          <a:noFill/>
        </p:spPr>
        <p:txBody>
          <a:bodyPr wrap="square" rtlCol="0">
            <a:spAutoFit/>
          </a:bodyPr>
          <a:lstStyle/>
          <a:p>
            <a:pPr marL="0" marR="0">
              <a:lnSpc>
                <a:spcPct val="150000"/>
              </a:lnSpc>
              <a:spcBef>
                <a:spcPts val="0"/>
              </a:spcBef>
              <a:spcAft>
                <a:spcPts val="0"/>
              </a:spcAft>
            </a:pPr>
            <a:r>
              <a:rPr lang="en-US" b="1" dirty="0"/>
              <a:t>Resource Integration – Small Generation Topics </a:t>
            </a:r>
            <a:r>
              <a:rPr lang="en-US" b="1" dirty="0">
                <a:solidFill>
                  <a:srgbClr val="5B6770"/>
                </a:solidFill>
                <a:latin typeface="Arial" panose="020B0604020202020204" pitchFamily="34" charset="0"/>
                <a:cs typeface="Arial" panose="020B0604020202020204" pitchFamily="34" charset="0"/>
              </a:rPr>
              <a:t>P</a:t>
            </a:r>
            <a:r>
              <a:rPr lang="en-US" sz="1800" b="1"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rocess, Modeling, RARF, Reactive and AVR Testing Scenarios for DGRs / DESRs</a:t>
            </a:r>
            <a:endParaRPr lang="en-US" b="1" dirty="0"/>
          </a:p>
          <a:p>
            <a:endParaRPr lang="en-US" dirty="0"/>
          </a:p>
          <a:p>
            <a:r>
              <a:rPr lang="en-US" dirty="0"/>
              <a:t>Zach Reich, P.E.</a:t>
            </a:r>
          </a:p>
          <a:p>
            <a:endParaRPr lang="en-US" dirty="0"/>
          </a:p>
          <a:p>
            <a:r>
              <a:rPr lang="en-US" dirty="0"/>
              <a:t>ERCOT</a:t>
            </a:r>
          </a:p>
          <a:p>
            <a:r>
              <a:rPr lang="en-US" dirty="0"/>
              <a:t>Resource Integration Working Group</a:t>
            </a:r>
            <a:r>
              <a:rPr lang="en-US" b="1" dirty="0"/>
              <a:t> </a:t>
            </a:r>
          </a:p>
          <a:p>
            <a:r>
              <a:rPr lang="en-US" dirty="0"/>
              <a:t>February 22, 2022</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sz="2400" dirty="0"/>
              <a:t>NPRR1026 and PGRR081 Self Limiting Facility (</a:t>
            </a:r>
            <a:r>
              <a:rPr lang="en-US" sz="2400" u="sng" dirty="0"/>
              <a:t>Not Implemented Yet</a:t>
            </a:r>
            <a:r>
              <a:rPr lang="en-US" sz="2400" dirty="0"/>
              <a: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pic>
        <p:nvPicPr>
          <p:cNvPr id="3" name="Picture 2"/>
          <p:cNvPicPr>
            <a:picLocks noChangeAspect="1"/>
          </p:cNvPicPr>
          <p:nvPr/>
        </p:nvPicPr>
        <p:blipFill>
          <a:blip r:embed="rId3"/>
          <a:stretch>
            <a:fillRect/>
          </a:stretch>
        </p:blipFill>
        <p:spPr>
          <a:xfrm>
            <a:off x="4724400" y="796212"/>
            <a:ext cx="4547938" cy="5638800"/>
          </a:xfrm>
          <a:prstGeom prst="rect">
            <a:avLst/>
          </a:prstGeom>
        </p:spPr>
      </p:pic>
      <p:sp>
        <p:nvSpPr>
          <p:cNvPr id="5" name="Rectangle 4"/>
          <p:cNvSpPr/>
          <p:nvPr/>
        </p:nvSpPr>
        <p:spPr>
          <a:xfrm>
            <a:off x="2057400" y="2819400"/>
            <a:ext cx="1932039" cy="1323439"/>
          </a:xfrm>
          <a:prstGeom prst="rect">
            <a:avLst/>
          </a:prstGeom>
          <a:noFill/>
        </p:spPr>
        <p:txBody>
          <a:bodyPr wrap="square" lIns="91440" tIns="45720" rIns="91440" bIns="45720">
            <a:spAutoFit/>
          </a:bodyPr>
          <a:lstStyle/>
          <a:p>
            <a:pPr algn="ctr"/>
            <a:r>
              <a:rPr lang="en-US" sz="1600" dirty="0"/>
              <a:t>Self-Limiting Facility’s established limit on the total MW Injection</a:t>
            </a:r>
            <a:endParaRPr lang="en-US" sz="1600" dirty="0">
              <a:ln w="0"/>
              <a:effectLst>
                <a:outerShdw blurRad="38100" dist="19050" dir="2700000" algn="tl" rotWithShape="0">
                  <a:schemeClr val="dk1">
                    <a:alpha val="40000"/>
                  </a:schemeClr>
                </a:outerShdw>
              </a:effectLst>
            </a:endParaRPr>
          </a:p>
        </p:txBody>
      </p:sp>
      <p:sp>
        <p:nvSpPr>
          <p:cNvPr id="6" name="Right Arrow 5"/>
          <p:cNvSpPr/>
          <p:nvPr/>
        </p:nvSpPr>
        <p:spPr>
          <a:xfrm>
            <a:off x="3913509" y="3142564"/>
            <a:ext cx="487017" cy="338554"/>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3740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43682"/>
            <a:ext cx="8458200" cy="518318"/>
          </a:xfrm>
        </p:spPr>
        <p:txBody>
          <a:bodyPr/>
          <a:lstStyle/>
          <a:p>
            <a:r>
              <a:rPr lang="en-US" sz="2400" dirty="0"/>
              <a:t>NPRR1026 and PGRR081 Self Limiting Facility  (</a:t>
            </a:r>
            <a:r>
              <a:rPr lang="en-US" sz="2400" u="sng" dirty="0"/>
              <a:t>Not Implemented Yet</a:t>
            </a:r>
            <a:r>
              <a:rPr lang="en-US" sz="2400" dirty="0"/>
              <a: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pic>
        <p:nvPicPr>
          <p:cNvPr id="3" name="Picture 2"/>
          <p:cNvPicPr>
            <a:picLocks noChangeAspect="1"/>
          </p:cNvPicPr>
          <p:nvPr/>
        </p:nvPicPr>
        <p:blipFill>
          <a:blip r:embed="rId3"/>
          <a:stretch>
            <a:fillRect/>
          </a:stretch>
        </p:blipFill>
        <p:spPr>
          <a:xfrm>
            <a:off x="4026263" y="762000"/>
            <a:ext cx="4139474" cy="6019800"/>
          </a:xfrm>
          <a:prstGeom prst="rect">
            <a:avLst/>
          </a:prstGeom>
        </p:spPr>
      </p:pic>
      <p:sp>
        <p:nvSpPr>
          <p:cNvPr id="6" name="Right Arrow 5"/>
          <p:cNvSpPr/>
          <p:nvPr/>
        </p:nvSpPr>
        <p:spPr>
          <a:xfrm>
            <a:off x="3352800" y="3148569"/>
            <a:ext cx="762000" cy="338554"/>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1607975">
            <a:off x="3314700" y="3317846"/>
            <a:ext cx="762000" cy="338554"/>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20003814">
            <a:off x="3296867" y="2944811"/>
            <a:ext cx="762000" cy="338554"/>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496962" y="2779656"/>
            <a:ext cx="1932039" cy="1323439"/>
          </a:xfrm>
          <a:prstGeom prst="rect">
            <a:avLst/>
          </a:prstGeom>
          <a:noFill/>
        </p:spPr>
        <p:txBody>
          <a:bodyPr wrap="square" lIns="91440" tIns="45720" rIns="91440" bIns="45720">
            <a:spAutoFit/>
          </a:bodyPr>
          <a:lstStyle/>
          <a:p>
            <a:pPr algn="ctr"/>
            <a:r>
              <a:rPr lang="en-US" sz="1600" dirty="0"/>
              <a:t>Self-Limiting Facility’s established limit on the total MW Injection</a:t>
            </a:r>
            <a:endParaRPr lang="en-US" sz="16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70105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DGR / DESR Modeling Guidelines:</a:t>
            </a:r>
          </a:p>
        </p:txBody>
      </p:sp>
    </p:spTree>
    <p:extLst>
      <p:ext uri="{BB962C8B-B14F-4D97-AF65-F5344CB8AC3E}">
        <p14:creationId xmlns:p14="http://schemas.microsoft.com/office/powerpoint/2010/main" val="919581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39" name="Title 1"/>
          <p:cNvSpPr>
            <a:spLocks noGrp="1"/>
          </p:cNvSpPr>
          <p:nvPr>
            <p:ph type="title"/>
          </p:nvPr>
        </p:nvSpPr>
        <p:spPr>
          <a:xfrm>
            <a:off x="1905000" y="243682"/>
            <a:ext cx="8458200" cy="518318"/>
          </a:xfrm>
        </p:spPr>
        <p:txBody>
          <a:bodyPr/>
          <a:lstStyle/>
          <a:p>
            <a:r>
              <a:rPr lang="en-US" b="1" dirty="0">
                <a:solidFill>
                  <a:schemeClr val="accent1"/>
                </a:solidFill>
              </a:rPr>
              <a:t>Old DGR Modeling Topology (Example)</a:t>
            </a:r>
          </a:p>
        </p:txBody>
      </p:sp>
      <p:cxnSp>
        <p:nvCxnSpPr>
          <p:cNvPr id="5" name="Straight Connector 4">
            <a:extLst>
              <a:ext uri="{FF2B5EF4-FFF2-40B4-BE49-F238E27FC236}">
                <a16:creationId xmlns:a16="http://schemas.microsoft.com/office/drawing/2014/main" id="{35A1788A-73B8-4575-A158-C12EA922DD50}"/>
              </a:ext>
            </a:extLst>
          </p:cNvPr>
          <p:cNvCxnSpPr/>
          <p:nvPr/>
        </p:nvCxnSpPr>
        <p:spPr>
          <a:xfrm>
            <a:off x="3806440" y="2886807"/>
            <a:ext cx="1423806" cy="0"/>
          </a:xfrm>
          <a:prstGeom prst="line">
            <a:avLst/>
          </a:prstGeom>
          <a:ln w="38100">
            <a:solidFill>
              <a:srgbClr val="0071CB"/>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E149BDC9-A6C8-4319-AEA2-01DA4197195F}"/>
              </a:ext>
            </a:extLst>
          </p:cNvPr>
          <p:cNvCxnSpPr>
            <a:endCxn id="10" idx="0"/>
          </p:cNvCxnSpPr>
          <p:nvPr/>
        </p:nvCxnSpPr>
        <p:spPr>
          <a:xfrm flipH="1">
            <a:off x="4534418" y="2112715"/>
            <a:ext cx="2" cy="1038790"/>
          </a:xfrm>
          <a:prstGeom prst="line">
            <a:avLst/>
          </a:prstGeom>
          <a:ln w="28575">
            <a:solidFill>
              <a:srgbClr val="0071CB"/>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18B98485-0180-4F80-84D5-8B71A8D6CFE9}"/>
              </a:ext>
            </a:extLst>
          </p:cNvPr>
          <p:cNvSpPr/>
          <p:nvPr/>
        </p:nvSpPr>
        <p:spPr>
          <a:xfrm>
            <a:off x="4435211" y="2310391"/>
            <a:ext cx="198414" cy="189370"/>
          </a:xfrm>
          <a:prstGeom prst="rect">
            <a:avLst/>
          </a:prstGeom>
          <a:solidFill>
            <a:srgbClr val="0071CB"/>
          </a:solid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Cloud 7">
            <a:extLst>
              <a:ext uri="{FF2B5EF4-FFF2-40B4-BE49-F238E27FC236}">
                <a16:creationId xmlns:a16="http://schemas.microsoft.com/office/drawing/2014/main" id="{2C833672-98D7-45EA-A1DB-4F7C07FD6B88}"/>
              </a:ext>
            </a:extLst>
          </p:cNvPr>
          <p:cNvSpPr/>
          <p:nvPr/>
        </p:nvSpPr>
        <p:spPr>
          <a:xfrm>
            <a:off x="3646604" y="1574466"/>
            <a:ext cx="1732991" cy="619910"/>
          </a:xfrm>
          <a:prstGeom prst="cloud">
            <a:avLst/>
          </a:prstGeom>
          <a:solidFill>
            <a:schemeClr val="bg1"/>
          </a:solid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9" name="TextBox 8">
            <a:extLst>
              <a:ext uri="{FF2B5EF4-FFF2-40B4-BE49-F238E27FC236}">
                <a16:creationId xmlns:a16="http://schemas.microsoft.com/office/drawing/2014/main" id="{DC05C667-7E46-4032-A182-5C9C39B3EFA3}"/>
              </a:ext>
            </a:extLst>
          </p:cNvPr>
          <p:cNvSpPr txBox="1"/>
          <p:nvPr/>
        </p:nvSpPr>
        <p:spPr>
          <a:xfrm>
            <a:off x="7343835" y="3173698"/>
            <a:ext cx="794774" cy="215444"/>
          </a:xfrm>
          <a:prstGeom prst="rect">
            <a:avLst/>
          </a:prstGeom>
          <a:noFill/>
        </p:spPr>
        <p:txBody>
          <a:bodyPr wrap="square" rtlCol="0">
            <a:spAutoFit/>
          </a:bodyPr>
          <a:lstStyle/>
          <a:p>
            <a:pPr algn="ctr"/>
            <a:r>
              <a:rPr lang="en-US" sz="800" dirty="0"/>
              <a:t>DGR</a:t>
            </a:r>
          </a:p>
        </p:txBody>
      </p:sp>
      <p:sp>
        <p:nvSpPr>
          <p:cNvPr id="10" name="Oval 9">
            <a:extLst>
              <a:ext uri="{FF2B5EF4-FFF2-40B4-BE49-F238E27FC236}">
                <a16:creationId xmlns:a16="http://schemas.microsoft.com/office/drawing/2014/main" id="{78122D48-23D1-4B37-8F1D-63A0B42877EA}"/>
              </a:ext>
            </a:extLst>
          </p:cNvPr>
          <p:cNvSpPr/>
          <p:nvPr/>
        </p:nvSpPr>
        <p:spPr>
          <a:xfrm>
            <a:off x="4311200" y="3151505"/>
            <a:ext cx="446436" cy="426086"/>
          </a:xfrm>
          <a:prstGeom prst="ellipse">
            <a:avLst/>
          </a:prstGeom>
          <a:noFill/>
          <a:ln>
            <a:solidFill>
              <a:schemeClr val="accent4">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1" name="Oval 10">
            <a:extLst>
              <a:ext uri="{FF2B5EF4-FFF2-40B4-BE49-F238E27FC236}">
                <a16:creationId xmlns:a16="http://schemas.microsoft.com/office/drawing/2014/main" id="{83935679-3B0B-436E-AEC5-FFD5F84E04B0}"/>
              </a:ext>
            </a:extLst>
          </p:cNvPr>
          <p:cNvSpPr/>
          <p:nvPr/>
        </p:nvSpPr>
        <p:spPr>
          <a:xfrm>
            <a:off x="4311200" y="3318461"/>
            <a:ext cx="446436" cy="426086"/>
          </a:xfrm>
          <a:prstGeom prst="ellipse">
            <a:avLst/>
          </a:prstGeom>
          <a:noFill/>
          <a:ln>
            <a:solidFill>
              <a:srgbClr val="D179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2" name="Rectangle 11">
            <a:extLst>
              <a:ext uri="{FF2B5EF4-FFF2-40B4-BE49-F238E27FC236}">
                <a16:creationId xmlns:a16="http://schemas.microsoft.com/office/drawing/2014/main" id="{A6E72308-0B49-44BD-B4FD-361B4F4C537B}"/>
              </a:ext>
            </a:extLst>
          </p:cNvPr>
          <p:cNvSpPr/>
          <p:nvPr/>
        </p:nvSpPr>
        <p:spPr>
          <a:xfrm>
            <a:off x="4435211" y="4276064"/>
            <a:ext cx="198414" cy="189370"/>
          </a:xfrm>
          <a:prstGeom prst="rect">
            <a:avLst/>
          </a:prstGeom>
          <a:solidFill>
            <a:srgbClr val="D179B8"/>
          </a:solidFill>
          <a:ln>
            <a:solidFill>
              <a:srgbClr val="D179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3" name="Straight Connector 12">
            <a:extLst>
              <a:ext uri="{FF2B5EF4-FFF2-40B4-BE49-F238E27FC236}">
                <a16:creationId xmlns:a16="http://schemas.microsoft.com/office/drawing/2014/main" id="{EAED42BC-64D1-4672-9C37-7EC0F02DFB53}"/>
              </a:ext>
            </a:extLst>
          </p:cNvPr>
          <p:cNvCxnSpPr/>
          <p:nvPr/>
        </p:nvCxnSpPr>
        <p:spPr>
          <a:xfrm>
            <a:off x="4137031" y="4070113"/>
            <a:ext cx="1087970" cy="0"/>
          </a:xfrm>
          <a:prstGeom prst="line">
            <a:avLst/>
          </a:prstGeom>
          <a:ln w="38100">
            <a:solidFill>
              <a:srgbClr val="D179B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CC5CACB-0C08-4AE0-9B41-12196DB5E372}"/>
              </a:ext>
            </a:extLst>
          </p:cNvPr>
          <p:cNvCxnSpPr/>
          <p:nvPr/>
        </p:nvCxnSpPr>
        <p:spPr>
          <a:xfrm>
            <a:off x="4534417" y="3739119"/>
            <a:ext cx="0" cy="1022437"/>
          </a:xfrm>
          <a:prstGeom prst="line">
            <a:avLst/>
          </a:prstGeom>
          <a:ln w="28575">
            <a:solidFill>
              <a:srgbClr val="D179B8"/>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Rounded Rectangle 87">
            <a:extLst>
              <a:ext uri="{FF2B5EF4-FFF2-40B4-BE49-F238E27FC236}">
                <a16:creationId xmlns:a16="http://schemas.microsoft.com/office/drawing/2014/main" id="{58DE736B-6893-4F62-9321-F58D859660A7}"/>
              </a:ext>
            </a:extLst>
          </p:cNvPr>
          <p:cNvSpPr/>
          <p:nvPr/>
        </p:nvSpPr>
        <p:spPr>
          <a:xfrm>
            <a:off x="2999194" y="1529135"/>
            <a:ext cx="3539690" cy="3787047"/>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6" name="Rectangle 15">
            <a:extLst>
              <a:ext uri="{FF2B5EF4-FFF2-40B4-BE49-F238E27FC236}">
                <a16:creationId xmlns:a16="http://schemas.microsoft.com/office/drawing/2014/main" id="{A54E2E65-A8C7-4B38-AEB0-E23F1780BB86}"/>
              </a:ext>
            </a:extLst>
          </p:cNvPr>
          <p:cNvSpPr/>
          <p:nvPr/>
        </p:nvSpPr>
        <p:spPr>
          <a:xfrm>
            <a:off x="4939587" y="4284355"/>
            <a:ext cx="198414" cy="189370"/>
          </a:xfrm>
          <a:prstGeom prst="rect">
            <a:avLst/>
          </a:prstGeom>
          <a:solidFill>
            <a:srgbClr val="D179B8"/>
          </a:solidFill>
          <a:ln>
            <a:solidFill>
              <a:srgbClr val="D179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7" name="Elbow Connector 92">
            <a:extLst>
              <a:ext uri="{FF2B5EF4-FFF2-40B4-BE49-F238E27FC236}">
                <a16:creationId xmlns:a16="http://schemas.microsoft.com/office/drawing/2014/main" id="{344543F6-F213-4CF1-B0A5-C90EBF7F55BF}"/>
              </a:ext>
            </a:extLst>
          </p:cNvPr>
          <p:cNvCxnSpPr/>
          <p:nvPr/>
        </p:nvCxnSpPr>
        <p:spPr>
          <a:xfrm>
            <a:off x="5055888" y="4070113"/>
            <a:ext cx="3319599" cy="620900"/>
          </a:xfrm>
          <a:prstGeom prst="bentConnector3">
            <a:avLst>
              <a:gd name="adj1" fmla="val -912"/>
            </a:avLst>
          </a:prstGeom>
          <a:ln w="28575">
            <a:solidFill>
              <a:srgbClr val="D179B8"/>
            </a:solidFill>
            <a:tailEnd type="none"/>
          </a:ln>
        </p:spPr>
        <p:style>
          <a:lnRef idx="1">
            <a:schemeClr val="accent1"/>
          </a:lnRef>
          <a:fillRef idx="0">
            <a:schemeClr val="accent1"/>
          </a:fillRef>
          <a:effectRef idx="0">
            <a:schemeClr val="accent1"/>
          </a:effectRef>
          <a:fontRef idx="minor">
            <a:schemeClr val="tx1"/>
          </a:fontRef>
        </p:style>
      </p:cxnSp>
      <p:sp>
        <p:nvSpPr>
          <p:cNvPr id="18" name="Right Brace 17">
            <a:extLst>
              <a:ext uri="{FF2B5EF4-FFF2-40B4-BE49-F238E27FC236}">
                <a16:creationId xmlns:a16="http://schemas.microsoft.com/office/drawing/2014/main" id="{DAA8B052-CDC2-4264-8D14-31005DE17328}"/>
              </a:ext>
            </a:extLst>
          </p:cNvPr>
          <p:cNvSpPr/>
          <p:nvPr/>
        </p:nvSpPr>
        <p:spPr>
          <a:xfrm rot="5400000">
            <a:off x="5807560" y="4483811"/>
            <a:ext cx="306927" cy="72133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19" name="TextBox 18">
            <a:extLst>
              <a:ext uri="{FF2B5EF4-FFF2-40B4-BE49-F238E27FC236}">
                <a16:creationId xmlns:a16="http://schemas.microsoft.com/office/drawing/2014/main" id="{23A5A3A0-2910-4218-A02A-8C5AD93EFE71}"/>
              </a:ext>
            </a:extLst>
          </p:cNvPr>
          <p:cNvSpPr txBox="1"/>
          <p:nvPr/>
        </p:nvSpPr>
        <p:spPr>
          <a:xfrm>
            <a:off x="5440766" y="4956258"/>
            <a:ext cx="1026625" cy="253916"/>
          </a:xfrm>
          <a:prstGeom prst="rect">
            <a:avLst/>
          </a:prstGeom>
          <a:noFill/>
        </p:spPr>
        <p:txBody>
          <a:bodyPr wrap="square" rtlCol="0">
            <a:spAutoFit/>
          </a:bodyPr>
          <a:lstStyle/>
          <a:p>
            <a:pPr algn="ctr"/>
            <a:r>
              <a:rPr lang="en-US" sz="1050" dirty="0"/>
              <a:t>Line</a:t>
            </a:r>
          </a:p>
        </p:txBody>
      </p:sp>
      <p:sp>
        <p:nvSpPr>
          <p:cNvPr id="20" name="Rounded Rectangle 96">
            <a:extLst>
              <a:ext uri="{FF2B5EF4-FFF2-40B4-BE49-F238E27FC236}">
                <a16:creationId xmlns:a16="http://schemas.microsoft.com/office/drawing/2014/main" id="{D0F329D9-017E-4F54-B87F-51F0FEE5CD30}"/>
              </a:ext>
            </a:extLst>
          </p:cNvPr>
          <p:cNvSpPr/>
          <p:nvPr/>
        </p:nvSpPr>
        <p:spPr>
          <a:xfrm>
            <a:off x="6760224" y="1535476"/>
            <a:ext cx="1873871" cy="3787047"/>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1" name="Rectangle 20">
            <a:extLst>
              <a:ext uri="{FF2B5EF4-FFF2-40B4-BE49-F238E27FC236}">
                <a16:creationId xmlns:a16="http://schemas.microsoft.com/office/drawing/2014/main" id="{0C2ECCCC-A8C8-4C2E-874A-728ABE4044A0}"/>
              </a:ext>
            </a:extLst>
          </p:cNvPr>
          <p:cNvSpPr/>
          <p:nvPr/>
        </p:nvSpPr>
        <p:spPr>
          <a:xfrm>
            <a:off x="7642016" y="4260847"/>
            <a:ext cx="198414" cy="189370"/>
          </a:xfrm>
          <a:prstGeom prst="rect">
            <a:avLst/>
          </a:prstGeom>
          <a:solidFill>
            <a:srgbClr val="D179B8"/>
          </a:solidFill>
          <a:ln>
            <a:solidFill>
              <a:srgbClr val="D179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22" name="Straight Connector 21">
            <a:extLst>
              <a:ext uri="{FF2B5EF4-FFF2-40B4-BE49-F238E27FC236}">
                <a16:creationId xmlns:a16="http://schemas.microsoft.com/office/drawing/2014/main" id="{04497946-3CB1-4317-A0B9-2CC122196635}"/>
              </a:ext>
            </a:extLst>
          </p:cNvPr>
          <p:cNvCxnSpPr/>
          <p:nvPr/>
        </p:nvCxnSpPr>
        <p:spPr>
          <a:xfrm>
            <a:off x="7741222" y="4084665"/>
            <a:ext cx="0" cy="595079"/>
          </a:xfrm>
          <a:prstGeom prst="line">
            <a:avLst/>
          </a:prstGeom>
          <a:ln w="28575">
            <a:solidFill>
              <a:srgbClr val="D179B8"/>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F0831193-EF20-45A7-B982-5AC6B2DA6F1F}"/>
              </a:ext>
            </a:extLst>
          </p:cNvPr>
          <p:cNvSpPr txBox="1"/>
          <p:nvPr/>
        </p:nvSpPr>
        <p:spPr>
          <a:xfrm>
            <a:off x="4019428" y="1181724"/>
            <a:ext cx="1360167" cy="307777"/>
          </a:xfrm>
          <a:prstGeom prst="rect">
            <a:avLst/>
          </a:prstGeom>
          <a:noFill/>
        </p:spPr>
        <p:txBody>
          <a:bodyPr wrap="square" rtlCol="0">
            <a:spAutoFit/>
          </a:bodyPr>
          <a:lstStyle/>
          <a:p>
            <a:pPr algn="ctr"/>
            <a:r>
              <a:rPr lang="en-US" sz="1400" dirty="0"/>
              <a:t>TDSP Station</a:t>
            </a:r>
          </a:p>
        </p:txBody>
      </p:sp>
      <p:sp>
        <p:nvSpPr>
          <p:cNvPr id="24" name="TextBox 23">
            <a:extLst>
              <a:ext uri="{FF2B5EF4-FFF2-40B4-BE49-F238E27FC236}">
                <a16:creationId xmlns:a16="http://schemas.microsoft.com/office/drawing/2014/main" id="{55DEDBCE-CC72-47B7-9549-E6E44884DD80}"/>
              </a:ext>
            </a:extLst>
          </p:cNvPr>
          <p:cNvSpPr txBox="1"/>
          <p:nvPr/>
        </p:nvSpPr>
        <p:spPr>
          <a:xfrm>
            <a:off x="6753082" y="1165698"/>
            <a:ext cx="1976280" cy="307777"/>
          </a:xfrm>
          <a:prstGeom prst="rect">
            <a:avLst/>
          </a:prstGeom>
          <a:noFill/>
        </p:spPr>
        <p:txBody>
          <a:bodyPr wrap="square" rtlCol="0">
            <a:spAutoFit/>
          </a:bodyPr>
          <a:lstStyle/>
          <a:p>
            <a:pPr algn="ctr"/>
            <a:r>
              <a:rPr lang="en-US" sz="1400" dirty="0"/>
              <a:t>DGR / DESR Station</a:t>
            </a:r>
          </a:p>
        </p:txBody>
      </p:sp>
      <p:sp>
        <p:nvSpPr>
          <p:cNvPr id="25" name="Isosceles Triangle 24">
            <a:extLst>
              <a:ext uri="{FF2B5EF4-FFF2-40B4-BE49-F238E27FC236}">
                <a16:creationId xmlns:a16="http://schemas.microsoft.com/office/drawing/2014/main" id="{526CF6B4-8212-48F3-8A2B-F3C5904143BA}"/>
              </a:ext>
            </a:extLst>
          </p:cNvPr>
          <p:cNvSpPr/>
          <p:nvPr/>
        </p:nvSpPr>
        <p:spPr>
          <a:xfrm rot="10800000">
            <a:off x="4339162" y="4609315"/>
            <a:ext cx="406599" cy="334539"/>
          </a:xfrm>
          <a:prstGeom prst="triangle">
            <a:avLst/>
          </a:prstGeom>
          <a:solidFill>
            <a:schemeClr val="bg1"/>
          </a:solidFill>
          <a:ln>
            <a:solidFill>
              <a:srgbClr val="D179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26" name="Straight Connector 25">
            <a:extLst>
              <a:ext uri="{FF2B5EF4-FFF2-40B4-BE49-F238E27FC236}">
                <a16:creationId xmlns:a16="http://schemas.microsoft.com/office/drawing/2014/main" id="{C5B4D3FC-ABB4-446F-B278-B3CF0D778243}"/>
              </a:ext>
            </a:extLst>
          </p:cNvPr>
          <p:cNvCxnSpPr/>
          <p:nvPr/>
        </p:nvCxnSpPr>
        <p:spPr>
          <a:xfrm>
            <a:off x="7197237" y="4093887"/>
            <a:ext cx="1087970" cy="0"/>
          </a:xfrm>
          <a:prstGeom prst="line">
            <a:avLst/>
          </a:prstGeom>
          <a:ln w="38100">
            <a:solidFill>
              <a:srgbClr val="D179B8"/>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CFA7668-21F9-425D-9EF6-BD31074F8A86}"/>
              </a:ext>
            </a:extLst>
          </p:cNvPr>
          <p:cNvCxnSpPr/>
          <p:nvPr/>
        </p:nvCxnSpPr>
        <p:spPr>
          <a:xfrm>
            <a:off x="7741222" y="3489586"/>
            <a:ext cx="0" cy="595079"/>
          </a:xfrm>
          <a:prstGeom prst="line">
            <a:avLst/>
          </a:prstGeom>
          <a:ln w="28575">
            <a:solidFill>
              <a:srgbClr val="D179B8"/>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339DA614-B302-4AE1-839F-6C00595C0ECD}"/>
              </a:ext>
            </a:extLst>
          </p:cNvPr>
          <p:cNvSpPr/>
          <p:nvPr/>
        </p:nvSpPr>
        <p:spPr>
          <a:xfrm>
            <a:off x="7518004" y="3054276"/>
            <a:ext cx="446436" cy="426086"/>
          </a:xfrm>
          <a:prstGeom prst="ellipse">
            <a:avLst/>
          </a:prstGeom>
          <a:noFill/>
          <a:ln>
            <a:solidFill>
              <a:srgbClr val="D179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ysClr val="windowText" lastClr="000000"/>
              </a:solidFill>
            </a:endParaRPr>
          </a:p>
        </p:txBody>
      </p:sp>
      <p:sp>
        <p:nvSpPr>
          <p:cNvPr id="31" name="TextBox 30">
            <a:extLst>
              <a:ext uri="{FF2B5EF4-FFF2-40B4-BE49-F238E27FC236}">
                <a16:creationId xmlns:a16="http://schemas.microsoft.com/office/drawing/2014/main" id="{1ABD3116-812D-4790-91BF-F13864EB8DBF}"/>
              </a:ext>
            </a:extLst>
          </p:cNvPr>
          <p:cNvSpPr txBox="1"/>
          <p:nvPr/>
        </p:nvSpPr>
        <p:spPr>
          <a:xfrm>
            <a:off x="7173148" y="2570671"/>
            <a:ext cx="1136149" cy="523220"/>
          </a:xfrm>
          <a:prstGeom prst="rect">
            <a:avLst/>
          </a:prstGeom>
          <a:noFill/>
        </p:spPr>
        <p:txBody>
          <a:bodyPr wrap="square" rtlCol="0">
            <a:spAutoFit/>
          </a:bodyPr>
          <a:lstStyle/>
          <a:p>
            <a:pPr algn="ctr"/>
            <a:r>
              <a:rPr lang="en-US" sz="1400" dirty="0"/>
              <a:t>Generating Unit</a:t>
            </a:r>
          </a:p>
        </p:txBody>
      </p:sp>
      <p:sp>
        <p:nvSpPr>
          <p:cNvPr id="30" name="Arrow: Left 29">
            <a:extLst>
              <a:ext uri="{FF2B5EF4-FFF2-40B4-BE49-F238E27FC236}">
                <a16:creationId xmlns:a16="http://schemas.microsoft.com/office/drawing/2014/main" id="{A1D49A69-5B19-41EB-B20A-AA1A781BBB8C}"/>
              </a:ext>
            </a:extLst>
          </p:cNvPr>
          <p:cNvSpPr/>
          <p:nvPr/>
        </p:nvSpPr>
        <p:spPr>
          <a:xfrm rot="10800000">
            <a:off x="8699817" y="3281420"/>
            <a:ext cx="709870" cy="304800"/>
          </a:xfrm>
          <a:prstGeom prst="lef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Left 31">
            <a:extLst>
              <a:ext uri="{FF2B5EF4-FFF2-40B4-BE49-F238E27FC236}">
                <a16:creationId xmlns:a16="http://schemas.microsoft.com/office/drawing/2014/main" id="{8E1D798C-52B1-4FDD-8025-5D5DD9511016}"/>
              </a:ext>
            </a:extLst>
          </p:cNvPr>
          <p:cNvSpPr/>
          <p:nvPr/>
        </p:nvSpPr>
        <p:spPr>
          <a:xfrm>
            <a:off x="2271308" y="3272791"/>
            <a:ext cx="640801" cy="304800"/>
          </a:xfrm>
          <a:prstGeom prst="lef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5EC4D88-C9C4-47DA-88F6-21667ADEAF88}"/>
              </a:ext>
            </a:extLst>
          </p:cNvPr>
          <p:cNvSpPr/>
          <p:nvPr/>
        </p:nvSpPr>
        <p:spPr>
          <a:xfrm>
            <a:off x="9475409" y="3027393"/>
            <a:ext cx="1374690" cy="8382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t>RE Data responsibility (RARF)</a:t>
            </a:r>
          </a:p>
          <a:p>
            <a:pPr algn="ctr"/>
            <a:endParaRPr lang="en-US" sz="1400" dirty="0"/>
          </a:p>
        </p:txBody>
      </p:sp>
      <p:sp>
        <p:nvSpPr>
          <p:cNvPr id="34" name="Rectangle 33">
            <a:extLst>
              <a:ext uri="{FF2B5EF4-FFF2-40B4-BE49-F238E27FC236}">
                <a16:creationId xmlns:a16="http://schemas.microsoft.com/office/drawing/2014/main" id="{76E79AEB-2E56-41EF-9708-B06E7D113DB2}"/>
              </a:ext>
            </a:extLst>
          </p:cNvPr>
          <p:cNvSpPr/>
          <p:nvPr/>
        </p:nvSpPr>
        <p:spPr>
          <a:xfrm>
            <a:off x="862924" y="2912691"/>
            <a:ext cx="1336749" cy="95290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t>TDSP Modeling Responsibility</a:t>
            </a:r>
          </a:p>
          <a:p>
            <a:pPr algn="ctr"/>
            <a:endParaRPr lang="en-US" sz="1400" dirty="0"/>
          </a:p>
        </p:txBody>
      </p:sp>
      <p:sp>
        <p:nvSpPr>
          <p:cNvPr id="35" name="TextBox 34">
            <a:extLst>
              <a:ext uri="{FF2B5EF4-FFF2-40B4-BE49-F238E27FC236}">
                <a16:creationId xmlns:a16="http://schemas.microsoft.com/office/drawing/2014/main" id="{D335E71C-C970-42C1-8F67-1B2B8A9251F0}"/>
              </a:ext>
            </a:extLst>
          </p:cNvPr>
          <p:cNvSpPr txBox="1"/>
          <p:nvPr/>
        </p:nvSpPr>
        <p:spPr>
          <a:xfrm>
            <a:off x="3913328" y="1633500"/>
            <a:ext cx="1258265" cy="461665"/>
          </a:xfrm>
          <a:prstGeom prst="rect">
            <a:avLst/>
          </a:prstGeom>
          <a:noFill/>
        </p:spPr>
        <p:txBody>
          <a:bodyPr wrap="square" rtlCol="0">
            <a:spAutoFit/>
          </a:bodyPr>
          <a:lstStyle/>
          <a:p>
            <a:pPr algn="ctr"/>
            <a:r>
              <a:rPr lang="en-US" sz="1200" dirty="0"/>
              <a:t>Transmission Network</a:t>
            </a:r>
          </a:p>
        </p:txBody>
      </p:sp>
    </p:spTree>
    <p:extLst>
      <p:ext uri="{BB962C8B-B14F-4D97-AF65-F5344CB8AC3E}">
        <p14:creationId xmlns:p14="http://schemas.microsoft.com/office/powerpoint/2010/main" val="1381285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b="1" dirty="0">
                <a:solidFill>
                  <a:schemeClr val="accent1"/>
                </a:solidFill>
              </a:rPr>
              <a:t>Current DGR Modeling Topology</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
        <p:nvSpPr>
          <p:cNvPr id="39" name="Content Placeholder 2"/>
          <p:cNvSpPr txBox="1">
            <a:spLocks/>
          </p:cNvSpPr>
          <p:nvPr/>
        </p:nvSpPr>
        <p:spPr>
          <a:xfrm>
            <a:off x="1828800" y="1219200"/>
            <a:ext cx="8534400" cy="4876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pPr>
            <a:endParaRPr lang="en-US" sz="2000" dirty="0"/>
          </a:p>
        </p:txBody>
      </p:sp>
      <p:grpSp>
        <p:nvGrpSpPr>
          <p:cNvPr id="5" name="Group 4"/>
          <p:cNvGrpSpPr/>
          <p:nvPr/>
        </p:nvGrpSpPr>
        <p:grpSpPr>
          <a:xfrm>
            <a:off x="4789953" y="1066800"/>
            <a:ext cx="2821154" cy="5000502"/>
            <a:chOff x="2741816" y="182537"/>
            <a:chExt cx="3250677" cy="5761832"/>
          </a:xfrm>
        </p:grpSpPr>
        <p:cxnSp>
          <p:nvCxnSpPr>
            <p:cNvPr id="43" name="Straight Connector 42"/>
            <p:cNvCxnSpPr/>
            <p:nvPr/>
          </p:nvCxnSpPr>
          <p:spPr>
            <a:xfrm>
              <a:off x="3033393" y="2690862"/>
              <a:ext cx="2959100" cy="0"/>
            </a:xfrm>
            <a:prstGeom prst="line">
              <a:avLst/>
            </a:prstGeom>
            <a:ln w="38100">
              <a:solidFill>
                <a:srgbClr val="0071CB"/>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cxnSpLocks/>
              <a:endCxn id="46" idx="3"/>
            </p:cNvCxnSpPr>
            <p:nvPr/>
          </p:nvCxnSpPr>
          <p:spPr>
            <a:xfrm flipH="1">
              <a:off x="3492095" y="2690862"/>
              <a:ext cx="6436" cy="1479550"/>
            </a:xfrm>
            <a:prstGeom prst="line">
              <a:avLst/>
            </a:prstGeom>
            <a:ln w="28575">
              <a:solidFill>
                <a:srgbClr val="0071CB"/>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217793" y="2690862"/>
              <a:ext cx="0" cy="2164037"/>
            </a:xfrm>
            <a:prstGeom prst="line">
              <a:avLst/>
            </a:prstGeom>
            <a:ln w="28575">
              <a:solidFill>
                <a:srgbClr val="0071CB"/>
              </a:solidFill>
            </a:ln>
          </p:spPr>
          <p:style>
            <a:lnRef idx="1">
              <a:schemeClr val="accent1"/>
            </a:lnRef>
            <a:fillRef idx="0">
              <a:schemeClr val="accent1"/>
            </a:fillRef>
            <a:effectRef idx="0">
              <a:schemeClr val="accent1"/>
            </a:effectRef>
            <a:fontRef idx="minor">
              <a:schemeClr val="tx1"/>
            </a:fontRef>
          </p:style>
        </p:cxnSp>
        <p:sp>
          <p:nvSpPr>
            <p:cNvPr id="46" name="Isosceles Triangle 45"/>
            <p:cNvSpPr/>
            <p:nvPr/>
          </p:nvSpPr>
          <p:spPr>
            <a:xfrm rot="10800000">
              <a:off x="3160625" y="4170412"/>
              <a:ext cx="662940" cy="571500"/>
            </a:xfrm>
            <a:prstGeom prst="triangle">
              <a:avLst/>
            </a:prstGeom>
            <a:no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47" name="Straight Connector 46"/>
            <p:cNvCxnSpPr/>
            <p:nvPr/>
          </p:nvCxnSpPr>
          <p:spPr>
            <a:xfrm>
              <a:off x="5217792" y="4328440"/>
              <a:ext cx="0" cy="972803"/>
            </a:xfrm>
            <a:prstGeom prst="line">
              <a:avLst/>
            </a:prstGeom>
            <a:ln w="28575">
              <a:solidFill>
                <a:srgbClr val="0071CB"/>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4867945" y="5310008"/>
              <a:ext cx="695788" cy="634361"/>
            </a:xfrm>
            <a:prstGeom prst="ellipse">
              <a:avLst/>
            </a:prstGeom>
            <a:no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dirty="0">
                  <a:solidFill>
                    <a:schemeClr val="tx1"/>
                  </a:solidFill>
                </a:rPr>
                <a:t>DGR</a:t>
              </a:r>
            </a:p>
          </p:txBody>
        </p:sp>
        <p:grpSp>
          <p:nvGrpSpPr>
            <p:cNvPr id="50" name="Group 49"/>
            <p:cNvGrpSpPr/>
            <p:nvPr/>
          </p:nvGrpSpPr>
          <p:grpSpPr>
            <a:xfrm>
              <a:off x="5076083" y="2989719"/>
              <a:ext cx="259896" cy="936383"/>
              <a:chOff x="5215885" y="5465088"/>
              <a:chExt cx="259896" cy="936383"/>
            </a:xfrm>
          </p:grpSpPr>
          <p:sp>
            <p:nvSpPr>
              <p:cNvPr id="51" name="Rectangle 50"/>
              <p:cNvSpPr/>
              <p:nvPr/>
            </p:nvSpPr>
            <p:spPr>
              <a:xfrm>
                <a:off x="5215885" y="5465088"/>
                <a:ext cx="259896" cy="936383"/>
              </a:xfrm>
              <a:prstGeom prst="rect">
                <a:avLst/>
              </a:prstGeom>
              <a:solidFill>
                <a:schemeClr val="bg1"/>
              </a:solid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52" name="Straight Arrow Connector 51"/>
              <p:cNvCxnSpPr/>
              <p:nvPr/>
            </p:nvCxnSpPr>
            <p:spPr>
              <a:xfrm flipV="1">
                <a:off x="5337173" y="5532120"/>
                <a:ext cx="0" cy="780747"/>
              </a:xfrm>
              <a:prstGeom prst="straightConnector1">
                <a:avLst/>
              </a:prstGeom>
              <a:ln w="57150">
                <a:solidFill>
                  <a:srgbClr val="0071CB"/>
                </a:solidFill>
                <a:tailEnd type="triangle"/>
              </a:ln>
            </p:spPr>
            <p:style>
              <a:lnRef idx="1">
                <a:schemeClr val="accent1"/>
              </a:lnRef>
              <a:fillRef idx="0">
                <a:schemeClr val="accent1"/>
              </a:fillRef>
              <a:effectRef idx="0">
                <a:schemeClr val="accent1"/>
              </a:effectRef>
              <a:fontRef idx="minor">
                <a:schemeClr val="tx1"/>
              </a:fontRef>
            </p:style>
          </p:cxnSp>
        </p:grpSp>
        <p:sp>
          <p:nvSpPr>
            <p:cNvPr id="53" name="TextBox 52"/>
            <p:cNvSpPr txBox="1"/>
            <p:nvPr/>
          </p:nvSpPr>
          <p:spPr>
            <a:xfrm>
              <a:off x="5378347" y="3159174"/>
              <a:ext cx="608784" cy="585149"/>
            </a:xfrm>
            <a:prstGeom prst="rect">
              <a:avLst/>
            </a:prstGeom>
            <a:noFill/>
            <a:ln>
              <a:noFill/>
            </a:ln>
          </p:spPr>
          <p:txBody>
            <a:bodyPr wrap="square" rtlCol="0">
              <a:spAutoFit/>
            </a:bodyPr>
            <a:lstStyle/>
            <a:p>
              <a:r>
                <a:rPr lang="en-US" sz="900" dirty="0"/>
                <a:t>Unit EPS Meter</a:t>
              </a:r>
            </a:p>
          </p:txBody>
        </p:sp>
        <p:cxnSp>
          <p:nvCxnSpPr>
            <p:cNvPr id="57" name="Straight Connector 56"/>
            <p:cNvCxnSpPr/>
            <p:nvPr/>
          </p:nvCxnSpPr>
          <p:spPr>
            <a:xfrm flipH="1">
              <a:off x="4354944" y="1211311"/>
              <a:ext cx="6436" cy="1479550"/>
            </a:xfrm>
            <a:prstGeom prst="line">
              <a:avLst/>
            </a:prstGeom>
            <a:ln w="28575">
              <a:solidFill>
                <a:srgbClr val="0071CB"/>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4180405" y="1589136"/>
              <a:ext cx="361950" cy="361950"/>
            </a:xfrm>
            <a:prstGeom prst="rect">
              <a:avLst/>
            </a:prstGeom>
            <a:solidFill>
              <a:srgbClr val="0071CB"/>
            </a:solid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Cloud 58"/>
            <p:cNvSpPr/>
            <p:nvPr/>
          </p:nvSpPr>
          <p:spPr>
            <a:xfrm>
              <a:off x="2741816" y="182537"/>
              <a:ext cx="3161345" cy="1184857"/>
            </a:xfrm>
            <a:prstGeom prst="cloud">
              <a:avLst/>
            </a:prstGeom>
            <a:solidFill>
              <a:schemeClr val="bg1"/>
            </a:solid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3597570" y="450117"/>
              <a:ext cx="1449837" cy="531954"/>
            </a:xfrm>
            <a:prstGeom prst="rect">
              <a:avLst/>
            </a:prstGeom>
            <a:noFill/>
          </p:spPr>
          <p:txBody>
            <a:bodyPr wrap="square" rtlCol="0">
              <a:spAutoFit/>
            </a:bodyPr>
            <a:lstStyle/>
            <a:p>
              <a:pPr algn="ctr"/>
              <a:r>
                <a:rPr lang="en-US" sz="1200" dirty="0"/>
                <a:t>Transmission Network</a:t>
              </a:r>
            </a:p>
          </p:txBody>
        </p:sp>
      </p:grpSp>
      <p:sp>
        <p:nvSpPr>
          <p:cNvPr id="36" name="Rectangle 35">
            <a:extLst>
              <a:ext uri="{FF2B5EF4-FFF2-40B4-BE49-F238E27FC236}">
                <a16:creationId xmlns:a16="http://schemas.microsoft.com/office/drawing/2014/main" id="{044E8B32-7423-45E0-AFA5-57DFC436960C}"/>
              </a:ext>
            </a:extLst>
          </p:cNvPr>
          <p:cNvSpPr/>
          <p:nvPr/>
        </p:nvSpPr>
        <p:spPr>
          <a:xfrm>
            <a:off x="8184878" y="5682756"/>
            <a:ext cx="1369481" cy="76909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a:t>ERCOT’s SE will zero-out these flows.</a:t>
            </a:r>
            <a:endParaRPr lang="en-US" sz="1400" dirty="0"/>
          </a:p>
        </p:txBody>
      </p:sp>
      <p:cxnSp>
        <p:nvCxnSpPr>
          <p:cNvPr id="12" name="Straight Arrow Connector 11">
            <a:extLst>
              <a:ext uri="{FF2B5EF4-FFF2-40B4-BE49-F238E27FC236}">
                <a16:creationId xmlns:a16="http://schemas.microsoft.com/office/drawing/2014/main" id="{5472DC5E-4554-44EC-A350-7D56F296910C}"/>
              </a:ext>
            </a:extLst>
          </p:cNvPr>
          <p:cNvCxnSpPr>
            <a:cxnSpLocks/>
            <a:stCxn id="36" idx="1"/>
          </p:cNvCxnSpPr>
          <p:nvPr/>
        </p:nvCxnSpPr>
        <p:spPr>
          <a:xfrm flipH="1" flipV="1">
            <a:off x="7323154" y="5914670"/>
            <a:ext cx="861724" cy="15263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33" name="Rounded Rectangle 87">
            <a:extLst>
              <a:ext uri="{FF2B5EF4-FFF2-40B4-BE49-F238E27FC236}">
                <a16:creationId xmlns:a16="http://schemas.microsoft.com/office/drawing/2014/main" id="{2DB38303-FAD6-4E3F-AE00-DDB5C099B4C0}"/>
              </a:ext>
            </a:extLst>
          </p:cNvPr>
          <p:cNvSpPr/>
          <p:nvPr/>
        </p:nvSpPr>
        <p:spPr>
          <a:xfrm>
            <a:off x="6327055" y="4575083"/>
            <a:ext cx="1718521" cy="1673318"/>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7" name="TextBox 26">
            <a:extLst>
              <a:ext uri="{FF2B5EF4-FFF2-40B4-BE49-F238E27FC236}">
                <a16:creationId xmlns:a16="http://schemas.microsoft.com/office/drawing/2014/main" id="{7DE55C19-23B4-49FF-A11B-0BFDAFCB0758}"/>
              </a:ext>
            </a:extLst>
          </p:cNvPr>
          <p:cNvSpPr txBox="1"/>
          <p:nvPr/>
        </p:nvSpPr>
        <p:spPr>
          <a:xfrm>
            <a:off x="6909427" y="4762121"/>
            <a:ext cx="1136149" cy="523220"/>
          </a:xfrm>
          <a:prstGeom prst="rect">
            <a:avLst/>
          </a:prstGeom>
          <a:noFill/>
        </p:spPr>
        <p:txBody>
          <a:bodyPr wrap="square" rtlCol="0">
            <a:spAutoFit/>
          </a:bodyPr>
          <a:lstStyle/>
          <a:p>
            <a:pPr algn="ctr"/>
            <a:r>
              <a:rPr lang="en-US" sz="1400" dirty="0"/>
              <a:t>Generating Unit</a:t>
            </a:r>
          </a:p>
        </p:txBody>
      </p:sp>
      <p:sp>
        <p:nvSpPr>
          <p:cNvPr id="28" name="Arrow: Left 27">
            <a:extLst>
              <a:ext uri="{FF2B5EF4-FFF2-40B4-BE49-F238E27FC236}">
                <a16:creationId xmlns:a16="http://schemas.microsoft.com/office/drawing/2014/main" id="{ABF6547A-B3A0-4317-A13A-2421C3342C99}"/>
              </a:ext>
            </a:extLst>
          </p:cNvPr>
          <p:cNvSpPr/>
          <p:nvPr/>
        </p:nvSpPr>
        <p:spPr>
          <a:xfrm rot="10800000">
            <a:off x="8118449" y="4777106"/>
            <a:ext cx="709870" cy="304800"/>
          </a:xfrm>
          <a:prstGeom prst="lef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240855D-AFD5-4653-B54B-4B5B509A3E00}"/>
              </a:ext>
            </a:extLst>
          </p:cNvPr>
          <p:cNvSpPr/>
          <p:nvPr/>
        </p:nvSpPr>
        <p:spPr>
          <a:xfrm>
            <a:off x="8894041" y="4523079"/>
            <a:ext cx="1374690" cy="8382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t>RE Data responsibility (RARF)</a:t>
            </a:r>
          </a:p>
          <a:p>
            <a:pPr algn="ctr"/>
            <a:endParaRPr lang="en-US" sz="1400" dirty="0"/>
          </a:p>
        </p:txBody>
      </p:sp>
    </p:spTree>
    <p:extLst>
      <p:ext uri="{BB962C8B-B14F-4D97-AF65-F5344CB8AC3E}">
        <p14:creationId xmlns:p14="http://schemas.microsoft.com/office/powerpoint/2010/main" val="3259443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dirty="0"/>
              <a:t>Current Multiple DGR Modeling Topology</a:t>
            </a:r>
            <a:endParaRPr lang="en-US" b="1" dirty="0">
              <a:solidFill>
                <a:schemeClr val="accent1"/>
              </a:solidFill>
            </a:endParaRPr>
          </a:p>
        </p:txBody>
      </p:sp>
      <p:sp>
        <p:nvSpPr>
          <p:cNvPr id="39" name="Content Placeholder 2"/>
          <p:cNvSpPr txBox="1">
            <a:spLocks/>
          </p:cNvSpPr>
          <p:nvPr/>
        </p:nvSpPr>
        <p:spPr>
          <a:xfrm>
            <a:off x="609600" y="1219200"/>
            <a:ext cx="8534400" cy="4876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pPr>
            <a:endParaRPr lang="en-US" sz="2000" dirty="0"/>
          </a:p>
        </p:txBody>
      </p:sp>
      <p:sp>
        <p:nvSpPr>
          <p:cNvPr id="44" name="Slide Number Placeholder 3">
            <a:extLst>
              <a:ext uri="{FF2B5EF4-FFF2-40B4-BE49-F238E27FC236}">
                <a16:creationId xmlns:a16="http://schemas.microsoft.com/office/drawing/2014/main" id="{6D539091-7457-4C7C-A9A3-24228D1C1174}"/>
              </a:ext>
            </a:extLst>
          </p:cNvPr>
          <p:cNvSpPr>
            <a:spLocks noGrp="1"/>
          </p:cNvSpPr>
          <p:nvPr>
            <p:ph type="sldNum" sz="quarter" idx="4"/>
          </p:nvPr>
        </p:nvSpPr>
        <p:spPr>
          <a:xfrm>
            <a:off x="10058400" y="6561138"/>
            <a:ext cx="533400" cy="220662"/>
          </a:xfrm>
        </p:spPr>
        <p:txBody>
          <a:bodyPr/>
          <a:lstStyle/>
          <a:p>
            <a:fld id="{1D93BD3E-1E9A-4970-A6F7-E7AC52762E0C}" type="slidenum">
              <a:rPr lang="en-US" smtClean="0"/>
              <a:pPr/>
              <a:t>15</a:t>
            </a:fld>
            <a:endParaRPr lang="en-US"/>
          </a:p>
        </p:txBody>
      </p:sp>
      <p:sp>
        <p:nvSpPr>
          <p:cNvPr id="45" name="Content Placeholder 2">
            <a:extLst>
              <a:ext uri="{FF2B5EF4-FFF2-40B4-BE49-F238E27FC236}">
                <a16:creationId xmlns:a16="http://schemas.microsoft.com/office/drawing/2014/main" id="{7016F61F-B6DA-4C55-A12E-5090E0C72E23}"/>
              </a:ext>
            </a:extLst>
          </p:cNvPr>
          <p:cNvSpPr txBox="1">
            <a:spLocks/>
          </p:cNvSpPr>
          <p:nvPr/>
        </p:nvSpPr>
        <p:spPr>
          <a:xfrm>
            <a:off x="609600" y="1219200"/>
            <a:ext cx="8534400" cy="4876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pPr>
            <a:endParaRPr lang="en-US" sz="2000" dirty="0"/>
          </a:p>
        </p:txBody>
      </p:sp>
      <p:cxnSp>
        <p:nvCxnSpPr>
          <p:cNvPr id="47" name="Straight Connector 46">
            <a:extLst>
              <a:ext uri="{FF2B5EF4-FFF2-40B4-BE49-F238E27FC236}">
                <a16:creationId xmlns:a16="http://schemas.microsoft.com/office/drawing/2014/main" id="{58A7C900-91BC-4C0E-9CDE-E0AED2EDDA4B}"/>
              </a:ext>
            </a:extLst>
          </p:cNvPr>
          <p:cNvCxnSpPr>
            <a:cxnSpLocks/>
          </p:cNvCxnSpPr>
          <p:nvPr/>
        </p:nvCxnSpPr>
        <p:spPr>
          <a:xfrm>
            <a:off x="3932693" y="3493927"/>
            <a:ext cx="3856052" cy="0"/>
          </a:xfrm>
          <a:prstGeom prst="line">
            <a:avLst/>
          </a:prstGeom>
          <a:ln w="38100">
            <a:solidFill>
              <a:srgbClr val="0071CB"/>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22CAFB6-635B-4614-9AD2-EF673E67FB97}"/>
              </a:ext>
            </a:extLst>
          </p:cNvPr>
          <p:cNvCxnSpPr>
            <a:endCxn id="50" idx="3"/>
          </p:cNvCxnSpPr>
          <p:nvPr/>
        </p:nvCxnSpPr>
        <p:spPr>
          <a:xfrm flipH="1">
            <a:off x="4330787" y="3493927"/>
            <a:ext cx="5586" cy="1284052"/>
          </a:xfrm>
          <a:prstGeom prst="line">
            <a:avLst/>
          </a:prstGeom>
          <a:ln w="28575">
            <a:solidFill>
              <a:srgbClr val="0071CB"/>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503F78F-172D-403D-85E3-395444D581EE}"/>
              </a:ext>
            </a:extLst>
          </p:cNvPr>
          <p:cNvCxnSpPr>
            <a:cxnSpLocks/>
            <a:endCxn id="52" idx="0"/>
          </p:cNvCxnSpPr>
          <p:nvPr/>
        </p:nvCxnSpPr>
        <p:spPr>
          <a:xfrm flipH="1">
            <a:off x="5821811" y="3493928"/>
            <a:ext cx="6652" cy="1282315"/>
          </a:xfrm>
          <a:prstGeom prst="line">
            <a:avLst/>
          </a:prstGeom>
          <a:ln w="28575">
            <a:solidFill>
              <a:srgbClr val="0071CB"/>
            </a:solidFill>
          </a:ln>
        </p:spPr>
        <p:style>
          <a:lnRef idx="1">
            <a:schemeClr val="accent1"/>
          </a:lnRef>
          <a:fillRef idx="0">
            <a:schemeClr val="accent1"/>
          </a:fillRef>
          <a:effectRef idx="0">
            <a:schemeClr val="accent1"/>
          </a:effectRef>
          <a:fontRef idx="minor">
            <a:schemeClr val="tx1"/>
          </a:fontRef>
        </p:style>
      </p:cxnSp>
      <p:sp>
        <p:nvSpPr>
          <p:cNvPr id="50" name="Isosceles Triangle 49">
            <a:extLst>
              <a:ext uri="{FF2B5EF4-FFF2-40B4-BE49-F238E27FC236}">
                <a16:creationId xmlns:a16="http://schemas.microsoft.com/office/drawing/2014/main" id="{5E43E388-98A9-48D5-A2CE-2631702F357A}"/>
              </a:ext>
            </a:extLst>
          </p:cNvPr>
          <p:cNvSpPr/>
          <p:nvPr/>
        </p:nvSpPr>
        <p:spPr>
          <a:xfrm rot="10800000">
            <a:off x="4043115" y="4777979"/>
            <a:ext cx="575344" cy="495986"/>
          </a:xfrm>
          <a:prstGeom prst="triangle">
            <a:avLst/>
          </a:prstGeom>
          <a:no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Oval 51">
            <a:extLst>
              <a:ext uri="{FF2B5EF4-FFF2-40B4-BE49-F238E27FC236}">
                <a16:creationId xmlns:a16="http://schemas.microsoft.com/office/drawing/2014/main" id="{3900F783-A71C-4774-A2BE-B46080FE8958}"/>
              </a:ext>
            </a:extLst>
          </p:cNvPr>
          <p:cNvSpPr/>
          <p:nvPr/>
        </p:nvSpPr>
        <p:spPr>
          <a:xfrm>
            <a:off x="5587986" y="4776242"/>
            <a:ext cx="467650" cy="467650"/>
          </a:xfrm>
          <a:prstGeom prst="ellipse">
            <a:avLst/>
          </a:prstGeom>
          <a:no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00" dirty="0">
                <a:solidFill>
                  <a:schemeClr val="tx1"/>
                </a:solidFill>
              </a:rPr>
              <a:t>DGR #1</a:t>
            </a:r>
          </a:p>
        </p:txBody>
      </p:sp>
      <p:grpSp>
        <p:nvGrpSpPr>
          <p:cNvPr id="53" name="Group 52">
            <a:extLst>
              <a:ext uri="{FF2B5EF4-FFF2-40B4-BE49-F238E27FC236}">
                <a16:creationId xmlns:a16="http://schemas.microsoft.com/office/drawing/2014/main" id="{2B5A5FCD-D370-4154-ABDF-B73BF7389FDC}"/>
              </a:ext>
            </a:extLst>
          </p:cNvPr>
          <p:cNvGrpSpPr/>
          <p:nvPr/>
        </p:nvGrpSpPr>
        <p:grpSpPr>
          <a:xfrm>
            <a:off x="5705478" y="3753295"/>
            <a:ext cx="225555" cy="812656"/>
            <a:chOff x="5215885" y="5465088"/>
            <a:chExt cx="259896" cy="936383"/>
          </a:xfrm>
        </p:grpSpPr>
        <p:sp>
          <p:nvSpPr>
            <p:cNvPr id="66" name="Rectangle 65">
              <a:extLst>
                <a:ext uri="{FF2B5EF4-FFF2-40B4-BE49-F238E27FC236}">
                  <a16:creationId xmlns:a16="http://schemas.microsoft.com/office/drawing/2014/main" id="{0949BC1A-9412-4A4F-955B-64C464F6D1F6}"/>
                </a:ext>
              </a:extLst>
            </p:cNvPr>
            <p:cNvSpPr/>
            <p:nvPr/>
          </p:nvSpPr>
          <p:spPr>
            <a:xfrm>
              <a:off x="5215885" y="5465088"/>
              <a:ext cx="259896" cy="936383"/>
            </a:xfrm>
            <a:prstGeom prst="rect">
              <a:avLst/>
            </a:prstGeom>
            <a:solidFill>
              <a:schemeClr val="bg1"/>
            </a:solid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67" name="Straight Arrow Connector 66">
              <a:extLst>
                <a:ext uri="{FF2B5EF4-FFF2-40B4-BE49-F238E27FC236}">
                  <a16:creationId xmlns:a16="http://schemas.microsoft.com/office/drawing/2014/main" id="{A7DD9679-3A0D-4D8C-B078-3F2B50DBC01E}"/>
                </a:ext>
              </a:extLst>
            </p:cNvPr>
            <p:cNvCxnSpPr/>
            <p:nvPr/>
          </p:nvCxnSpPr>
          <p:spPr>
            <a:xfrm flipV="1">
              <a:off x="5337173" y="5532120"/>
              <a:ext cx="0" cy="780747"/>
            </a:xfrm>
            <a:prstGeom prst="straightConnector1">
              <a:avLst/>
            </a:prstGeom>
            <a:ln w="57150">
              <a:solidFill>
                <a:srgbClr val="0071CB"/>
              </a:solidFill>
              <a:tailEnd type="triangle"/>
            </a:ln>
          </p:spPr>
          <p:style>
            <a:lnRef idx="1">
              <a:schemeClr val="accent1"/>
            </a:lnRef>
            <a:fillRef idx="0">
              <a:schemeClr val="accent1"/>
            </a:fillRef>
            <a:effectRef idx="0">
              <a:schemeClr val="accent1"/>
            </a:effectRef>
            <a:fontRef idx="minor">
              <a:schemeClr val="tx1"/>
            </a:fontRef>
          </p:style>
        </p:cxnSp>
      </p:grpSp>
      <p:sp>
        <p:nvSpPr>
          <p:cNvPr id="54" name="TextBox 53">
            <a:extLst>
              <a:ext uri="{FF2B5EF4-FFF2-40B4-BE49-F238E27FC236}">
                <a16:creationId xmlns:a16="http://schemas.microsoft.com/office/drawing/2014/main" id="{7FE240C9-07F9-4CF3-9CCF-393C78BEBF16}"/>
              </a:ext>
            </a:extLst>
          </p:cNvPr>
          <p:cNvSpPr txBox="1"/>
          <p:nvPr/>
        </p:nvSpPr>
        <p:spPr>
          <a:xfrm>
            <a:off x="5967803" y="3900360"/>
            <a:ext cx="528343" cy="646331"/>
          </a:xfrm>
          <a:prstGeom prst="rect">
            <a:avLst/>
          </a:prstGeom>
          <a:noFill/>
          <a:ln>
            <a:noFill/>
          </a:ln>
        </p:spPr>
        <p:txBody>
          <a:bodyPr wrap="square" rtlCol="0">
            <a:spAutoFit/>
          </a:bodyPr>
          <a:lstStyle/>
          <a:p>
            <a:r>
              <a:rPr lang="en-US" sz="900" dirty="0"/>
              <a:t>DGR #1 EPS Meter</a:t>
            </a:r>
          </a:p>
        </p:txBody>
      </p:sp>
      <p:cxnSp>
        <p:nvCxnSpPr>
          <p:cNvPr id="57" name="Straight Connector 56">
            <a:extLst>
              <a:ext uri="{FF2B5EF4-FFF2-40B4-BE49-F238E27FC236}">
                <a16:creationId xmlns:a16="http://schemas.microsoft.com/office/drawing/2014/main" id="{A24895D2-A4ED-4C15-86D2-61549BAEF10B}"/>
              </a:ext>
            </a:extLst>
          </p:cNvPr>
          <p:cNvCxnSpPr/>
          <p:nvPr/>
        </p:nvCxnSpPr>
        <p:spPr>
          <a:xfrm flipH="1">
            <a:off x="5079624" y="2209874"/>
            <a:ext cx="5586" cy="1284052"/>
          </a:xfrm>
          <a:prstGeom prst="line">
            <a:avLst/>
          </a:prstGeom>
          <a:ln w="28575">
            <a:solidFill>
              <a:srgbClr val="0071CB"/>
            </a:solidFill>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738147E9-2F17-4F76-8426-1BCB042719C1}"/>
              </a:ext>
            </a:extLst>
          </p:cNvPr>
          <p:cNvSpPr/>
          <p:nvPr/>
        </p:nvSpPr>
        <p:spPr>
          <a:xfrm>
            <a:off x="4928148" y="2537775"/>
            <a:ext cx="314124" cy="314124"/>
          </a:xfrm>
          <a:prstGeom prst="rect">
            <a:avLst/>
          </a:prstGeom>
          <a:solidFill>
            <a:srgbClr val="0071CB"/>
          </a:solid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Cloud 58">
            <a:extLst>
              <a:ext uri="{FF2B5EF4-FFF2-40B4-BE49-F238E27FC236}">
                <a16:creationId xmlns:a16="http://schemas.microsoft.com/office/drawing/2014/main" id="{063B03CE-3D3E-42B2-B5D4-D59FABA29C9C}"/>
              </a:ext>
            </a:extLst>
          </p:cNvPr>
          <p:cNvSpPr/>
          <p:nvPr/>
        </p:nvSpPr>
        <p:spPr>
          <a:xfrm>
            <a:off x="3679644" y="1317035"/>
            <a:ext cx="2743626" cy="1028298"/>
          </a:xfrm>
          <a:prstGeom prst="cloud">
            <a:avLst/>
          </a:prstGeom>
          <a:solidFill>
            <a:schemeClr val="bg1"/>
          </a:solid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98E4F551-3C9B-46B4-9B0D-9DA7C8E61398}"/>
              </a:ext>
            </a:extLst>
          </p:cNvPr>
          <p:cNvSpPr txBox="1"/>
          <p:nvPr/>
        </p:nvSpPr>
        <p:spPr>
          <a:xfrm>
            <a:off x="4422326" y="1549260"/>
            <a:ext cx="1258265" cy="461665"/>
          </a:xfrm>
          <a:prstGeom prst="rect">
            <a:avLst/>
          </a:prstGeom>
          <a:noFill/>
        </p:spPr>
        <p:txBody>
          <a:bodyPr wrap="square" rtlCol="0">
            <a:spAutoFit/>
          </a:bodyPr>
          <a:lstStyle/>
          <a:p>
            <a:pPr algn="ctr"/>
            <a:r>
              <a:rPr lang="en-US" sz="1200" dirty="0"/>
              <a:t>Transmission Network</a:t>
            </a:r>
          </a:p>
        </p:txBody>
      </p:sp>
      <p:cxnSp>
        <p:nvCxnSpPr>
          <p:cNvPr id="93" name="Straight Connector 92">
            <a:extLst>
              <a:ext uri="{FF2B5EF4-FFF2-40B4-BE49-F238E27FC236}">
                <a16:creationId xmlns:a16="http://schemas.microsoft.com/office/drawing/2014/main" id="{54838B13-0529-4A66-B6D4-DDD0BC9DD829}"/>
              </a:ext>
            </a:extLst>
          </p:cNvPr>
          <p:cNvCxnSpPr>
            <a:cxnSpLocks/>
            <a:endCxn id="94" idx="0"/>
          </p:cNvCxnSpPr>
          <p:nvPr/>
        </p:nvCxnSpPr>
        <p:spPr>
          <a:xfrm>
            <a:off x="6734622" y="3483353"/>
            <a:ext cx="0" cy="1262486"/>
          </a:xfrm>
          <a:prstGeom prst="line">
            <a:avLst/>
          </a:prstGeom>
          <a:ln w="28575">
            <a:solidFill>
              <a:srgbClr val="0071CB"/>
            </a:solidFill>
          </a:ln>
        </p:spPr>
        <p:style>
          <a:lnRef idx="1">
            <a:schemeClr val="accent1"/>
          </a:lnRef>
          <a:fillRef idx="0">
            <a:schemeClr val="accent1"/>
          </a:fillRef>
          <a:effectRef idx="0">
            <a:schemeClr val="accent1"/>
          </a:effectRef>
          <a:fontRef idx="minor">
            <a:schemeClr val="tx1"/>
          </a:fontRef>
        </p:style>
      </p:cxnSp>
      <p:sp>
        <p:nvSpPr>
          <p:cNvPr id="94" name="Oval 93">
            <a:extLst>
              <a:ext uri="{FF2B5EF4-FFF2-40B4-BE49-F238E27FC236}">
                <a16:creationId xmlns:a16="http://schemas.microsoft.com/office/drawing/2014/main" id="{8A9A5754-99B5-418F-BA2B-11A644A73830}"/>
              </a:ext>
            </a:extLst>
          </p:cNvPr>
          <p:cNvSpPr/>
          <p:nvPr/>
        </p:nvSpPr>
        <p:spPr>
          <a:xfrm>
            <a:off x="6500797" y="4745839"/>
            <a:ext cx="467650" cy="467650"/>
          </a:xfrm>
          <a:prstGeom prst="ellipse">
            <a:avLst/>
          </a:prstGeom>
          <a:no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00" dirty="0">
                <a:solidFill>
                  <a:schemeClr val="tx1"/>
                </a:solidFill>
              </a:rPr>
              <a:t>DGR #2</a:t>
            </a:r>
          </a:p>
        </p:txBody>
      </p:sp>
      <p:sp>
        <p:nvSpPr>
          <p:cNvPr id="95" name="Rectangle 94">
            <a:extLst>
              <a:ext uri="{FF2B5EF4-FFF2-40B4-BE49-F238E27FC236}">
                <a16:creationId xmlns:a16="http://schemas.microsoft.com/office/drawing/2014/main" id="{2026A201-6D08-4ED7-9D1B-94D33AE3E595}"/>
              </a:ext>
            </a:extLst>
          </p:cNvPr>
          <p:cNvSpPr/>
          <p:nvPr/>
        </p:nvSpPr>
        <p:spPr>
          <a:xfrm>
            <a:off x="6631100" y="3760680"/>
            <a:ext cx="225555" cy="812656"/>
          </a:xfrm>
          <a:prstGeom prst="rect">
            <a:avLst/>
          </a:prstGeom>
          <a:solidFill>
            <a:schemeClr val="bg1"/>
          </a:solid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96" name="Straight Arrow Connector 95">
            <a:extLst>
              <a:ext uri="{FF2B5EF4-FFF2-40B4-BE49-F238E27FC236}">
                <a16:creationId xmlns:a16="http://schemas.microsoft.com/office/drawing/2014/main" id="{63619069-7B39-4B2D-89D1-D3F4EC1F499E}"/>
              </a:ext>
            </a:extLst>
          </p:cNvPr>
          <p:cNvCxnSpPr>
            <a:cxnSpLocks/>
          </p:cNvCxnSpPr>
          <p:nvPr/>
        </p:nvCxnSpPr>
        <p:spPr>
          <a:xfrm flipV="1">
            <a:off x="6736361" y="3818856"/>
            <a:ext cx="0" cy="677585"/>
          </a:xfrm>
          <a:prstGeom prst="straightConnector1">
            <a:avLst/>
          </a:prstGeom>
          <a:ln w="57150">
            <a:solidFill>
              <a:srgbClr val="0071CB"/>
            </a:solidFill>
            <a:tailEnd type="triangle"/>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4797A153-DE9D-41FC-B8E2-045638E38C26}"/>
              </a:ext>
            </a:extLst>
          </p:cNvPr>
          <p:cNvSpPr txBox="1"/>
          <p:nvPr/>
        </p:nvSpPr>
        <p:spPr>
          <a:xfrm>
            <a:off x="6848833" y="3906580"/>
            <a:ext cx="528343" cy="646331"/>
          </a:xfrm>
          <a:prstGeom prst="rect">
            <a:avLst/>
          </a:prstGeom>
          <a:noFill/>
          <a:ln>
            <a:noFill/>
          </a:ln>
        </p:spPr>
        <p:txBody>
          <a:bodyPr wrap="square" rtlCol="0">
            <a:spAutoFit/>
          </a:bodyPr>
          <a:lstStyle/>
          <a:p>
            <a:r>
              <a:rPr lang="en-US" sz="900" dirty="0"/>
              <a:t>DGR #2 EPS Meter</a:t>
            </a:r>
          </a:p>
        </p:txBody>
      </p:sp>
      <p:cxnSp>
        <p:nvCxnSpPr>
          <p:cNvPr id="98" name="Straight Connector 97">
            <a:extLst>
              <a:ext uri="{FF2B5EF4-FFF2-40B4-BE49-F238E27FC236}">
                <a16:creationId xmlns:a16="http://schemas.microsoft.com/office/drawing/2014/main" id="{C99C621B-5079-4218-A4AF-BAEEE66ED8AC}"/>
              </a:ext>
            </a:extLst>
          </p:cNvPr>
          <p:cNvCxnSpPr>
            <a:cxnSpLocks/>
            <a:endCxn id="99" idx="0"/>
          </p:cNvCxnSpPr>
          <p:nvPr/>
        </p:nvCxnSpPr>
        <p:spPr>
          <a:xfrm>
            <a:off x="7538448" y="3483353"/>
            <a:ext cx="0" cy="1262486"/>
          </a:xfrm>
          <a:prstGeom prst="line">
            <a:avLst/>
          </a:prstGeom>
          <a:ln w="28575">
            <a:solidFill>
              <a:srgbClr val="0071CB"/>
            </a:solidFill>
          </a:ln>
        </p:spPr>
        <p:style>
          <a:lnRef idx="1">
            <a:schemeClr val="accent1"/>
          </a:lnRef>
          <a:fillRef idx="0">
            <a:schemeClr val="accent1"/>
          </a:fillRef>
          <a:effectRef idx="0">
            <a:schemeClr val="accent1"/>
          </a:effectRef>
          <a:fontRef idx="minor">
            <a:schemeClr val="tx1"/>
          </a:fontRef>
        </p:style>
      </p:cxnSp>
      <p:sp>
        <p:nvSpPr>
          <p:cNvPr id="99" name="Oval 98">
            <a:extLst>
              <a:ext uri="{FF2B5EF4-FFF2-40B4-BE49-F238E27FC236}">
                <a16:creationId xmlns:a16="http://schemas.microsoft.com/office/drawing/2014/main" id="{FA79C7F2-B653-42EC-83C1-DCB68F125774}"/>
              </a:ext>
            </a:extLst>
          </p:cNvPr>
          <p:cNvSpPr/>
          <p:nvPr/>
        </p:nvSpPr>
        <p:spPr>
          <a:xfrm>
            <a:off x="7304623" y="4745839"/>
            <a:ext cx="467650" cy="467650"/>
          </a:xfrm>
          <a:prstGeom prst="ellipse">
            <a:avLst/>
          </a:prstGeom>
          <a:no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00" dirty="0">
                <a:solidFill>
                  <a:schemeClr val="tx1"/>
                </a:solidFill>
              </a:rPr>
              <a:t>DGR #3</a:t>
            </a:r>
          </a:p>
        </p:txBody>
      </p:sp>
      <p:sp>
        <p:nvSpPr>
          <p:cNvPr id="100" name="Rectangle 99">
            <a:extLst>
              <a:ext uri="{FF2B5EF4-FFF2-40B4-BE49-F238E27FC236}">
                <a16:creationId xmlns:a16="http://schemas.microsoft.com/office/drawing/2014/main" id="{0C13AA45-5740-4EEC-9E98-0D0A862751AE}"/>
              </a:ext>
            </a:extLst>
          </p:cNvPr>
          <p:cNvSpPr/>
          <p:nvPr/>
        </p:nvSpPr>
        <p:spPr>
          <a:xfrm>
            <a:off x="7443827" y="3742262"/>
            <a:ext cx="225555" cy="812656"/>
          </a:xfrm>
          <a:prstGeom prst="rect">
            <a:avLst/>
          </a:prstGeom>
          <a:solidFill>
            <a:schemeClr val="bg1"/>
          </a:solid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101" name="Straight Arrow Connector 100">
            <a:extLst>
              <a:ext uri="{FF2B5EF4-FFF2-40B4-BE49-F238E27FC236}">
                <a16:creationId xmlns:a16="http://schemas.microsoft.com/office/drawing/2014/main" id="{982216F7-CD3B-436B-8A59-E71E9D652892}"/>
              </a:ext>
            </a:extLst>
          </p:cNvPr>
          <p:cNvCxnSpPr>
            <a:cxnSpLocks/>
          </p:cNvCxnSpPr>
          <p:nvPr/>
        </p:nvCxnSpPr>
        <p:spPr>
          <a:xfrm flipV="1">
            <a:off x="7549088" y="3800438"/>
            <a:ext cx="0" cy="677585"/>
          </a:xfrm>
          <a:prstGeom prst="straightConnector1">
            <a:avLst/>
          </a:prstGeom>
          <a:ln w="57150">
            <a:solidFill>
              <a:srgbClr val="0071CB"/>
            </a:solidFill>
            <a:tailEnd type="triangle"/>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B47CBDEA-3EB2-417A-8D5E-5A5EFC1BD7FC}"/>
              </a:ext>
            </a:extLst>
          </p:cNvPr>
          <p:cNvSpPr txBox="1"/>
          <p:nvPr/>
        </p:nvSpPr>
        <p:spPr>
          <a:xfrm>
            <a:off x="7659997" y="3889786"/>
            <a:ext cx="528343" cy="646331"/>
          </a:xfrm>
          <a:prstGeom prst="rect">
            <a:avLst/>
          </a:prstGeom>
          <a:noFill/>
          <a:ln>
            <a:noFill/>
          </a:ln>
        </p:spPr>
        <p:txBody>
          <a:bodyPr wrap="square" rtlCol="0">
            <a:spAutoFit/>
          </a:bodyPr>
          <a:lstStyle/>
          <a:p>
            <a:r>
              <a:rPr lang="en-US" sz="900" dirty="0"/>
              <a:t>DGR #3</a:t>
            </a:r>
          </a:p>
          <a:p>
            <a:r>
              <a:rPr lang="en-US" sz="900" dirty="0"/>
              <a:t>EPS Meter</a:t>
            </a:r>
          </a:p>
        </p:txBody>
      </p:sp>
      <p:sp>
        <p:nvSpPr>
          <p:cNvPr id="51" name="Rounded Rectangle 87">
            <a:extLst>
              <a:ext uri="{FF2B5EF4-FFF2-40B4-BE49-F238E27FC236}">
                <a16:creationId xmlns:a16="http://schemas.microsoft.com/office/drawing/2014/main" id="{15BB90AE-64AF-428C-B2BC-D60DF38C6E84}"/>
              </a:ext>
            </a:extLst>
          </p:cNvPr>
          <p:cNvSpPr/>
          <p:nvPr/>
        </p:nvSpPr>
        <p:spPr>
          <a:xfrm>
            <a:off x="5166044" y="4658310"/>
            <a:ext cx="3036292" cy="812645"/>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3" name="Arrow: Left 32">
            <a:extLst>
              <a:ext uri="{FF2B5EF4-FFF2-40B4-BE49-F238E27FC236}">
                <a16:creationId xmlns:a16="http://schemas.microsoft.com/office/drawing/2014/main" id="{FE9CC0EB-5F39-4A9D-B7CA-2A7D02C35D4F}"/>
              </a:ext>
            </a:extLst>
          </p:cNvPr>
          <p:cNvSpPr/>
          <p:nvPr/>
        </p:nvSpPr>
        <p:spPr>
          <a:xfrm rot="10800000">
            <a:off x="8301776" y="4899879"/>
            <a:ext cx="709870" cy="304800"/>
          </a:xfrm>
          <a:prstGeom prst="lef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4C6EA8FC-BB89-4320-8C3C-CAC7AA83B675}"/>
              </a:ext>
            </a:extLst>
          </p:cNvPr>
          <p:cNvSpPr/>
          <p:nvPr/>
        </p:nvSpPr>
        <p:spPr>
          <a:xfrm>
            <a:off x="9111502" y="4710072"/>
            <a:ext cx="1374690" cy="8382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t>RE Data responsibility (RARF)</a:t>
            </a:r>
          </a:p>
          <a:p>
            <a:pPr algn="ctr"/>
            <a:endParaRPr lang="en-US" sz="1400" dirty="0"/>
          </a:p>
        </p:txBody>
      </p:sp>
      <p:sp>
        <p:nvSpPr>
          <p:cNvPr id="35" name="TextBox 34">
            <a:extLst>
              <a:ext uri="{FF2B5EF4-FFF2-40B4-BE49-F238E27FC236}">
                <a16:creationId xmlns:a16="http://schemas.microsoft.com/office/drawing/2014/main" id="{5AC98657-A005-46AB-A071-EEF7D85C3880}"/>
              </a:ext>
            </a:extLst>
          </p:cNvPr>
          <p:cNvSpPr txBox="1"/>
          <p:nvPr/>
        </p:nvSpPr>
        <p:spPr>
          <a:xfrm>
            <a:off x="5079624" y="5540965"/>
            <a:ext cx="3003049" cy="307777"/>
          </a:xfrm>
          <a:prstGeom prst="rect">
            <a:avLst/>
          </a:prstGeom>
          <a:noFill/>
        </p:spPr>
        <p:txBody>
          <a:bodyPr wrap="square" rtlCol="0">
            <a:spAutoFit/>
          </a:bodyPr>
          <a:lstStyle/>
          <a:p>
            <a:pPr algn="ctr"/>
            <a:r>
              <a:rPr lang="en-US" sz="1400" dirty="0"/>
              <a:t>Generating Unit(s)</a:t>
            </a:r>
          </a:p>
        </p:txBody>
      </p:sp>
    </p:spTree>
    <p:extLst>
      <p:ext uri="{BB962C8B-B14F-4D97-AF65-F5344CB8AC3E}">
        <p14:creationId xmlns:p14="http://schemas.microsoft.com/office/powerpoint/2010/main" val="1431148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
        <p:nvSpPr>
          <p:cNvPr id="39" name="Title 1"/>
          <p:cNvSpPr>
            <a:spLocks noGrp="1"/>
          </p:cNvSpPr>
          <p:nvPr>
            <p:ph type="title"/>
          </p:nvPr>
        </p:nvSpPr>
        <p:spPr>
          <a:xfrm>
            <a:off x="990600" y="228600"/>
            <a:ext cx="8458200" cy="518318"/>
          </a:xfrm>
        </p:spPr>
        <p:txBody>
          <a:bodyPr/>
          <a:lstStyle/>
          <a:p>
            <a:r>
              <a:rPr lang="en-US" b="1" dirty="0">
                <a:solidFill>
                  <a:schemeClr val="accent1"/>
                </a:solidFill>
              </a:rPr>
              <a:t>End State</a:t>
            </a:r>
          </a:p>
        </p:txBody>
      </p:sp>
      <p:sp>
        <p:nvSpPr>
          <p:cNvPr id="40" name="Content Placeholder 2"/>
          <p:cNvSpPr>
            <a:spLocks noGrp="1"/>
          </p:cNvSpPr>
          <p:nvPr>
            <p:ph idx="1"/>
          </p:nvPr>
        </p:nvSpPr>
        <p:spPr>
          <a:xfrm>
            <a:off x="685800" y="914400"/>
            <a:ext cx="9601200" cy="5257800"/>
          </a:xfrm>
        </p:spPr>
        <p:txBody>
          <a:bodyPr/>
          <a:lstStyle/>
          <a:p>
            <a:pPr>
              <a:lnSpc>
                <a:spcPct val="150000"/>
              </a:lnSpc>
            </a:pPr>
            <a:r>
              <a:rPr lang="en-US" sz="2400" dirty="0">
                <a:ea typeface="Calibri" panose="020F0502020204030204" pitchFamily="34" charset="0"/>
              </a:rPr>
              <a:t>DGR Status:</a:t>
            </a:r>
          </a:p>
          <a:p>
            <a:pPr lvl="1">
              <a:lnSpc>
                <a:spcPct val="150000"/>
              </a:lnSpc>
            </a:pPr>
            <a:r>
              <a:rPr lang="en-US" sz="2000" dirty="0">
                <a:ea typeface="Calibri" panose="020F0502020204030204" pitchFamily="34" charset="0"/>
              </a:rPr>
              <a:t>All DGRs modeled/reflected on the </a:t>
            </a:r>
            <a:r>
              <a:rPr lang="en-US" sz="2000" b="1" dirty="0">
                <a:ea typeface="Calibri" panose="020F0502020204030204" pitchFamily="34" charset="0"/>
              </a:rPr>
              <a:t>transmission side </a:t>
            </a:r>
            <a:r>
              <a:rPr lang="en-US" sz="2000" dirty="0">
                <a:ea typeface="Calibri" panose="020F0502020204030204" pitchFamily="34" charset="0"/>
              </a:rPr>
              <a:t>of the CIM load.</a:t>
            </a:r>
          </a:p>
          <a:p>
            <a:pPr>
              <a:lnSpc>
                <a:spcPct val="150000"/>
              </a:lnSpc>
            </a:pPr>
            <a:r>
              <a:rPr lang="en-US" sz="2400" dirty="0">
                <a:ea typeface="Calibri" panose="020F0502020204030204" pitchFamily="34" charset="0"/>
              </a:rPr>
              <a:t>RE Role:</a:t>
            </a:r>
          </a:p>
          <a:p>
            <a:pPr lvl="1">
              <a:lnSpc>
                <a:spcPct val="150000"/>
              </a:lnSpc>
            </a:pPr>
            <a:r>
              <a:rPr lang="en-US" sz="2000" dirty="0">
                <a:ea typeface="Calibri" panose="020F0502020204030204" pitchFamily="34" charset="0"/>
              </a:rPr>
              <a:t>Submit Service Requests to register new transmission connected DGRs.</a:t>
            </a:r>
          </a:p>
          <a:p>
            <a:pPr lvl="1">
              <a:lnSpc>
                <a:spcPct val="150000"/>
              </a:lnSpc>
            </a:pPr>
            <a:r>
              <a:rPr lang="en-US" sz="2000" dirty="0">
                <a:ea typeface="Calibri" panose="020F0502020204030204" pitchFamily="34" charset="0"/>
              </a:rPr>
              <a:t>Submit Service Requests or RIOO-RS RSCRs to make updates to existing DGRs.</a:t>
            </a:r>
          </a:p>
          <a:p>
            <a:pPr>
              <a:lnSpc>
                <a:spcPct val="150000"/>
              </a:lnSpc>
            </a:pPr>
            <a:r>
              <a:rPr lang="en-US" sz="2400" dirty="0">
                <a:ea typeface="Calibri" panose="020F0502020204030204" pitchFamily="34" charset="0"/>
              </a:rPr>
              <a:t>TDSP Role:</a:t>
            </a:r>
          </a:p>
          <a:p>
            <a:pPr lvl="1">
              <a:lnSpc>
                <a:spcPct val="150000"/>
              </a:lnSpc>
            </a:pPr>
            <a:r>
              <a:rPr lang="en-US" sz="2000" dirty="0">
                <a:ea typeface="Calibri" panose="020F0502020204030204" pitchFamily="34" charset="0"/>
              </a:rPr>
              <a:t>Provide EPS meter information.</a:t>
            </a:r>
          </a:p>
          <a:p>
            <a:pPr>
              <a:lnSpc>
                <a:spcPct val="150000"/>
              </a:lnSpc>
            </a:pPr>
            <a:r>
              <a:rPr lang="en-US" sz="2400" dirty="0">
                <a:ea typeface="Calibri" panose="020F0502020204030204" pitchFamily="34" charset="0"/>
              </a:rPr>
              <a:t>ERCOT Role:</a:t>
            </a:r>
          </a:p>
          <a:p>
            <a:pPr lvl="1">
              <a:lnSpc>
                <a:spcPct val="150000"/>
              </a:lnSpc>
            </a:pPr>
            <a:r>
              <a:rPr lang="en-US" sz="2000" dirty="0">
                <a:ea typeface="Calibri" panose="020F0502020204030204" pitchFamily="34" charset="0"/>
              </a:rPr>
              <a:t>Model DGRs.</a:t>
            </a:r>
          </a:p>
        </p:txBody>
      </p:sp>
    </p:spTree>
    <p:extLst>
      <p:ext uri="{BB962C8B-B14F-4D97-AF65-F5344CB8AC3E}">
        <p14:creationId xmlns:p14="http://schemas.microsoft.com/office/powerpoint/2010/main" val="2021144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DGR / DESR RARF Guidelines:</a:t>
            </a:r>
          </a:p>
        </p:txBody>
      </p:sp>
    </p:spTree>
    <p:extLst>
      <p:ext uri="{BB962C8B-B14F-4D97-AF65-F5344CB8AC3E}">
        <p14:creationId xmlns:p14="http://schemas.microsoft.com/office/powerpoint/2010/main" val="974788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75C9-4CF6-4E2B-8FEA-56F78A04C157}"/>
              </a:ext>
            </a:extLst>
          </p:cNvPr>
          <p:cNvSpPr>
            <a:spLocks noGrp="1"/>
          </p:cNvSpPr>
          <p:nvPr>
            <p:ph type="title"/>
          </p:nvPr>
        </p:nvSpPr>
        <p:spPr/>
        <p:txBody>
          <a:bodyPr/>
          <a:lstStyle/>
          <a:p>
            <a:r>
              <a:rPr lang="en-US" dirty="0"/>
              <a:t>RARF Data Requirements</a:t>
            </a:r>
          </a:p>
        </p:txBody>
      </p:sp>
      <p:sp>
        <p:nvSpPr>
          <p:cNvPr id="3" name="Content Placeholder 2">
            <a:extLst>
              <a:ext uri="{FF2B5EF4-FFF2-40B4-BE49-F238E27FC236}">
                <a16:creationId xmlns:a16="http://schemas.microsoft.com/office/drawing/2014/main" id="{DD6675EA-0F6A-4213-B91A-F92421AAC425}"/>
              </a:ext>
            </a:extLst>
          </p:cNvPr>
          <p:cNvSpPr>
            <a:spLocks noGrp="1"/>
          </p:cNvSpPr>
          <p:nvPr>
            <p:ph idx="1"/>
          </p:nvPr>
        </p:nvSpPr>
        <p:spPr>
          <a:xfrm>
            <a:off x="304800" y="1002383"/>
            <a:ext cx="11379200" cy="4853233"/>
          </a:xfrm>
        </p:spPr>
        <p:txBody>
          <a:bodyPr/>
          <a:lstStyle/>
          <a:p>
            <a:r>
              <a:rPr lang="en-US" dirty="0"/>
              <a:t>Transmission Form:</a:t>
            </a:r>
          </a:p>
          <a:p>
            <a:pPr lvl="1"/>
            <a:r>
              <a:rPr lang="en-US" dirty="0"/>
              <a:t>Only fill out “Station” tab information</a:t>
            </a:r>
          </a:p>
          <a:p>
            <a:pPr lvl="1"/>
            <a:r>
              <a:rPr lang="en-US" dirty="0"/>
              <a:t>USE TDSP STATION CODE as no new Site is created</a:t>
            </a:r>
          </a:p>
          <a:p>
            <a:pPr lvl="1"/>
            <a:r>
              <a:rPr lang="en-US" dirty="0"/>
              <a:t>Still include one-lines and transformer test reports</a:t>
            </a:r>
          </a:p>
          <a:p>
            <a:pPr lvl="1"/>
            <a:r>
              <a:rPr lang="en-US" dirty="0"/>
              <a:t>Get Lat/Long information from TDSP</a:t>
            </a:r>
          </a:p>
          <a:p>
            <a:pPr lvl="1"/>
            <a:r>
              <a:rPr lang="en-US" dirty="0"/>
              <a:t>Put 0.1 ohms as grounding resistance (placeholder value)</a:t>
            </a:r>
          </a:p>
          <a:p>
            <a:pPr lvl="1"/>
            <a:r>
              <a:rPr lang="en-US" dirty="0"/>
              <a:t>All other tabs are to be LEFT BLANK! </a:t>
            </a:r>
          </a:p>
          <a:p>
            <a:endParaRPr lang="en-US" dirty="0"/>
          </a:p>
          <a:p>
            <a:endParaRPr lang="en-US" dirty="0"/>
          </a:p>
        </p:txBody>
      </p:sp>
      <p:sp>
        <p:nvSpPr>
          <p:cNvPr id="4" name="Slide Number Placeholder 3">
            <a:extLst>
              <a:ext uri="{FF2B5EF4-FFF2-40B4-BE49-F238E27FC236}">
                <a16:creationId xmlns:a16="http://schemas.microsoft.com/office/drawing/2014/main" id="{A03F6967-32F1-4D43-8FDD-8459AF6991F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18</a:t>
            </a:fld>
            <a:endParaRPr lang="en-US">
              <a:solidFill>
                <a:prstClr val="black">
                  <a:tint val="75000"/>
                </a:prstClr>
              </a:solidFill>
            </a:endParaRPr>
          </a:p>
        </p:txBody>
      </p:sp>
    </p:spTree>
    <p:extLst>
      <p:ext uri="{BB962C8B-B14F-4D97-AF65-F5344CB8AC3E}">
        <p14:creationId xmlns:p14="http://schemas.microsoft.com/office/powerpoint/2010/main" val="3166976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75C9-4CF6-4E2B-8FEA-56F78A04C157}"/>
              </a:ext>
            </a:extLst>
          </p:cNvPr>
          <p:cNvSpPr>
            <a:spLocks noGrp="1"/>
          </p:cNvSpPr>
          <p:nvPr>
            <p:ph type="title"/>
          </p:nvPr>
        </p:nvSpPr>
        <p:spPr/>
        <p:txBody>
          <a:bodyPr/>
          <a:lstStyle/>
          <a:p>
            <a:r>
              <a:rPr lang="en-US" dirty="0"/>
              <a:t>RARF Data Requirements</a:t>
            </a:r>
          </a:p>
        </p:txBody>
      </p:sp>
      <p:sp>
        <p:nvSpPr>
          <p:cNvPr id="4" name="Slide Number Placeholder 3">
            <a:extLst>
              <a:ext uri="{FF2B5EF4-FFF2-40B4-BE49-F238E27FC236}">
                <a16:creationId xmlns:a16="http://schemas.microsoft.com/office/drawing/2014/main" id="{A03F6967-32F1-4D43-8FDD-8459AF6991F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19</a:t>
            </a:fld>
            <a:endParaRPr lang="en-US">
              <a:solidFill>
                <a:prstClr val="black">
                  <a:tint val="75000"/>
                </a:prstClr>
              </a:solidFill>
            </a:endParaRPr>
          </a:p>
        </p:txBody>
      </p:sp>
      <p:sp>
        <p:nvSpPr>
          <p:cNvPr id="5" name="Content Placeholder 2">
            <a:extLst>
              <a:ext uri="{FF2B5EF4-FFF2-40B4-BE49-F238E27FC236}">
                <a16:creationId xmlns:a16="http://schemas.microsoft.com/office/drawing/2014/main" id="{1B87D866-2328-4BB0-8B51-474DA48CA649}"/>
              </a:ext>
            </a:extLst>
          </p:cNvPr>
          <p:cNvSpPr txBox="1">
            <a:spLocks/>
          </p:cNvSpPr>
          <p:nvPr/>
        </p:nvSpPr>
        <p:spPr>
          <a:xfrm>
            <a:off x="457200" y="680736"/>
            <a:ext cx="11379200" cy="61772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Gen Form:</a:t>
            </a:r>
          </a:p>
          <a:p>
            <a:pPr lvl="1"/>
            <a:r>
              <a:rPr lang="en-US" dirty="0"/>
              <a:t>Impedance needs to reflect </a:t>
            </a:r>
            <a:r>
              <a:rPr lang="en-US" b="1" dirty="0"/>
              <a:t>equivalent impedance </a:t>
            </a:r>
            <a:r>
              <a:rPr lang="en-US" dirty="0"/>
              <a:t>of entire generating unit</a:t>
            </a:r>
          </a:p>
          <a:p>
            <a:pPr lvl="1"/>
            <a:r>
              <a:rPr lang="en-US" sz="2400" dirty="0"/>
              <a:t>Does not have pad-mount step up transformer data and Gen Unit-Battery-inverter-transformer configuration</a:t>
            </a:r>
          </a:p>
          <a:p>
            <a:pPr lvl="2"/>
            <a:r>
              <a:rPr lang="en-US" sz="2000" dirty="0"/>
              <a:t>Transformer impedance derived from test report or word document which is not part of RARF data.  Estimated based on one-line</a:t>
            </a:r>
          </a:p>
          <a:p>
            <a:r>
              <a:rPr lang="en-US" sz="2400" dirty="0"/>
              <a:t>POI Information is based on the TDSP Station Code.  Voltage level is transmission level voltages</a:t>
            </a:r>
          </a:p>
          <a:p>
            <a:r>
              <a:rPr lang="en-US" sz="2400" dirty="0"/>
              <a:t>Impedance base will be based off the MVA Nameplate values and the MV voltage levels.  </a:t>
            </a:r>
          </a:p>
          <a:p>
            <a:pPr marL="685800" lvl="1">
              <a:spcBef>
                <a:spcPts val="0"/>
              </a:spcBef>
            </a:pPr>
            <a:r>
              <a:rPr lang="en-US" sz="2000" dirty="0">
                <a:effectLst/>
                <a:latin typeface="Calibri" panose="020F0502020204030204" pitchFamily="34" charset="0"/>
                <a:ea typeface="Times New Roman" panose="02020603050405020304" pitchFamily="18" charset="0"/>
              </a:rPr>
              <a:t>For the RARF, the Unit Generating Voltage can be at the MV level at Nameplate MVA</a:t>
            </a:r>
          </a:p>
          <a:p>
            <a:pPr marL="685800" lvl="1">
              <a:spcBef>
                <a:spcPts val="0"/>
              </a:spcBef>
            </a:pPr>
            <a:r>
              <a:rPr lang="en-US" sz="2000" dirty="0">
                <a:effectLst/>
                <a:latin typeface="Calibri" panose="020F0502020204030204" pitchFamily="34" charset="0"/>
                <a:ea typeface="Times New Roman" panose="02020603050405020304" pitchFamily="18" charset="0"/>
              </a:rPr>
              <a:t>For the Model, impedances will first be calculated using MV level and a Nameplate MVA base, then it will be converted to transmission voltage levels (On a 100MVA base) and be entered into the Model</a:t>
            </a:r>
            <a:r>
              <a:rPr lang="en-US" sz="2000" dirty="0">
                <a:latin typeface="Calibri" panose="020F0502020204030204" pitchFamily="34" charset="0"/>
                <a:ea typeface="Times New Roman" panose="02020603050405020304" pitchFamily="18" charset="0"/>
              </a:rPr>
              <a:t> by ERCOT</a:t>
            </a:r>
            <a:endParaRPr lang="en-US" sz="4000" dirty="0"/>
          </a:p>
          <a:p>
            <a:endParaRPr lang="en-US" dirty="0"/>
          </a:p>
        </p:txBody>
      </p:sp>
    </p:spTree>
    <p:extLst>
      <p:ext uri="{BB962C8B-B14F-4D97-AF65-F5344CB8AC3E}">
        <p14:creationId xmlns:p14="http://schemas.microsoft.com/office/powerpoint/2010/main" val="126925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Small Generation </a:t>
            </a:r>
            <a:br>
              <a:rPr lang="en-US" dirty="0"/>
            </a:br>
            <a:endParaRPr lang="en-US" dirty="0"/>
          </a:p>
        </p:txBody>
      </p:sp>
      <p:sp>
        <p:nvSpPr>
          <p:cNvPr id="3" name="Content Placeholder 2"/>
          <p:cNvSpPr>
            <a:spLocks noGrp="1"/>
          </p:cNvSpPr>
          <p:nvPr>
            <p:ph idx="1"/>
          </p:nvPr>
        </p:nvSpPr>
        <p:spPr>
          <a:xfrm>
            <a:off x="406400" y="1066801"/>
            <a:ext cx="11379200" cy="5562599"/>
          </a:xfrm>
        </p:spPr>
        <p:txBody>
          <a:bodyPr/>
          <a:lstStyle/>
          <a:p>
            <a:r>
              <a:rPr lang="en-US" sz="2800" dirty="0"/>
              <a:t>DGR / DESR Timelines</a:t>
            </a:r>
          </a:p>
          <a:p>
            <a:r>
              <a:rPr lang="en-US" sz="2800" dirty="0"/>
              <a:t>DGR / DESR Process and Flows</a:t>
            </a:r>
          </a:p>
          <a:p>
            <a:r>
              <a:rPr lang="en-US" sz="2800" dirty="0"/>
              <a:t>DGR / DESR Simplified Modeling</a:t>
            </a:r>
          </a:p>
          <a:p>
            <a:r>
              <a:rPr lang="en-US" sz="2800" dirty="0"/>
              <a:t>DGR / DESR Information in the RARF</a:t>
            </a:r>
          </a:p>
          <a:p>
            <a:r>
              <a:rPr lang="en-US" sz="2800" dirty="0"/>
              <a:t>DGR / DESR Reactive Testing</a:t>
            </a:r>
          </a:p>
          <a:p>
            <a:r>
              <a:rPr lang="en-US" sz="2800" dirty="0"/>
              <a:t>DGR / DESR AVR Testing</a:t>
            </a:r>
          </a:p>
          <a:p>
            <a:endParaRPr lang="en-US" sz="2800" dirty="0"/>
          </a:p>
          <a:p>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499931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75C9-4CF6-4E2B-8FEA-56F78A04C157}"/>
              </a:ext>
            </a:extLst>
          </p:cNvPr>
          <p:cNvSpPr>
            <a:spLocks noGrp="1"/>
          </p:cNvSpPr>
          <p:nvPr>
            <p:ph type="title"/>
          </p:nvPr>
        </p:nvSpPr>
        <p:spPr/>
        <p:txBody>
          <a:bodyPr/>
          <a:lstStyle/>
          <a:p>
            <a:r>
              <a:rPr lang="en-US" dirty="0"/>
              <a:t>RARF Data Requirements</a:t>
            </a:r>
          </a:p>
        </p:txBody>
      </p:sp>
      <p:sp>
        <p:nvSpPr>
          <p:cNvPr id="3" name="Content Placeholder 2">
            <a:extLst>
              <a:ext uri="{FF2B5EF4-FFF2-40B4-BE49-F238E27FC236}">
                <a16:creationId xmlns:a16="http://schemas.microsoft.com/office/drawing/2014/main" id="{DD6675EA-0F6A-4213-B91A-F92421AAC425}"/>
              </a:ext>
            </a:extLst>
          </p:cNvPr>
          <p:cNvSpPr>
            <a:spLocks noGrp="1"/>
          </p:cNvSpPr>
          <p:nvPr>
            <p:ph idx="1"/>
          </p:nvPr>
        </p:nvSpPr>
        <p:spPr>
          <a:xfrm>
            <a:off x="304800" y="1002383"/>
            <a:ext cx="11379200" cy="4853233"/>
          </a:xfrm>
        </p:spPr>
        <p:txBody>
          <a:bodyPr/>
          <a:lstStyle/>
          <a:p>
            <a:r>
              <a:rPr lang="en-US" dirty="0"/>
              <a:t>Load Resource Form:</a:t>
            </a:r>
          </a:p>
          <a:p>
            <a:pPr lvl="1"/>
            <a:r>
              <a:rPr lang="en-US" dirty="0"/>
              <a:t>Dispatch asset code is the next asset code in the model (LD1, LD2, ETC).  Get this from the TDSP.</a:t>
            </a:r>
          </a:p>
          <a:p>
            <a:pPr lvl="1"/>
            <a:r>
              <a:rPr lang="en-US" dirty="0"/>
              <a:t>Voltages will all be transmission level voltages</a:t>
            </a:r>
          </a:p>
          <a:p>
            <a:pPr lvl="1"/>
            <a:r>
              <a:rPr lang="en-US" dirty="0"/>
              <a:t>Station POD is TDSP Station Code</a:t>
            </a:r>
          </a:p>
          <a:p>
            <a:pPr lvl="1"/>
            <a:r>
              <a:rPr lang="en-US" dirty="0"/>
              <a:t>Assign a descript description for the Load name </a:t>
            </a:r>
          </a:p>
          <a:p>
            <a:endParaRPr lang="en-US" dirty="0"/>
          </a:p>
        </p:txBody>
      </p:sp>
      <p:sp>
        <p:nvSpPr>
          <p:cNvPr id="4" name="Slide Number Placeholder 3">
            <a:extLst>
              <a:ext uri="{FF2B5EF4-FFF2-40B4-BE49-F238E27FC236}">
                <a16:creationId xmlns:a16="http://schemas.microsoft.com/office/drawing/2014/main" id="{A03F6967-32F1-4D43-8FDD-8459AF6991F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20</a:t>
            </a:fld>
            <a:endParaRPr lang="en-US">
              <a:solidFill>
                <a:prstClr val="black">
                  <a:tint val="75000"/>
                </a:prstClr>
              </a:solidFill>
            </a:endParaRPr>
          </a:p>
        </p:txBody>
      </p:sp>
    </p:spTree>
    <p:extLst>
      <p:ext uri="{BB962C8B-B14F-4D97-AF65-F5344CB8AC3E}">
        <p14:creationId xmlns:p14="http://schemas.microsoft.com/office/powerpoint/2010/main" val="53102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75C9-4CF6-4E2B-8FEA-56F78A04C157}"/>
              </a:ext>
            </a:extLst>
          </p:cNvPr>
          <p:cNvSpPr>
            <a:spLocks noGrp="1"/>
          </p:cNvSpPr>
          <p:nvPr>
            <p:ph type="title"/>
          </p:nvPr>
        </p:nvSpPr>
        <p:spPr/>
        <p:txBody>
          <a:bodyPr/>
          <a:lstStyle/>
          <a:p>
            <a:r>
              <a:rPr lang="en-US" dirty="0"/>
              <a:t>RARF Data Requirements Example – Control Modes</a:t>
            </a:r>
          </a:p>
        </p:txBody>
      </p:sp>
      <p:sp>
        <p:nvSpPr>
          <p:cNvPr id="4" name="Slide Number Placeholder 3">
            <a:extLst>
              <a:ext uri="{FF2B5EF4-FFF2-40B4-BE49-F238E27FC236}">
                <a16:creationId xmlns:a16="http://schemas.microsoft.com/office/drawing/2014/main" id="{A03F6967-32F1-4D43-8FDD-8459AF6991F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21</a:t>
            </a:fld>
            <a:endParaRPr lang="en-US">
              <a:solidFill>
                <a:prstClr val="black">
                  <a:tint val="75000"/>
                </a:prstClr>
              </a:solidFill>
            </a:endParaRPr>
          </a:p>
        </p:txBody>
      </p:sp>
      <p:sp>
        <p:nvSpPr>
          <p:cNvPr id="6" name="Content Placeholder 5">
            <a:extLst>
              <a:ext uri="{FF2B5EF4-FFF2-40B4-BE49-F238E27FC236}">
                <a16:creationId xmlns:a16="http://schemas.microsoft.com/office/drawing/2014/main" id="{1272CFF0-3134-4636-A524-A6D86F49175B}"/>
              </a:ext>
            </a:extLst>
          </p:cNvPr>
          <p:cNvSpPr>
            <a:spLocks noGrp="1"/>
          </p:cNvSpPr>
          <p:nvPr>
            <p:ph idx="1"/>
          </p:nvPr>
        </p:nvSpPr>
        <p:spPr>
          <a:xfrm>
            <a:off x="406400" y="1066801"/>
            <a:ext cx="11379200" cy="838199"/>
          </a:xfrm>
        </p:spPr>
        <p:txBody>
          <a:bodyPr/>
          <a:lstStyle/>
          <a:p>
            <a:r>
              <a:rPr lang="en-US" dirty="0"/>
              <a:t>Reactive Capability – </a:t>
            </a:r>
            <a:r>
              <a:rPr lang="en-US" dirty="0">
                <a:solidFill>
                  <a:srgbClr val="FF0000"/>
                </a:solidFill>
              </a:rPr>
              <a:t>Unity PF Control Mode</a:t>
            </a:r>
            <a:r>
              <a:rPr lang="en-US" dirty="0"/>
              <a:t>:</a:t>
            </a:r>
          </a:p>
        </p:txBody>
      </p:sp>
      <p:pic>
        <p:nvPicPr>
          <p:cNvPr id="8" name="Picture 7">
            <a:extLst>
              <a:ext uri="{FF2B5EF4-FFF2-40B4-BE49-F238E27FC236}">
                <a16:creationId xmlns:a16="http://schemas.microsoft.com/office/drawing/2014/main" id="{AFFBF58F-79B2-4C2B-A0BA-A78CBFB5C47D}"/>
              </a:ext>
            </a:extLst>
          </p:cNvPr>
          <p:cNvPicPr>
            <a:picLocks noChangeAspect="1"/>
          </p:cNvPicPr>
          <p:nvPr/>
        </p:nvPicPr>
        <p:blipFill>
          <a:blip r:embed="rId3"/>
          <a:stretch>
            <a:fillRect/>
          </a:stretch>
        </p:blipFill>
        <p:spPr>
          <a:xfrm>
            <a:off x="382954" y="1973299"/>
            <a:ext cx="11426089" cy="1413709"/>
          </a:xfrm>
          <a:prstGeom prst="rect">
            <a:avLst/>
          </a:prstGeom>
        </p:spPr>
      </p:pic>
      <p:sp>
        <p:nvSpPr>
          <p:cNvPr id="9" name="Content Placeholder 5">
            <a:extLst>
              <a:ext uri="{FF2B5EF4-FFF2-40B4-BE49-F238E27FC236}">
                <a16:creationId xmlns:a16="http://schemas.microsoft.com/office/drawing/2014/main" id="{227012F2-CC0E-490F-874E-0C49B2717582}"/>
              </a:ext>
            </a:extLst>
          </p:cNvPr>
          <p:cNvSpPr txBox="1">
            <a:spLocks/>
          </p:cNvSpPr>
          <p:nvPr/>
        </p:nvSpPr>
        <p:spPr>
          <a:xfrm>
            <a:off x="304800" y="3720366"/>
            <a:ext cx="11379200" cy="83819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Reactive Capability – </a:t>
            </a:r>
            <a:r>
              <a:rPr lang="en-US" dirty="0">
                <a:solidFill>
                  <a:srgbClr val="FF0000"/>
                </a:solidFill>
              </a:rPr>
              <a:t>Voltage Control Mode</a:t>
            </a:r>
            <a:r>
              <a:rPr lang="en-US" dirty="0"/>
              <a:t>:</a:t>
            </a:r>
          </a:p>
        </p:txBody>
      </p:sp>
      <p:pic>
        <p:nvPicPr>
          <p:cNvPr id="11" name="Picture 10">
            <a:extLst>
              <a:ext uri="{FF2B5EF4-FFF2-40B4-BE49-F238E27FC236}">
                <a16:creationId xmlns:a16="http://schemas.microsoft.com/office/drawing/2014/main" id="{133A8681-357D-4857-8542-F6820A3CCBB1}"/>
              </a:ext>
            </a:extLst>
          </p:cNvPr>
          <p:cNvPicPr>
            <a:picLocks noChangeAspect="1"/>
          </p:cNvPicPr>
          <p:nvPr/>
        </p:nvPicPr>
        <p:blipFill>
          <a:blip r:embed="rId4"/>
          <a:stretch>
            <a:fillRect/>
          </a:stretch>
        </p:blipFill>
        <p:spPr>
          <a:xfrm>
            <a:off x="382954" y="4495799"/>
            <a:ext cx="11426089" cy="1295400"/>
          </a:xfrm>
          <a:prstGeom prst="rect">
            <a:avLst/>
          </a:prstGeom>
        </p:spPr>
      </p:pic>
    </p:spTree>
    <p:extLst>
      <p:ext uri="{BB962C8B-B14F-4D97-AF65-F5344CB8AC3E}">
        <p14:creationId xmlns:p14="http://schemas.microsoft.com/office/powerpoint/2010/main" val="3395670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7CEA3E64-AA61-4C13-8C35-979C0D07C8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7110" y="1004363"/>
            <a:ext cx="4616345" cy="4972231"/>
          </a:xfrm>
          <a:prstGeom prst="rect">
            <a:avLst/>
          </a:prstGeom>
        </p:spPr>
      </p:pic>
      <p:sp>
        <p:nvSpPr>
          <p:cNvPr id="2" name="Title 1">
            <a:extLst>
              <a:ext uri="{FF2B5EF4-FFF2-40B4-BE49-F238E27FC236}">
                <a16:creationId xmlns:a16="http://schemas.microsoft.com/office/drawing/2014/main" id="{A94BDE97-3A42-4895-BD21-035909BFD0C1}"/>
              </a:ext>
            </a:extLst>
          </p:cNvPr>
          <p:cNvSpPr>
            <a:spLocks noGrp="1"/>
          </p:cNvSpPr>
          <p:nvPr>
            <p:ph type="title"/>
          </p:nvPr>
        </p:nvSpPr>
        <p:spPr/>
        <p:txBody>
          <a:bodyPr/>
          <a:lstStyle/>
          <a:p>
            <a:r>
              <a:rPr lang="en-US" dirty="0"/>
              <a:t>Equivalent impedance example</a:t>
            </a:r>
          </a:p>
        </p:txBody>
      </p:sp>
      <p:sp>
        <p:nvSpPr>
          <p:cNvPr id="4" name="Slide Number Placeholder 3">
            <a:extLst>
              <a:ext uri="{FF2B5EF4-FFF2-40B4-BE49-F238E27FC236}">
                <a16:creationId xmlns:a16="http://schemas.microsoft.com/office/drawing/2014/main" id="{486E7047-8A25-41F8-AC7E-A7C59E462375}"/>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22</a:t>
            </a:fld>
            <a:endParaRPr lang="en-US">
              <a:solidFill>
                <a:prstClr val="black">
                  <a:tint val="75000"/>
                </a:prstClr>
              </a:solidFill>
            </a:endParaRP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19305E86-E101-497A-A130-814E8B7229E4}"/>
                  </a:ext>
                </a:extLst>
              </p:cNvPr>
              <p:cNvSpPr txBox="1"/>
              <p:nvPr/>
            </p:nvSpPr>
            <p:spPr>
              <a:xfrm>
                <a:off x="6244760" y="1918311"/>
                <a:ext cx="2795546"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400" i="1" smtClean="0">
                              <a:latin typeface="Cambria Math" panose="02040503050406030204" pitchFamily="18" charset="0"/>
                            </a:rPr>
                          </m:ctrlPr>
                        </m:sSubPr>
                        <m:e>
                          <m:r>
                            <a:rPr lang="en-US" sz="1400" i="1">
                              <a:latin typeface="Cambria Math" panose="02040503050406030204" pitchFamily="18" charset="0"/>
                            </a:rPr>
                            <m:t>𝑍</m:t>
                          </m:r>
                        </m:e>
                        <m:sub>
                          <m:r>
                            <a:rPr lang="en-US" sz="1400" i="1">
                              <a:latin typeface="Cambria Math" panose="02040503050406030204" pitchFamily="18" charset="0"/>
                            </a:rPr>
                            <m:t>𝑀𝑜𝑑𝑢𝑙𝑒</m:t>
                          </m:r>
                          <m:r>
                            <a:rPr lang="en-US" sz="1400" i="0">
                              <a:latin typeface="Cambria Math" panose="02040503050406030204" pitchFamily="18" charset="0"/>
                            </a:rPr>
                            <m:t>1</m:t>
                          </m:r>
                        </m:sub>
                      </m:sSub>
                      <m:r>
                        <a:rPr lang="en-US" sz="1400" i="0">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𝑍</m:t>
                          </m:r>
                        </m:e>
                        <m:sub>
                          <m:r>
                            <a:rPr lang="en-US" sz="1400" i="1">
                              <a:latin typeface="Cambria Math" panose="02040503050406030204" pitchFamily="18" charset="0"/>
                            </a:rPr>
                            <m:t>𝐼𝑛𝑣𝑒𝑟𝑡𝑒𝑟</m:t>
                          </m:r>
                          <m:r>
                            <a:rPr lang="en-US" sz="1400" i="0">
                              <a:latin typeface="Cambria Math" panose="02040503050406030204" pitchFamily="18" charset="0"/>
                            </a:rPr>
                            <m:t>1</m:t>
                          </m:r>
                        </m:sub>
                      </m:sSub>
                    </m:oMath>
                  </m:oMathPara>
                </a14:m>
                <a:endParaRPr lang="en-US" sz="1400" dirty="0"/>
              </a:p>
            </p:txBody>
          </p:sp>
        </mc:Choice>
        <mc:Fallback xmlns="">
          <p:sp>
            <p:nvSpPr>
              <p:cNvPr id="8" name="TextBox 7">
                <a:extLst>
                  <a:ext uri="{FF2B5EF4-FFF2-40B4-BE49-F238E27FC236}">
                    <a16:creationId xmlns="" xmlns:a16="http://schemas.microsoft.com/office/drawing/2014/main" xmlns:a14="http://schemas.microsoft.com/office/drawing/2010/main" id="{19305E86-E101-497A-A130-814E8B7229E4}"/>
                  </a:ext>
                </a:extLst>
              </p:cNvPr>
              <p:cNvSpPr txBox="1">
                <a:spLocks noRot="1" noChangeAspect="1" noMove="1" noResize="1" noEditPoints="1" noAdjustHandles="1" noChangeArrowheads="1" noChangeShapeType="1" noTextEdit="1"/>
              </p:cNvSpPr>
              <p:nvPr/>
            </p:nvSpPr>
            <p:spPr>
              <a:xfrm>
                <a:off x="6244760" y="1918311"/>
                <a:ext cx="2795546" cy="307777"/>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DD952BFE-3BAC-4108-AC24-39BC0476E665}"/>
                  </a:ext>
                </a:extLst>
              </p:cNvPr>
              <p:cNvSpPr txBox="1"/>
              <p:nvPr/>
            </p:nvSpPr>
            <p:spPr>
              <a:xfrm>
                <a:off x="6150491" y="3050220"/>
                <a:ext cx="3021789"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400" i="1" smtClean="0">
                              <a:latin typeface="Cambria Math" panose="02040503050406030204" pitchFamily="18" charset="0"/>
                            </a:rPr>
                          </m:ctrlPr>
                        </m:sSubPr>
                        <m:e>
                          <m:r>
                            <a:rPr lang="en-US" sz="1400" i="1">
                              <a:latin typeface="Cambria Math" panose="02040503050406030204" pitchFamily="18" charset="0"/>
                            </a:rPr>
                            <m:t>𝑍</m:t>
                          </m:r>
                        </m:e>
                        <m:sub>
                          <m:r>
                            <a:rPr lang="en-US" sz="1400" i="1">
                              <a:latin typeface="Cambria Math" panose="02040503050406030204" pitchFamily="18" charset="0"/>
                            </a:rPr>
                            <m:t>𝑀𝑜𝑑𝑢𝑙𝑒</m:t>
                          </m:r>
                          <m:r>
                            <a:rPr lang="en-US" sz="1400" i="0">
                              <a:latin typeface="Cambria Math" panose="02040503050406030204" pitchFamily="18" charset="0"/>
                            </a:rPr>
                            <m:t>2</m:t>
                          </m:r>
                        </m:sub>
                      </m:sSub>
                      <m:r>
                        <a:rPr lang="en-US" sz="1400" i="0">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𝑍</m:t>
                          </m:r>
                        </m:e>
                        <m:sub>
                          <m:r>
                            <a:rPr lang="en-US" sz="1400" i="1">
                              <a:latin typeface="Cambria Math" panose="02040503050406030204" pitchFamily="18" charset="0"/>
                            </a:rPr>
                            <m:t>𝐼𝑛𝑣𝑒𝑟𝑡𝑒𝑟</m:t>
                          </m:r>
                          <m:r>
                            <a:rPr lang="en-US" sz="1400" i="0">
                              <a:latin typeface="Cambria Math" panose="02040503050406030204" pitchFamily="18" charset="0"/>
                            </a:rPr>
                            <m:t>2</m:t>
                          </m:r>
                        </m:sub>
                      </m:sSub>
                    </m:oMath>
                  </m:oMathPara>
                </a14:m>
                <a:endParaRPr lang="en-US" sz="1400" dirty="0"/>
              </a:p>
            </p:txBody>
          </p:sp>
        </mc:Choice>
        <mc:Fallback xmlns="">
          <p:sp>
            <p:nvSpPr>
              <p:cNvPr id="10" name="TextBox 9">
                <a:extLst>
                  <a:ext uri="{FF2B5EF4-FFF2-40B4-BE49-F238E27FC236}">
                    <a16:creationId xmlns="" xmlns:a16="http://schemas.microsoft.com/office/drawing/2014/main" xmlns:a14="http://schemas.microsoft.com/office/drawing/2010/main" id="{DD952BFE-3BAC-4108-AC24-39BC0476E665}"/>
                  </a:ext>
                </a:extLst>
              </p:cNvPr>
              <p:cNvSpPr txBox="1">
                <a:spLocks noRot="1" noChangeAspect="1" noMove="1" noResize="1" noEditPoints="1" noAdjustHandles="1" noChangeArrowheads="1" noChangeShapeType="1" noTextEdit="1"/>
              </p:cNvSpPr>
              <p:nvPr/>
            </p:nvSpPr>
            <p:spPr>
              <a:xfrm>
                <a:off x="6150491" y="3050220"/>
                <a:ext cx="3021789" cy="307777"/>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3DEBCB4C-22AA-48D5-9CBC-2331557B10AE}"/>
                  </a:ext>
                </a:extLst>
              </p:cNvPr>
              <p:cNvSpPr txBox="1"/>
              <p:nvPr/>
            </p:nvSpPr>
            <p:spPr>
              <a:xfrm>
                <a:off x="6233772" y="4247723"/>
                <a:ext cx="2938508"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400" i="1" smtClean="0">
                              <a:latin typeface="Cambria Math" panose="02040503050406030204" pitchFamily="18" charset="0"/>
                            </a:rPr>
                          </m:ctrlPr>
                        </m:sSubPr>
                        <m:e>
                          <m:r>
                            <a:rPr lang="en-US" sz="1400" i="1">
                              <a:latin typeface="Cambria Math" panose="02040503050406030204" pitchFamily="18" charset="0"/>
                            </a:rPr>
                            <m:t>𝑍</m:t>
                          </m:r>
                        </m:e>
                        <m:sub>
                          <m:r>
                            <a:rPr lang="en-US" sz="1400" i="1">
                              <a:latin typeface="Cambria Math" panose="02040503050406030204" pitchFamily="18" charset="0"/>
                            </a:rPr>
                            <m:t>𝑀𝑜𝑑𝑢𝑙𝑒</m:t>
                          </m:r>
                          <m:r>
                            <a:rPr lang="en-US" sz="1400" b="0" i="0" smtClean="0">
                              <a:latin typeface="Cambria Math" panose="02040503050406030204" pitchFamily="18" charset="0"/>
                            </a:rPr>
                            <m:t>3</m:t>
                          </m:r>
                        </m:sub>
                      </m:sSub>
                      <m:r>
                        <a:rPr lang="en-US" sz="1400" i="0">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𝑍</m:t>
                          </m:r>
                        </m:e>
                        <m:sub>
                          <m:r>
                            <a:rPr lang="en-US" sz="1400" i="1">
                              <a:latin typeface="Cambria Math" panose="02040503050406030204" pitchFamily="18" charset="0"/>
                            </a:rPr>
                            <m:t>𝐼𝑛𝑣𝑒𝑟𝑡𝑒𝑟</m:t>
                          </m:r>
                          <m:r>
                            <a:rPr lang="en-US" sz="1400" i="0">
                              <a:latin typeface="Cambria Math" panose="02040503050406030204" pitchFamily="18" charset="0"/>
                            </a:rPr>
                            <m:t>3</m:t>
                          </m:r>
                        </m:sub>
                      </m:sSub>
                    </m:oMath>
                  </m:oMathPara>
                </a14:m>
                <a:endParaRPr lang="en-US" sz="1400" dirty="0"/>
              </a:p>
            </p:txBody>
          </p:sp>
        </mc:Choice>
        <mc:Fallback xmlns="">
          <p:sp>
            <p:nvSpPr>
              <p:cNvPr id="12" name="TextBox 11">
                <a:extLst>
                  <a:ext uri="{FF2B5EF4-FFF2-40B4-BE49-F238E27FC236}">
                    <a16:creationId xmlns="" xmlns:a16="http://schemas.microsoft.com/office/drawing/2014/main" xmlns:a14="http://schemas.microsoft.com/office/drawing/2010/main" id="{3DEBCB4C-22AA-48D5-9CBC-2331557B10AE}"/>
                  </a:ext>
                </a:extLst>
              </p:cNvPr>
              <p:cNvSpPr txBox="1">
                <a:spLocks noRot="1" noChangeAspect="1" noMove="1" noResize="1" noEditPoints="1" noAdjustHandles="1" noChangeArrowheads="1" noChangeShapeType="1" noTextEdit="1"/>
              </p:cNvSpPr>
              <p:nvPr/>
            </p:nvSpPr>
            <p:spPr>
              <a:xfrm>
                <a:off x="6233772" y="4247723"/>
                <a:ext cx="2938508" cy="307777"/>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59586BBF-4CDB-4F4A-A0F0-EE38C5F7C63C}"/>
                  </a:ext>
                </a:extLst>
              </p:cNvPr>
              <p:cNvSpPr txBox="1"/>
              <p:nvPr/>
            </p:nvSpPr>
            <p:spPr>
              <a:xfrm>
                <a:off x="6233772" y="5462376"/>
                <a:ext cx="2938508"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400" i="1" smtClean="0">
                              <a:latin typeface="Cambria Math" panose="02040503050406030204" pitchFamily="18" charset="0"/>
                            </a:rPr>
                          </m:ctrlPr>
                        </m:sSubPr>
                        <m:e>
                          <m:r>
                            <a:rPr lang="en-US" sz="1400" i="1">
                              <a:latin typeface="Cambria Math" panose="02040503050406030204" pitchFamily="18" charset="0"/>
                            </a:rPr>
                            <m:t>𝑍</m:t>
                          </m:r>
                        </m:e>
                        <m:sub>
                          <m:r>
                            <a:rPr lang="en-US" sz="1400" i="1">
                              <a:latin typeface="Cambria Math" panose="02040503050406030204" pitchFamily="18" charset="0"/>
                            </a:rPr>
                            <m:t>𝑀𝑜𝑑𝑢𝑙𝑒</m:t>
                          </m:r>
                          <m:r>
                            <a:rPr lang="en-US" sz="1400" i="0">
                              <a:latin typeface="Cambria Math" panose="02040503050406030204" pitchFamily="18" charset="0"/>
                            </a:rPr>
                            <m:t>4</m:t>
                          </m:r>
                        </m:sub>
                      </m:sSub>
                      <m:r>
                        <a:rPr lang="en-US" sz="1400" i="0">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𝑍</m:t>
                          </m:r>
                        </m:e>
                        <m:sub>
                          <m:r>
                            <a:rPr lang="en-US" sz="1400" i="1">
                              <a:latin typeface="Cambria Math" panose="02040503050406030204" pitchFamily="18" charset="0"/>
                            </a:rPr>
                            <m:t>𝐼𝑛𝑣𝑒𝑟𝑡𝑒𝑟</m:t>
                          </m:r>
                          <m:r>
                            <a:rPr lang="en-US" sz="1400" i="0">
                              <a:latin typeface="Cambria Math" panose="02040503050406030204" pitchFamily="18" charset="0"/>
                            </a:rPr>
                            <m:t>4</m:t>
                          </m:r>
                        </m:sub>
                      </m:sSub>
                    </m:oMath>
                  </m:oMathPara>
                </a14:m>
                <a:endParaRPr lang="en-US" sz="1400" dirty="0"/>
              </a:p>
            </p:txBody>
          </p:sp>
        </mc:Choice>
        <mc:Fallback xmlns="">
          <p:sp>
            <p:nvSpPr>
              <p:cNvPr id="14" name="TextBox 13">
                <a:extLst>
                  <a:ext uri="{FF2B5EF4-FFF2-40B4-BE49-F238E27FC236}">
                    <a16:creationId xmlns="" xmlns:a16="http://schemas.microsoft.com/office/drawing/2014/main" xmlns:a14="http://schemas.microsoft.com/office/drawing/2010/main" id="{59586BBF-4CDB-4F4A-A0F0-EE38C5F7C63C}"/>
                  </a:ext>
                </a:extLst>
              </p:cNvPr>
              <p:cNvSpPr txBox="1">
                <a:spLocks noRot="1" noChangeAspect="1" noMove="1" noResize="1" noEditPoints="1" noAdjustHandles="1" noChangeArrowheads="1" noChangeShapeType="1" noTextEdit="1"/>
              </p:cNvSpPr>
              <p:nvPr/>
            </p:nvSpPr>
            <p:spPr>
              <a:xfrm>
                <a:off x="6233772" y="5462376"/>
                <a:ext cx="2938508" cy="307777"/>
              </a:xfrm>
              <a:prstGeom prst="rect">
                <a:avLst/>
              </a:prstGeom>
              <a:blipFill rotWithShape="0">
                <a:blip r:embed="rId7"/>
                <a:stretch>
                  <a:fillRect/>
                </a:stretch>
              </a:blipFill>
            </p:spPr>
            <p:txBody>
              <a:bodyPr/>
              <a:lstStyle/>
              <a:p>
                <a:r>
                  <a:rPr lang="en-US">
                    <a:noFill/>
                  </a:rPr>
                  <a:t> </a:t>
                </a:r>
              </a:p>
            </p:txBody>
          </p:sp>
        </mc:Fallback>
      </mc:AlternateContent>
      <p:sp>
        <p:nvSpPr>
          <p:cNvPr id="15" name="Rectangle: Rounded Corners 14">
            <a:extLst>
              <a:ext uri="{FF2B5EF4-FFF2-40B4-BE49-F238E27FC236}">
                <a16:creationId xmlns:a16="http://schemas.microsoft.com/office/drawing/2014/main" id="{B397A051-1629-46C1-AA1D-378AA4719318}"/>
              </a:ext>
            </a:extLst>
          </p:cNvPr>
          <p:cNvSpPr/>
          <p:nvPr/>
        </p:nvSpPr>
        <p:spPr>
          <a:xfrm>
            <a:off x="3794301" y="1232963"/>
            <a:ext cx="2450457" cy="983513"/>
          </a:xfrm>
          <a:prstGeom prst="roundRect">
            <a:avLst/>
          </a:prstGeom>
          <a:noFill/>
          <a:ln>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6A977390-F60A-4698-AA37-E9A9DB93455C}"/>
              </a:ext>
            </a:extLst>
          </p:cNvPr>
          <p:cNvSpPr/>
          <p:nvPr/>
        </p:nvSpPr>
        <p:spPr>
          <a:xfrm>
            <a:off x="3816272" y="2438041"/>
            <a:ext cx="2450457" cy="983513"/>
          </a:xfrm>
          <a:prstGeom prst="roundRect">
            <a:avLst/>
          </a:prstGeom>
          <a:noFill/>
          <a:ln>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416290D5-73A6-428A-98B3-8220317E568F}"/>
              </a:ext>
            </a:extLst>
          </p:cNvPr>
          <p:cNvSpPr/>
          <p:nvPr/>
        </p:nvSpPr>
        <p:spPr>
          <a:xfrm>
            <a:off x="3816272" y="3665047"/>
            <a:ext cx="2450457" cy="983513"/>
          </a:xfrm>
          <a:prstGeom prst="roundRect">
            <a:avLst/>
          </a:prstGeom>
          <a:noFill/>
          <a:ln>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99D00CF6-9925-4FC5-BF68-4F21EB4A8FF0}"/>
              </a:ext>
            </a:extLst>
          </p:cNvPr>
          <p:cNvSpPr/>
          <p:nvPr/>
        </p:nvSpPr>
        <p:spPr>
          <a:xfrm>
            <a:off x="3816272" y="4870124"/>
            <a:ext cx="2450457" cy="983513"/>
          </a:xfrm>
          <a:prstGeom prst="roundRect">
            <a:avLst/>
          </a:prstGeom>
          <a:noFill/>
          <a:ln>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821DB2E7-CF2B-43C1-AD36-BDC86868239A}"/>
              </a:ext>
            </a:extLst>
          </p:cNvPr>
          <p:cNvSpPr txBox="1"/>
          <p:nvPr/>
        </p:nvSpPr>
        <p:spPr>
          <a:xfrm>
            <a:off x="6337978" y="1688576"/>
            <a:ext cx="791853" cy="276999"/>
          </a:xfrm>
          <a:prstGeom prst="rect">
            <a:avLst/>
          </a:prstGeom>
          <a:solidFill>
            <a:schemeClr val="bg1">
              <a:lumMod val="95000"/>
            </a:schemeClr>
          </a:solidFill>
        </p:spPr>
        <p:txBody>
          <a:bodyPr wrap="square" rtlCol="0">
            <a:spAutoFit/>
          </a:bodyPr>
          <a:lstStyle/>
          <a:p>
            <a:r>
              <a:rPr lang="en-US" sz="1200" dirty="0"/>
              <a:t>Module1</a:t>
            </a:r>
          </a:p>
        </p:txBody>
      </p:sp>
      <p:sp>
        <p:nvSpPr>
          <p:cNvPr id="20" name="TextBox 19">
            <a:extLst>
              <a:ext uri="{FF2B5EF4-FFF2-40B4-BE49-F238E27FC236}">
                <a16:creationId xmlns:a16="http://schemas.microsoft.com/office/drawing/2014/main" id="{700D2CA1-72EC-4C4B-AAD0-B68D3D7923E2}"/>
              </a:ext>
            </a:extLst>
          </p:cNvPr>
          <p:cNvSpPr txBox="1"/>
          <p:nvPr/>
        </p:nvSpPr>
        <p:spPr>
          <a:xfrm>
            <a:off x="6337977" y="2777851"/>
            <a:ext cx="791853" cy="276999"/>
          </a:xfrm>
          <a:prstGeom prst="rect">
            <a:avLst/>
          </a:prstGeom>
          <a:solidFill>
            <a:schemeClr val="bg1">
              <a:lumMod val="95000"/>
            </a:schemeClr>
          </a:solidFill>
        </p:spPr>
        <p:txBody>
          <a:bodyPr wrap="square" rtlCol="0">
            <a:spAutoFit/>
          </a:bodyPr>
          <a:lstStyle/>
          <a:p>
            <a:r>
              <a:rPr lang="en-US" sz="1200" dirty="0"/>
              <a:t>Module2</a:t>
            </a:r>
          </a:p>
        </p:txBody>
      </p:sp>
      <p:sp>
        <p:nvSpPr>
          <p:cNvPr id="21" name="TextBox 20">
            <a:extLst>
              <a:ext uri="{FF2B5EF4-FFF2-40B4-BE49-F238E27FC236}">
                <a16:creationId xmlns:a16="http://schemas.microsoft.com/office/drawing/2014/main" id="{54C80568-EECF-47FE-AD9A-79F09A234BA8}"/>
              </a:ext>
            </a:extLst>
          </p:cNvPr>
          <p:cNvSpPr txBox="1"/>
          <p:nvPr/>
        </p:nvSpPr>
        <p:spPr>
          <a:xfrm>
            <a:off x="6337977" y="4032289"/>
            <a:ext cx="791853" cy="276999"/>
          </a:xfrm>
          <a:prstGeom prst="rect">
            <a:avLst/>
          </a:prstGeom>
          <a:solidFill>
            <a:schemeClr val="bg1">
              <a:lumMod val="95000"/>
            </a:schemeClr>
          </a:solidFill>
        </p:spPr>
        <p:txBody>
          <a:bodyPr wrap="square" rtlCol="0">
            <a:spAutoFit/>
          </a:bodyPr>
          <a:lstStyle/>
          <a:p>
            <a:r>
              <a:rPr lang="en-US" sz="1200" dirty="0"/>
              <a:t>Module3</a:t>
            </a:r>
          </a:p>
        </p:txBody>
      </p:sp>
      <p:sp>
        <p:nvSpPr>
          <p:cNvPr id="22" name="TextBox 21">
            <a:extLst>
              <a:ext uri="{FF2B5EF4-FFF2-40B4-BE49-F238E27FC236}">
                <a16:creationId xmlns:a16="http://schemas.microsoft.com/office/drawing/2014/main" id="{B9146C8E-0D3E-47B3-B2E8-AA7270F67FD4}"/>
              </a:ext>
            </a:extLst>
          </p:cNvPr>
          <p:cNvSpPr txBox="1"/>
          <p:nvPr/>
        </p:nvSpPr>
        <p:spPr>
          <a:xfrm>
            <a:off x="6337977" y="5223380"/>
            <a:ext cx="791853" cy="276999"/>
          </a:xfrm>
          <a:prstGeom prst="rect">
            <a:avLst/>
          </a:prstGeom>
          <a:solidFill>
            <a:schemeClr val="bg1">
              <a:lumMod val="95000"/>
            </a:schemeClr>
          </a:solidFill>
        </p:spPr>
        <p:txBody>
          <a:bodyPr wrap="square" rtlCol="0">
            <a:spAutoFit/>
          </a:bodyPr>
          <a:lstStyle/>
          <a:p>
            <a:r>
              <a:rPr lang="en-US" sz="1200" dirty="0"/>
              <a:t>Module4</a:t>
            </a:r>
          </a:p>
        </p:txBody>
      </p:sp>
      <p:sp>
        <p:nvSpPr>
          <p:cNvPr id="3" name="TextBox 2">
            <a:extLst>
              <a:ext uri="{FF2B5EF4-FFF2-40B4-BE49-F238E27FC236}">
                <a16:creationId xmlns:a16="http://schemas.microsoft.com/office/drawing/2014/main" id="{D4AC1DC5-34C9-4606-BDD2-AF43555D1D6C}"/>
              </a:ext>
            </a:extLst>
          </p:cNvPr>
          <p:cNvSpPr txBox="1"/>
          <p:nvPr/>
        </p:nvSpPr>
        <p:spPr>
          <a:xfrm>
            <a:off x="8572546" y="1764423"/>
            <a:ext cx="1226848" cy="461665"/>
          </a:xfrm>
          <a:prstGeom prst="rect">
            <a:avLst/>
          </a:prstGeom>
          <a:noFill/>
        </p:spPr>
        <p:txBody>
          <a:bodyPr wrap="square" rtlCol="0">
            <a:spAutoFit/>
          </a:bodyPr>
          <a:lstStyle/>
          <a:p>
            <a:r>
              <a:rPr lang="en-US" sz="1200" dirty="0"/>
              <a:t>R=0.02 </a:t>
            </a:r>
            <a:r>
              <a:rPr lang="en-US" sz="1200" dirty="0" err="1"/>
              <a:t>p.u</a:t>
            </a:r>
            <a:r>
              <a:rPr lang="en-US" sz="1200" dirty="0"/>
              <a:t>.</a:t>
            </a:r>
          </a:p>
          <a:p>
            <a:r>
              <a:rPr lang="en-US" sz="1200" dirty="0"/>
              <a:t>X=1.02 </a:t>
            </a:r>
            <a:r>
              <a:rPr lang="en-US" sz="1200" dirty="0" err="1"/>
              <a:t>p.u</a:t>
            </a:r>
            <a:r>
              <a:rPr lang="en-US" sz="1200" dirty="0"/>
              <a:t>.</a:t>
            </a:r>
          </a:p>
        </p:txBody>
      </p:sp>
      <p:sp>
        <p:nvSpPr>
          <p:cNvPr id="23" name="TextBox 22">
            <a:extLst>
              <a:ext uri="{FF2B5EF4-FFF2-40B4-BE49-F238E27FC236}">
                <a16:creationId xmlns:a16="http://schemas.microsoft.com/office/drawing/2014/main" id="{6F2DB22A-477B-46E5-A1A5-5E8B474C4269}"/>
              </a:ext>
            </a:extLst>
          </p:cNvPr>
          <p:cNvSpPr txBox="1"/>
          <p:nvPr/>
        </p:nvSpPr>
        <p:spPr>
          <a:xfrm>
            <a:off x="8656896" y="2922335"/>
            <a:ext cx="1142498" cy="461665"/>
          </a:xfrm>
          <a:prstGeom prst="rect">
            <a:avLst/>
          </a:prstGeom>
          <a:noFill/>
        </p:spPr>
        <p:txBody>
          <a:bodyPr wrap="square" rtlCol="0">
            <a:spAutoFit/>
          </a:bodyPr>
          <a:lstStyle/>
          <a:p>
            <a:r>
              <a:rPr lang="en-US" sz="1200" dirty="0"/>
              <a:t>R=0.02 </a:t>
            </a:r>
            <a:r>
              <a:rPr lang="en-US" sz="1200" dirty="0" err="1"/>
              <a:t>p.u</a:t>
            </a:r>
            <a:r>
              <a:rPr lang="en-US" sz="1200" dirty="0"/>
              <a:t>.</a:t>
            </a:r>
          </a:p>
          <a:p>
            <a:r>
              <a:rPr lang="en-US" sz="1200" dirty="0"/>
              <a:t>X=1.02 </a:t>
            </a:r>
            <a:r>
              <a:rPr lang="en-US" sz="1200" dirty="0" err="1"/>
              <a:t>p.u</a:t>
            </a:r>
            <a:r>
              <a:rPr lang="en-US" sz="1200" dirty="0"/>
              <a:t>.</a:t>
            </a:r>
          </a:p>
        </p:txBody>
      </p:sp>
      <p:sp>
        <p:nvSpPr>
          <p:cNvPr id="24" name="TextBox 23">
            <a:extLst>
              <a:ext uri="{FF2B5EF4-FFF2-40B4-BE49-F238E27FC236}">
                <a16:creationId xmlns:a16="http://schemas.microsoft.com/office/drawing/2014/main" id="{09933D0A-18A5-4246-90A2-A46ED5F56070}"/>
              </a:ext>
            </a:extLst>
          </p:cNvPr>
          <p:cNvSpPr txBox="1"/>
          <p:nvPr/>
        </p:nvSpPr>
        <p:spPr>
          <a:xfrm>
            <a:off x="8656896" y="4129414"/>
            <a:ext cx="1142498" cy="461665"/>
          </a:xfrm>
          <a:prstGeom prst="rect">
            <a:avLst/>
          </a:prstGeom>
          <a:noFill/>
        </p:spPr>
        <p:txBody>
          <a:bodyPr wrap="square" rtlCol="0">
            <a:spAutoFit/>
          </a:bodyPr>
          <a:lstStyle/>
          <a:p>
            <a:r>
              <a:rPr lang="en-US" sz="1200" dirty="0"/>
              <a:t>R=0.02 </a:t>
            </a:r>
            <a:r>
              <a:rPr lang="en-US" sz="1200" dirty="0" err="1"/>
              <a:t>p.u</a:t>
            </a:r>
            <a:r>
              <a:rPr lang="en-US" sz="1200" dirty="0"/>
              <a:t>.</a:t>
            </a:r>
          </a:p>
          <a:p>
            <a:r>
              <a:rPr lang="en-US" sz="1200" dirty="0"/>
              <a:t>X=1.02 </a:t>
            </a:r>
            <a:r>
              <a:rPr lang="en-US" sz="1200" dirty="0" err="1"/>
              <a:t>p.u</a:t>
            </a:r>
            <a:r>
              <a:rPr lang="en-US" sz="1200" dirty="0"/>
              <a:t>.</a:t>
            </a:r>
          </a:p>
        </p:txBody>
      </p:sp>
      <p:sp>
        <p:nvSpPr>
          <p:cNvPr id="26" name="TextBox 25">
            <a:extLst>
              <a:ext uri="{FF2B5EF4-FFF2-40B4-BE49-F238E27FC236}">
                <a16:creationId xmlns:a16="http://schemas.microsoft.com/office/drawing/2014/main" id="{961AAAD6-ED27-4653-8E35-EA5B82183DF8}"/>
              </a:ext>
            </a:extLst>
          </p:cNvPr>
          <p:cNvSpPr txBox="1"/>
          <p:nvPr/>
        </p:nvSpPr>
        <p:spPr>
          <a:xfrm>
            <a:off x="8644365" y="5345511"/>
            <a:ext cx="1142498" cy="461665"/>
          </a:xfrm>
          <a:prstGeom prst="rect">
            <a:avLst/>
          </a:prstGeom>
          <a:noFill/>
        </p:spPr>
        <p:txBody>
          <a:bodyPr wrap="square" rtlCol="0">
            <a:spAutoFit/>
          </a:bodyPr>
          <a:lstStyle/>
          <a:p>
            <a:r>
              <a:rPr lang="en-US" sz="1200" dirty="0"/>
              <a:t>R=0.02 </a:t>
            </a:r>
            <a:r>
              <a:rPr lang="en-US" sz="1200" dirty="0" err="1"/>
              <a:t>p.u</a:t>
            </a:r>
            <a:r>
              <a:rPr lang="en-US" sz="1200" dirty="0"/>
              <a:t>.</a:t>
            </a:r>
          </a:p>
          <a:p>
            <a:r>
              <a:rPr lang="en-US" sz="1200" dirty="0"/>
              <a:t>X=1.02 </a:t>
            </a:r>
            <a:r>
              <a:rPr lang="en-US" sz="1200" dirty="0" err="1"/>
              <a:t>p.u</a:t>
            </a:r>
            <a:r>
              <a:rPr lang="en-US" sz="1200" dirty="0"/>
              <a:t>.</a:t>
            </a:r>
          </a:p>
        </p:txBody>
      </p:sp>
      <p:sp>
        <p:nvSpPr>
          <p:cNvPr id="27" name="TextBox 26">
            <a:extLst>
              <a:ext uri="{FF2B5EF4-FFF2-40B4-BE49-F238E27FC236}">
                <a16:creationId xmlns:a16="http://schemas.microsoft.com/office/drawing/2014/main" id="{DB777913-A70F-4123-8AEB-D6ECC9BB776D}"/>
              </a:ext>
            </a:extLst>
          </p:cNvPr>
          <p:cNvSpPr txBox="1"/>
          <p:nvPr/>
        </p:nvSpPr>
        <p:spPr>
          <a:xfrm>
            <a:off x="9958864" y="1790426"/>
            <a:ext cx="1420336" cy="461665"/>
          </a:xfrm>
          <a:prstGeom prst="rect">
            <a:avLst/>
          </a:prstGeom>
          <a:noFill/>
        </p:spPr>
        <p:txBody>
          <a:bodyPr wrap="square" rtlCol="0">
            <a:spAutoFit/>
          </a:bodyPr>
          <a:lstStyle/>
          <a:p>
            <a:r>
              <a:rPr lang="en-US" sz="1200" dirty="0"/>
              <a:t>R=0.08 </a:t>
            </a:r>
            <a:r>
              <a:rPr lang="en-US" sz="1200" dirty="0" err="1"/>
              <a:t>p.u</a:t>
            </a:r>
            <a:r>
              <a:rPr lang="en-US" sz="1200" dirty="0"/>
              <a:t>.</a:t>
            </a:r>
          </a:p>
          <a:p>
            <a:r>
              <a:rPr lang="en-US" sz="1200" dirty="0"/>
              <a:t>X=4.08 </a:t>
            </a:r>
            <a:r>
              <a:rPr lang="en-US" sz="1200" dirty="0" err="1"/>
              <a:t>p.u</a:t>
            </a:r>
            <a:r>
              <a:rPr lang="en-US" sz="1200" dirty="0"/>
              <a:t>.</a:t>
            </a:r>
          </a:p>
        </p:txBody>
      </p:sp>
      <p:sp>
        <p:nvSpPr>
          <p:cNvPr id="28" name="TextBox 27">
            <a:extLst>
              <a:ext uri="{FF2B5EF4-FFF2-40B4-BE49-F238E27FC236}">
                <a16:creationId xmlns:a16="http://schemas.microsoft.com/office/drawing/2014/main" id="{50D90FFB-C3AC-4A1E-B44D-D11435AAF5FE}"/>
              </a:ext>
            </a:extLst>
          </p:cNvPr>
          <p:cNvSpPr txBox="1"/>
          <p:nvPr/>
        </p:nvSpPr>
        <p:spPr>
          <a:xfrm>
            <a:off x="10001038" y="2922335"/>
            <a:ext cx="1377115" cy="461665"/>
          </a:xfrm>
          <a:prstGeom prst="rect">
            <a:avLst/>
          </a:prstGeom>
          <a:noFill/>
        </p:spPr>
        <p:txBody>
          <a:bodyPr wrap="square" rtlCol="0">
            <a:spAutoFit/>
          </a:bodyPr>
          <a:lstStyle/>
          <a:p>
            <a:r>
              <a:rPr lang="en-US" sz="1200" dirty="0"/>
              <a:t>R=0.08 </a:t>
            </a:r>
            <a:r>
              <a:rPr lang="en-US" sz="1200" dirty="0" err="1"/>
              <a:t>p.u</a:t>
            </a:r>
            <a:r>
              <a:rPr lang="en-US" sz="1200" dirty="0"/>
              <a:t>.</a:t>
            </a:r>
          </a:p>
          <a:p>
            <a:r>
              <a:rPr lang="en-US" sz="1200" dirty="0"/>
              <a:t>X=4.08 </a:t>
            </a:r>
            <a:r>
              <a:rPr lang="en-US" sz="1200" dirty="0" err="1"/>
              <a:t>p.u</a:t>
            </a:r>
            <a:r>
              <a:rPr lang="en-US" sz="1200" dirty="0"/>
              <a:t>.</a:t>
            </a:r>
          </a:p>
        </p:txBody>
      </p:sp>
      <p:sp>
        <p:nvSpPr>
          <p:cNvPr id="29" name="TextBox 28">
            <a:extLst>
              <a:ext uri="{FF2B5EF4-FFF2-40B4-BE49-F238E27FC236}">
                <a16:creationId xmlns:a16="http://schemas.microsoft.com/office/drawing/2014/main" id="{B9ABA23A-F28D-473D-BE1F-EE4FC44C1182}"/>
              </a:ext>
            </a:extLst>
          </p:cNvPr>
          <p:cNvSpPr txBox="1"/>
          <p:nvPr/>
        </p:nvSpPr>
        <p:spPr>
          <a:xfrm>
            <a:off x="10001039" y="4129414"/>
            <a:ext cx="1378159" cy="461665"/>
          </a:xfrm>
          <a:prstGeom prst="rect">
            <a:avLst/>
          </a:prstGeom>
          <a:noFill/>
        </p:spPr>
        <p:txBody>
          <a:bodyPr wrap="square" rtlCol="0">
            <a:spAutoFit/>
          </a:bodyPr>
          <a:lstStyle/>
          <a:p>
            <a:r>
              <a:rPr lang="en-US" sz="1200" dirty="0"/>
              <a:t>R=0.08 </a:t>
            </a:r>
            <a:r>
              <a:rPr lang="en-US" sz="1200" dirty="0" err="1"/>
              <a:t>p.u</a:t>
            </a:r>
            <a:r>
              <a:rPr lang="en-US" sz="1200" dirty="0"/>
              <a:t>.</a:t>
            </a:r>
          </a:p>
          <a:p>
            <a:r>
              <a:rPr lang="en-US" sz="1200" dirty="0"/>
              <a:t>X=4.08 </a:t>
            </a:r>
            <a:r>
              <a:rPr lang="en-US" sz="1200" dirty="0" err="1"/>
              <a:t>p.u</a:t>
            </a:r>
            <a:r>
              <a:rPr lang="en-US" sz="1200" dirty="0"/>
              <a:t>.</a:t>
            </a:r>
          </a:p>
        </p:txBody>
      </p:sp>
      <p:sp>
        <p:nvSpPr>
          <p:cNvPr id="30" name="TextBox 29">
            <a:extLst>
              <a:ext uri="{FF2B5EF4-FFF2-40B4-BE49-F238E27FC236}">
                <a16:creationId xmlns:a16="http://schemas.microsoft.com/office/drawing/2014/main" id="{6CEACDC3-7772-49C5-814A-D0D97EBEB3EB}"/>
              </a:ext>
            </a:extLst>
          </p:cNvPr>
          <p:cNvSpPr txBox="1"/>
          <p:nvPr/>
        </p:nvSpPr>
        <p:spPr>
          <a:xfrm>
            <a:off x="9988507" y="5345511"/>
            <a:ext cx="1390691" cy="461665"/>
          </a:xfrm>
          <a:prstGeom prst="rect">
            <a:avLst/>
          </a:prstGeom>
          <a:noFill/>
        </p:spPr>
        <p:txBody>
          <a:bodyPr wrap="square" rtlCol="0">
            <a:spAutoFit/>
          </a:bodyPr>
          <a:lstStyle/>
          <a:p>
            <a:r>
              <a:rPr lang="en-US" sz="1200" dirty="0"/>
              <a:t>R=0.08 </a:t>
            </a:r>
            <a:r>
              <a:rPr lang="en-US" sz="1200" dirty="0" err="1"/>
              <a:t>p.u</a:t>
            </a:r>
            <a:r>
              <a:rPr lang="en-US" sz="1200" dirty="0"/>
              <a:t>.</a:t>
            </a:r>
          </a:p>
          <a:p>
            <a:r>
              <a:rPr lang="en-US" sz="1200" dirty="0"/>
              <a:t>X=4.08 </a:t>
            </a:r>
            <a:r>
              <a:rPr lang="en-US" sz="1200" dirty="0" err="1"/>
              <a:t>p.u</a:t>
            </a:r>
            <a:r>
              <a:rPr lang="en-US" sz="1200" dirty="0"/>
              <a:t>.</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8F5BE92F-FEB2-4092-88B1-F783D6FD8CD6}"/>
                  </a:ext>
                </a:extLst>
              </p:cNvPr>
              <p:cNvSpPr txBox="1"/>
              <p:nvPr/>
            </p:nvSpPr>
            <p:spPr>
              <a:xfrm>
                <a:off x="8410646" y="1232963"/>
                <a:ext cx="1089455" cy="276999"/>
              </a:xfrm>
              <a:prstGeom prst="rect">
                <a:avLst/>
              </a:prstGeom>
              <a:solidFill>
                <a:schemeClr val="bg1">
                  <a:lumMod val="95000"/>
                </a:schemeClr>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200" i="1" smtClean="0">
                          <a:latin typeface="Cambria Math" panose="02040503050406030204" pitchFamily="18" charset="0"/>
                        </a:rPr>
                        <m:t>𝑍</m:t>
                      </m:r>
                      <m:r>
                        <a:rPr lang="en-US" sz="1200" b="0" i="1" smtClean="0">
                          <a:latin typeface="Cambria Math" panose="02040503050406030204" pitchFamily="18" charset="0"/>
                        </a:rPr>
                        <m:t> </m:t>
                      </m:r>
                      <m:r>
                        <a:rPr lang="en-US" sz="1200" b="0" i="1" smtClean="0">
                          <a:latin typeface="Cambria Math" panose="02040503050406030204" pitchFamily="18" charset="0"/>
                        </a:rPr>
                        <m:t>𝑎𝑡</m:t>
                      </m:r>
                      <m:r>
                        <a:rPr lang="en-US" sz="1200" b="0" i="1" smtClean="0">
                          <a:latin typeface="Cambria Math" panose="02040503050406030204" pitchFamily="18" charset="0"/>
                        </a:rPr>
                        <m:t> 2.75 </m:t>
                      </m:r>
                      <m:r>
                        <a:rPr lang="en-US" sz="1200" b="0" i="1" smtClean="0">
                          <a:latin typeface="Cambria Math" panose="02040503050406030204" pitchFamily="18" charset="0"/>
                        </a:rPr>
                        <m:t>𝑀𝑉𝐴</m:t>
                      </m:r>
                    </m:oMath>
                  </m:oMathPara>
                </a14:m>
                <a:endParaRPr lang="en-US" sz="1200" dirty="0"/>
              </a:p>
            </p:txBody>
          </p:sp>
        </mc:Choice>
        <mc:Fallback xmlns="">
          <p:sp>
            <p:nvSpPr>
              <p:cNvPr id="5" name="TextBox 4">
                <a:extLst>
                  <a:ext uri="{FF2B5EF4-FFF2-40B4-BE49-F238E27FC236}">
                    <a16:creationId xmlns:a16="http://schemas.microsoft.com/office/drawing/2014/main" xmlns:a14="http://schemas.microsoft.com/office/drawing/2010/main" xmlns="" id="{8F5BE92F-FEB2-4092-88B1-F783D6FD8CD6}"/>
                  </a:ext>
                </a:extLst>
              </p:cNvPr>
              <p:cNvSpPr txBox="1">
                <a:spLocks noRot="1" noChangeAspect="1" noMove="1" noResize="1" noEditPoints="1" noAdjustHandles="1" noChangeArrowheads="1" noChangeShapeType="1" noTextEdit="1"/>
              </p:cNvSpPr>
              <p:nvPr/>
            </p:nvSpPr>
            <p:spPr>
              <a:xfrm>
                <a:off x="8410646" y="1232963"/>
                <a:ext cx="1089455" cy="276999"/>
              </a:xfrm>
              <a:prstGeom prst="rect">
                <a:avLst/>
              </a:prstGeom>
              <a:blipFill rotWithShape="0">
                <a:blip r:embed="rId8"/>
                <a:stretch>
                  <a:fillRect r="-1685"/>
                </a:stretch>
              </a:blipFill>
            </p:spPr>
            <p:txBody>
              <a:bodyPr/>
              <a:lstStyle/>
              <a:p>
                <a:r>
                  <a:rPr lang="en-US">
                    <a:noFill/>
                  </a:rPr>
                  <a:t> </a:t>
                </a:r>
              </a:p>
            </p:txBody>
          </p:sp>
        </mc:Fallback>
      </mc:AlternateContent>
      <p:cxnSp>
        <p:nvCxnSpPr>
          <p:cNvPr id="7" name="Straight Arrow Connector 6"/>
          <p:cNvCxnSpPr>
            <a:stCxn id="5" idx="3"/>
          </p:cNvCxnSpPr>
          <p:nvPr/>
        </p:nvCxnSpPr>
        <p:spPr>
          <a:xfrm>
            <a:off x="9500101" y="1371463"/>
            <a:ext cx="458762"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8F5BE92F-FEB2-4092-88B1-F783D6FD8CD6}"/>
                  </a:ext>
                </a:extLst>
              </p:cNvPr>
              <p:cNvSpPr txBox="1"/>
              <p:nvPr/>
            </p:nvSpPr>
            <p:spPr>
              <a:xfrm>
                <a:off x="9958863" y="1230415"/>
                <a:ext cx="1089455" cy="276999"/>
              </a:xfrm>
              <a:prstGeom prst="rect">
                <a:avLst/>
              </a:prstGeom>
              <a:solidFill>
                <a:schemeClr val="bg1">
                  <a:lumMod val="95000"/>
                </a:schemeClr>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200" i="1" smtClean="0">
                          <a:latin typeface="Cambria Math" panose="02040503050406030204" pitchFamily="18" charset="0"/>
                        </a:rPr>
                        <m:t>𝑍</m:t>
                      </m:r>
                      <m:r>
                        <a:rPr lang="en-US" sz="1200" b="0" i="1" smtClean="0">
                          <a:latin typeface="Cambria Math" panose="02040503050406030204" pitchFamily="18" charset="0"/>
                        </a:rPr>
                        <m:t> </m:t>
                      </m:r>
                      <m:r>
                        <a:rPr lang="en-US" sz="1200" b="0" i="1" smtClean="0">
                          <a:latin typeface="Cambria Math" panose="02040503050406030204" pitchFamily="18" charset="0"/>
                        </a:rPr>
                        <m:t>𝑎𝑡</m:t>
                      </m:r>
                      <m:r>
                        <a:rPr lang="en-US" sz="1200" b="0" i="1" smtClean="0">
                          <a:latin typeface="Cambria Math" panose="02040503050406030204" pitchFamily="18" charset="0"/>
                        </a:rPr>
                        <m:t> 11 </m:t>
                      </m:r>
                      <m:r>
                        <a:rPr lang="en-US" sz="1200" b="0" i="1" smtClean="0">
                          <a:latin typeface="Cambria Math" panose="02040503050406030204" pitchFamily="18" charset="0"/>
                        </a:rPr>
                        <m:t>𝑀𝑉𝐴</m:t>
                      </m:r>
                    </m:oMath>
                  </m:oMathPara>
                </a14:m>
                <a:endParaRPr lang="en-US" sz="1200" dirty="0"/>
              </a:p>
            </p:txBody>
          </p:sp>
        </mc:Choice>
        <mc:Fallback xmlns="">
          <p:sp>
            <p:nvSpPr>
              <p:cNvPr id="32" name="TextBox 31">
                <a:extLst>
                  <a:ext uri="{FF2B5EF4-FFF2-40B4-BE49-F238E27FC236}">
                    <a16:creationId xmlns:a16="http://schemas.microsoft.com/office/drawing/2014/main" xmlns:a14="http://schemas.microsoft.com/office/drawing/2010/main" xmlns="" id="{8F5BE92F-FEB2-4092-88B1-F783D6FD8CD6}"/>
                  </a:ext>
                </a:extLst>
              </p:cNvPr>
              <p:cNvSpPr txBox="1">
                <a:spLocks noRot="1" noChangeAspect="1" noMove="1" noResize="1" noEditPoints="1" noAdjustHandles="1" noChangeArrowheads="1" noChangeShapeType="1" noTextEdit="1"/>
              </p:cNvSpPr>
              <p:nvPr/>
            </p:nvSpPr>
            <p:spPr>
              <a:xfrm>
                <a:off x="9958863" y="1230415"/>
                <a:ext cx="1089455" cy="276999"/>
              </a:xfrm>
              <a:prstGeom prst="rect">
                <a:avLst/>
              </a:prstGeom>
              <a:blipFill rotWithShape="0">
                <a:blip r:embed="rId9"/>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580011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34F0B-6F35-43D9-A2E6-75A0ADB30D94}"/>
              </a:ext>
            </a:extLst>
          </p:cNvPr>
          <p:cNvSpPr>
            <a:spLocks noGrp="1"/>
          </p:cNvSpPr>
          <p:nvPr>
            <p:ph type="title"/>
          </p:nvPr>
        </p:nvSpPr>
        <p:spPr/>
        <p:txBody>
          <a:bodyPr/>
          <a:lstStyle/>
          <a:p>
            <a:r>
              <a:rPr lang="en-US" dirty="0"/>
              <a:t>Equivalent impedance example cont’d</a:t>
            </a:r>
          </a:p>
        </p:txBody>
      </p:sp>
      <p:sp>
        <p:nvSpPr>
          <p:cNvPr id="3" name="Content Placeholder 2">
            <a:extLst>
              <a:ext uri="{FF2B5EF4-FFF2-40B4-BE49-F238E27FC236}">
                <a16:creationId xmlns:a16="http://schemas.microsoft.com/office/drawing/2014/main" id="{6BB6116C-0ECC-49B5-9863-5C065DA7FF8B}"/>
              </a:ext>
            </a:extLst>
          </p:cNvPr>
          <p:cNvSpPr>
            <a:spLocks noGrp="1"/>
          </p:cNvSpPr>
          <p:nvPr>
            <p:ph idx="1"/>
          </p:nvPr>
        </p:nvSpPr>
        <p:spPr/>
        <p:txBody>
          <a:bodyPr/>
          <a:lstStyle/>
          <a:p>
            <a:r>
              <a:rPr lang="en-US" dirty="0"/>
              <a:t>Test Step-up Transformer Specifications</a:t>
            </a:r>
          </a:p>
          <a:p>
            <a:pPr lvl="1"/>
            <a:r>
              <a:rPr lang="en-US" dirty="0"/>
              <a:t>Voltage</a:t>
            </a:r>
          </a:p>
          <a:p>
            <a:pPr lvl="2"/>
            <a:r>
              <a:rPr lang="en-US" dirty="0"/>
              <a:t>Low Side: 0.5 kV</a:t>
            </a:r>
          </a:p>
          <a:p>
            <a:pPr lvl="2"/>
            <a:r>
              <a:rPr lang="en-US" dirty="0"/>
              <a:t>High (MV) Side: 12.5 kV</a:t>
            </a:r>
          </a:p>
          <a:p>
            <a:pPr lvl="1"/>
            <a:r>
              <a:rPr lang="en-US" dirty="0"/>
              <a:t>MVA ratings: 2.75 MVA</a:t>
            </a:r>
          </a:p>
          <a:p>
            <a:pPr lvl="1"/>
            <a:r>
              <a:rPr lang="en-US" dirty="0"/>
              <a:t>Positive sequence impedances: 6%</a:t>
            </a:r>
          </a:p>
          <a:p>
            <a:pPr lvl="1"/>
            <a:r>
              <a:rPr lang="en-US" dirty="0"/>
              <a:t>Zero sequence impedance: 5%</a:t>
            </a:r>
          </a:p>
          <a:p>
            <a:pPr lvl="1"/>
            <a:r>
              <a:rPr lang="en-US" dirty="0"/>
              <a:t>X/R: 10</a:t>
            </a:r>
          </a:p>
          <a:p>
            <a:pPr lvl="1"/>
            <a:r>
              <a:rPr lang="en-US" dirty="0"/>
              <a:t>Available Taps: 5 (±2 x 3%)</a:t>
            </a:r>
          </a:p>
        </p:txBody>
      </p:sp>
      <p:sp>
        <p:nvSpPr>
          <p:cNvPr id="4" name="Slide Number Placeholder 3">
            <a:extLst>
              <a:ext uri="{FF2B5EF4-FFF2-40B4-BE49-F238E27FC236}">
                <a16:creationId xmlns:a16="http://schemas.microsoft.com/office/drawing/2014/main" id="{E23BB203-AF48-468B-AB0E-E9E2ADBC8BCB}"/>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23</a:t>
            </a:fld>
            <a:endParaRPr lang="en-US">
              <a:solidFill>
                <a:prstClr val="black">
                  <a:tint val="75000"/>
                </a:prstClr>
              </a:solidFill>
            </a:endParaRP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A25A59DA-E636-4986-A01A-3436CFEDBF32}"/>
                  </a:ext>
                </a:extLst>
              </p:cNvPr>
              <p:cNvSpPr txBox="1"/>
              <p:nvPr/>
            </p:nvSpPr>
            <p:spPr>
              <a:xfrm>
                <a:off x="7239000" y="1752600"/>
                <a:ext cx="4151465" cy="3099823"/>
              </a:xfrm>
              <a:prstGeom prst="rect">
                <a:avLst/>
              </a:prstGeom>
              <a:noFill/>
              <a:ln>
                <a:solidFill>
                  <a:schemeClr val="accent1"/>
                </a:solidFill>
              </a:ln>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US" sz="1800" i="1" smtClean="0">
                              <a:latin typeface="Cambria Math" panose="02040503050406030204" pitchFamily="18" charset="0"/>
                            </a:rPr>
                          </m:ctrlPr>
                        </m:sSubPr>
                        <m:e>
                          <m:r>
                            <a:rPr lang="en-US" sz="1800" i="1">
                              <a:latin typeface="Cambria Math" panose="02040503050406030204" pitchFamily="18" charset="0"/>
                            </a:rPr>
                            <m:t>𝑍</m:t>
                          </m:r>
                        </m:e>
                        <m:sub>
                          <m:r>
                            <a:rPr lang="en-US" sz="1800" b="0" i="1" smtClean="0">
                              <a:latin typeface="Cambria Math" panose="02040503050406030204" pitchFamily="18" charset="0"/>
                            </a:rPr>
                            <m:t>𝑋𝐹</m:t>
                          </m:r>
                        </m:sub>
                      </m:sSub>
                      <m:r>
                        <a:rPr lang="en-US" sz="1800" b="0" i="1" smtClean="0">
                          <a:latin typeface="Cambria Math" panose="02040503050406030204" pitchFamily="18" charset="0"/>
                        </a:rPr>
                        <m:t>=6%</m:t>
                      </m:r>
                    </m:oMath>
                  </m:oMathPara>
                </a14:m>
                <a:endParaRPr lang="en-US" sz="1800" b="0" dirty="0"/>
              </a:p>
              <a:p>
                <a:endParaRPr lang="en-US" sz="1800" b="0" dirty="0"/>
              </a:p>
              <a:p>
                <a:pPr/>
                <a14:m>
                  <m:oMathPara xmlns:m="http://schemas.openxmlformats.org/officeDocument/2006/math">
                    <m:oMathParaPr>
                      <m:jc m:val="left"/>
                    </m:oMathParaPr>
                    <m:oMath xmlns:m="http://schemas.openxmlformats.org/officeDocument/2006/math">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𝑋</m:t>
                          </m:r>
                        </m:e>
                        <m:sub>
                          <m:r>
                            <a:rPr lang="en-US" sz="1800" b="0" i="1" smtClean="0">
                              <a:latin typeface="Cambria Math" panose="02040503050406030204" pitchFamily="18" charset="0"/>
                            </a:rPr>
                            <m:t>𝑋𝐹</m:t>
                          </m:r>
                        </m:sub>
                      </m:sSub>
                      <m:r>
                        <a:rPr lang="en-US" sz="1800" b="0" i="1" smtClean="0">
                          <a:latin typeface="Cambria Math" panose="02040503050406030204" pitchFamily="18" charset="0"/>
                          <a:ea typeface="Cambria Math" panose="02040503050406030204" pitchFamily="18" charset="0"/>
                        </a:rPr>
                        <m:t>=</m:t>
                      </m:r>
                      <m:sSub>
                        <m:sSubPr>
                          <m:ctrlPr>
                            <a:rPr lang="en-US" sz="1800" b="0" i="1" smtClean="0">
                              <a:latin typeface="Cambria Math" panose="02040503050406030204" pitchFamily="18" charset="0"/>
                              <a:ea typeface="Cambria Math" panose="02040503050406030204" pitchFamily="18" charset="0"/>
                            </a:rPr>
                          </m:ctrlPr>
                        </m:sSubPr>
                        <m:e>
                          <m:r>
                            <a:rPr lang="en-US" sz="1800" b="0" i="1" smtClean="0">
                              <a:latin typeface="Cambria Math" panose="02040503050406030204" pitchFamily="18" charset="0"/>
                              <a:ea typeface="Cambria Math" panose="02040503050406030204" pitchFamily="18" charset="0"/>
                            </a:rPr>
                            <m:t>𝑍</m:t>
                          </m:r>
                        </m:e>
                        <m:sub>
                          <m:r>
                            <a:rPr lang="en-US" sz="1800" b="0" i="1" smtClean="0">
                              <a:latin typeface="Cambria Math" panose="02040503050406030204" pitchFamily="18" charset="0"/>
                              <a:ea typeface="Cambria Math" panose="02040503050406030204" pitchFamily="18" charset="0"/>
                            </a:rPr>
                            <m:t>𝑋𝐹</m:t>
                          </m:r>
                        </m:sub>
                      </m:sSub>
                      <m:r>
                        <a:rPr lang="en-US" sz="1800" b="0" i="1" smtClean="0">
                          <a:latin typeface="Cambria Math" panose="02040503050406030204" pitchFamily="18" charset="0"/>
                          <a:ea typeface="Cambria Math" panose="02040503050406030204" pitchFamily="18" charset="0"/>
                        </a:rPr>
                        <m:t>×</m:t>
                      </m:r>
                      <m:func>
                        <m:funcPr>
                          <m:ctrlPr>
                            <a:rPr lang="en-US" sz="1800" b="0" i="1" smtClean="0">
                              <a:latin typeface="Cambria Math" panose="02040503050406030204" pitchFamily="18" charset="0"/>
                              <a:ea typeface="Cambria Math" panose="02040503050406030204" pitchFamily="18" charset="0"/>
                            </a:rPr>
                          </m:ctrlPr>
                        </m:funcPr>
                        <m:fName>
                          <m:r>
                            <m:rPr>
                              <m:sty m:val="p"/>
                            </m:rPr>
                            <a:rPr lang="en-US" sz="1800" b="0" i="0" smtClean="0">
                              <a:latin typeface="Cambria Math" panose="02040503050406030204" pitchFamily="18" charset="0"/>
                              <a:ea typeface="Cambria Math" panose="02040503050406030204" pitchFamily="18" charset="0"/>
                            </a:rPr>
                            <m:t>sin</m:t>
                          </m:r>
                        </m:fName>
                        <m:e>
                          <m:d>
                            <m:dPr>
                              <m:ctrlPr>
                                <a:rPr lang="en-US" sz="1800" b="0" i="1" smtClean="0">
                                  <a:latin typeface="Cambria Math" panose="02040503050406030204" pitchFamily="18" charset="0"/>
                                  <a:ea typeface="Cambria Math" panose="02040503050406030204" pitchFamily="18" charset="0"/>
                                </a:rPr>
                              </m:ctrlPr>
                            </m:dPr>
                            <m:e>
                              <m:func>
                                <m:funcPr>
                                  <m:ctrlPr>
                                    <a:rPr lang="en-US" sz="1800" b="0" i="1" smtClean="0">
                                      <a:latin typeface="Cambria Math" panose="02040503050406030204" pitchFamily="18" charset="0"/>
                                      <a:ea typeface="Cambria Math" panose="02040503050406030204" pitchFamily="18" charset="0"/>
                                    </a:rPr>
                                  </m:ctrlPr>
                                </m:funcPr>
                                <m:fName>
                                  <m:sSup>
                                    <m:sSupPr>
                                      <m:ctrlPr>
                                        <a:rPr lang="en-US" sz="1800" b="0" i="1" smtClean="0">
                                          <a:latin typeface="Cambria Math" panose="02040503050406030204" pitchFamily="18" charset="0"/>
                                          <a:ea typeface="Cambria Math" panose="02040503050406030204" pitchFamily="18" charset="0"/>
                                        </a:rPr>
                                      </m:ctrlPr>
                                    </m:sSupPr>
                                    <m:e>
                                      <m:r>
                                        <m:rPr>
                                          <m:sty m:val="p"/>
                                        </m:rPr>
                                        <a:rPr lang="en-US" sz="1800" b="0" i="0" smtClean="0">
                                          <a:latin typeface="Cambria Math" panose="02040503050406030204" pitchFamily="18" charset="0"/>
                                          <a:ea typeface="Cambria Math" panose="02040503050406030204" pitchFamily="18" charset="0"/>
                                        </a:rPr>
                                        <m:t>tan</m:t>
                                      </m:r>
                                    </m:e>
                                    <m:sup>
                                      <m:r>
                                        <a:rPr lang="en-US" sz="1800" b="0" i="1" smtClean="0">
                                          <a:latin typeface="Cambria Math" panose="02040503050406030204" pitchFamily="18" charset="0"/>
                                          <a:ea typeface="Cambria Math" panose="02040503050406030204" pitchFamily="18" charset="0"/>
                                        </a:rPr>
                                        <m:t>−1</m:t>
                                      </m:r>
                                    </m:sup>
                                  </m:sSup>
                                </m:fName>
                                <m:e>
                                  <m:d>
                                    <m:dPr>
                                      <m:ctrlPr>
                                        <a:rPr lang="en-US" sz="1800" b="0" i="1" smtClean="0">
                                          <a:latin typeface="Cambria Math" panose="02040503050406030204" pitchFamily="18" charset="0"/>
                                          <a:ea typeface="Cambria Math" panose="02040503050406030204" pitchFamily="18" charset="0"/>
                                        </a:rPr>
                                      </m:ctrlPr>
                                    </m:dPr>
                                    <m:e>
                                      <m:r>
                                        <a:rPr lang="en-US" sz="1800" b="0" i="1" smtClean="0">
                                          <a:latin typeface="Cambria Math" panose="02040503050406030204" pitchFamily="18" charset="0"/>
                                          <a:ea typeface="Cambria Math" panose="02040503050406030204" pitchFamily="18" charset="0"/>
                                        </a:rPr>
                                        <m:t>𝑋</m:t>
                                      </m:r>
                                      <m:r>
                                        <a:rPr lang="en-US" sz="1800" b="0" i="1" smtClean="0">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𝑅</m:t>
                                      </m:r>
                                    </m:e>
                                  </m:d>
                                </m:e>
                              </m:func>
                            </m:e>
                          </m:d>
                          <m:r>
                            <a:rPr lang="en-US" sz="1800" b="0" i="1" smtClean="0">
                              <a:latin typeface="Cambria Math" panose="02040503050406030204" pitchFamily="18" charset="0"/>
                              <a:ea typeface="Cambria Math" panose="02040503050406030204" pitchFamily="18" charset="0"/>
                            </a:rPr>
                            <m:t>×</m:t>
                          </m:r>
                          <m:f>
                            <m:fPr>
                              <m:ctrlPr>
                                <a:rPr lang="en-US" sz="1800" b="0" i="1" smtClean="0">
                                  <a:latin typeface="Cambria Math" panose="02040503050406030204" pitchFamily="18" charset="0"/>
                                  <a:ea typeface="Cambria Math" panose="02040503050406030204" pitchFamily="18" charset="0"/>
                                </a:rPr>
                              </m:ctrlPr>
                            </m:fPr>
                            <m:num>
                              <m:r>
                                <a:rPr lang="en-US" sz="1800" b="0" i="1" smtClean="0">
                                  <a:latin typeface="Cambria Math" panose="02040503050406030204" pitchFamily="18" charset="0"/>
                                  <a:ea typeface="Cambria Math" panose="02040503050406030204" pitchFamily="18" charset="0"/>
                                </a:rPr>
                                <m:t>11</m:t>
                              </m:r>
                            </m:num>
                            <m:den>
                              <m:r>
                                <a:rPr lang="en-US" sz="1800" b="0" i="1" smtClean="0">
                                  <a:latin typeface="Cambria Math" panose="02040503050406030204" pitchFamily="18" charset="0"/>
                                  <a:ea typeface="Cambria Math" panose="02040503050406030204" pitchFamily="18" charset="0"/>
                                </a:rPr>
                                <m:t>2.75</m:t>
                              </m:r>
                            </m:den>
                          </m:f>
                        </m:e>
                      </m:func>
                    </m:oMath>
                  </m:oMathPara>
                </a14:m>
                <a:endParaRPr lang="en-US" sz="1800" b="0" dirty="0"/>
              </a:p>
              <a:p>
                <a:r>
                  <a:rPr lang="en-US" sz="1800" b="0" i="1" dirty="0">
                    <a:latin typeface="Cambria Math" panose="02040503050406030204" pitchFamily="18" charset="0"/>
                  </a:rPr>
                  <a:t>        =</a:t>
                </a:r>
                <a:r>
                  <a:rPr lang="en-US" sz="1800" b="0" dirty="0">
                    <a:ea typeface="Cambria Math" panose="02040503050406030204" pitchFamily="18" charset="0"/>
                  </a:rPr>
                  <a:t> </a:t>
                </a:r>
                <a14:m>
                  <m:oMath xmlns:m="http://schemas.openxmlformats.org/officeDocument/2006/math">
                    <m:r>
                      <a:rPr lang="en-US" sz="1800" b="0" i="1" smtClean="0">
                        <a:latin typeface="Cambria Math" panose="02040503050406030204" pitchFamily="18" charset="0"/>
                        <a:ea typeface="Cambria Math" panose="02040503050406030204" pitchFamily="18" charset="0"/>
                      </a:rPr>
                      <m:t>6%×</m:t>
                    </m:r>
                    <m:func>
                      <m:funcPr>
                        <m:ctrlPr>
                          <a:rPr lang="en-US" sz="1800" b="0" i="1" smtClean="0">
                            <a:latin typeface="Cambria Math" panose="02040503050406030204" pitchFamily="18" charset="0"/>
                            <a:ea typeface="Cambria Math" panose="02040503050406030204" pitchFamily="18" charset="0"/>
                          </a:rPr>
                        </m:ctrlPr>
                      </m:funcPr>
                      <m:fName>
                        <m:r>
                          <m:rPr>
                            <m:sty m:val="p"/>
                          </m:rPr>
                          <a:rPr lang="en-US" sz="1800" b="0" i="0" smtClean="0">
                            <a:latin typeface="Cambria Math" panose="02040503050406030204" pitchFamily="18" charset="0"/>
                            <a:ea typeface="Cambria Math" panose="02040503050406030204" pitchFamily="18" charset="0"/>
                          </a:rPr>
                          <m:t>sin</m:t>
                        </m:r>
                      </m:fName>
                      <m:e>
                        <m:d>
                          <m:dPr>
                            <m:ctrlPr>
                              <a:rPr lang="en-US" sz="1800" b="0" i="1" smtClean="0">
                                <a:latin typeface="Cambria Math" panose="02040503050406030204" pitchFamily="18" charset="0"/>
                                <a:ea typeface="Cambria Math" panose="02040503050406030204" pitchFamily="18" charset="0"/>
                              </a:rPr>
                            </m:ctrlPr>
                          </m:dPr>
                          <m:e>
                            <m:func>
                              <m:funcPr>
                                <m:ctrlPr>
                                  <a:rPr lang="en-US" sz="1800" b="0" i="1" smtClean="0">
                                    <a:latin typeface="Cambria Math" panose="02040503050406030204" pitchFamily="18" charset="0"/>
                                    <a:ea typeface="Cambria Math" panose="02040503050406030204" pitchFamily="18" charset="0"/>
                                  </a:rPr>
                                </m:ctrlPr>
                              </m:funcPr>
                              <m:fName>
                                <m:sSup>
                                  <m:sSupPr>
                                    <m:ctrlPr>
                                      <a:rPr lang="en-US" sz="1800" b="0" i="1" smtClean="0">
                                        <a:latin typeface="Cambria Math" panose="02040503050406030204" pitchFamily="18" charset="0"/>
                                        <a:ea typeface="Cambria Math" panose="02040503050406030204" pitchFamily="18" charset="0"/>
                                      </a:rPr>
                                    </m:ctrlPr>
                                  </m:sSupPr>
                                  <m:e>
                                    <m:r>
                                      <m:rPr>
                                        <m:sty m:val="p"/>
                                      </m:rPr>
                                      <a:rPr lang="en-US" sz="1800" b="0" i="0" smtClean="0">
                                        <a:latin typeface="Cambria Math" panose="02040503050406030204" pitchFamily="18" charset="0"/>
                                        <a:ea typeface="Cambria Math" panose="02040503050406030204" pitchFamily="18" charset="0"/>
                                      </a:rPr>
                                      <m:t>tan</m:t>
                                    </m:r>
                                  </m:e>
                                  <m:sup>
                                    <m:r>
                                      <a:rPr lang="en-US" sz="1800" b="0" i="1" smtClean="0">
                                        <a:latin typeface="Cambria Math" panose="02040503050406030204" pitchFamily="18" charset="0"/>
                                        <a:ea typeface="Cambria Math" panose="02040503050406030204" pitchFamily="18" charset="0"/>
                                      </a:rPr>
                                      <m:t>−1</m:t>
                                    </m:r>
                                  </m:sup>
                                </m:sSup>
                              </m:fName>
                              <m:e>
                                <m:r>
                                  <a:rPr lang="en-US" sz="1800" b="0" i="1" smtClean="0">
                                    <a:latin typeface="Cambria Math" panose="02040503050406030204" pitchFamily="18" charset="0"/>
                                    <a:ea typeface="Cambria Math" panose="02040503050406030204" pitchFamily="18" charset="0"/>
                                  </a:rPr>
                                  <m:t>10</m:t>
                                </m:r>
                              </m:e>
                            </m:func>
                          </m:e>
                        </m:d>
                        <m:r>
                          <a:rPr lang="en-US" sz="1800" b="0" i="1" smtClean="0">
                            <a:latin typeface="Cambria Math" panose="02040503050406030204" pitchFamily="18" charset="0"/>
                            <a:ea typeface="Cambria Math" panose="02040503050406030204" pitchFamily="18" charset="0"/>
                          </a:rPr>
                          <m:t>×4</m:t>
                        </m:r>
                      </m:e>
                    </m:func>
                  </m:oMath>
                </a14:m>
                <a:endParaRPr lang="en-US" sz="1800" b="0" i="1" dirty="0">
                  <a:latin typeface="Cambria Math" panose="02040503050406030204" pitchFamily="18" charset="0"/>
                </a:endParaRPr>
              </a:p>
              <a:p>
                <a:r>
                  <a:rPr lang="en-US" sz="1800" b="0" dirty="0">
                    <a:ea typeface="Cambria Math" panose="02040503050406030204" pitchFamily="18" charset="0"/>
                  </a:rPr>
                  <a:t>       </a:t>
                </a:r>
                <a14:m>
                  <m:oMath xmlns:m="http://schemas.openxmlformats.org/officeDocument/2006/math">
                    <m:r>
                      <a:rPr lang="en-US" sz="1800" b="0" i="1" smtClean="0">
                        <a:latin typeface="Cambria Math" panose="02040503050406030204" pitchFamily="18" charset="0"/>
                        <a:ea typeface="Cambria Math" panose="02040503050406030204" pitchFamily="18" charset="0"/>
                      </a:rPr>
                      <m:t>=0.23881 </m:t>
                    </m:r>
                    <m:r>
                      <a:rPr lang="en-US" sz="1800" b="0" i="1" smtClean="0">
                        <a:latin typeface="Cambria Math" panose="02040503050406030204" pitchFamily="18" charset="0"/>
                        <a:ea typeface="Cambria Math" panose="02040503050406030204" pitchFamily="18" charset="0"/>
                      </a:rPr>
                      <m:t>𝑝</m:t>
                    </m:r>
                    <m:r>
                      <a:rPr lang="en-US" sz="1800" b="0" i="1" smtClean="0">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𝑢</m:t>
                    </m:r>
                    <m:r>
                      <a:rPr lang="en-US" sz="1800" b="0" i="1" smtClean="0">
                        <a:latin typeface="Cambria Math" panose="02040503050406030204" pitchFamily="18" charset="0"/>
                        <a:ea typeface="Cambria Math" panose="02040503050406030204" pitchFamily="18" charset="0"/>
                      </a:rPr>
                      <m:t>.</m:t>
                    </m:r>
                  </m:oMath>
                </a14:m>
                <a:endParaRPr lang="en-US" sz="1800" b="0" i="1" dirty="0">
                  <a:latin typeface="Cambria Math" panose="02040503050406030204" pitchFamily="18" charset="0"/>
                </a:endParaRPr>
              </a:p>
              <a:p>
                <a:endParaRPr lang="en-US" sz="1800" b="0" i="1"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𝑅</m:t>
                          </m:r>
                        </m:e>
                        <m:sub>
                          <m:r>
                            <a:rPr lang="en-US" sz="1800" b="0" i="1" smtClean="0">
                              <a:latin typeface="Cambria Math" panose="02040503050406030204" pitchFamily="18" charset="0"/>
                            </a:rPr>
                            <m:t>𝑋𝐹</m:t>
                          </m:r>
                        </m:sub>
                      </m:sSub>
                      <m:r>
                        <a:rPr lang="en-US" sz="1800" b="0" i="1" smtClean="0">
                          <a:latin typeface="Cambria Math" panose="02040503050406030204" pitchFamily="18" charset="0"/>
                          <a:ea typeface="Cambria Math" panose="02040503050406030204" pitchFamily="18" charset="0"/>
                        </a:rPr>
                        <m:t>=</m:t>
                      </m:r>
                      <m:sSub>
                        <m:sSubPr>
                          <m:ctrlPr>
                            <a:rPr lang="en-US" sz="1800" b="0" i="1" smtClean="0">
                              <a:latin typeface="Cambria Math" panose="02040503050406030204" pitchFamily="18" charset="0"/>
                              <a:ea typeface="Cambria Math" panose="02040503050406030204" pitchFamily="18" charset="0"/>
                            </a:rPr>
                          </m:ctrlPr>
                        </m:sSubPr>
                        <m:e>
                          <m:r>
                            <a:rPr lang="en-US" sz="1800" b="0" i="1" smtClean="0">
                              <a:latin typeface="Cambria Math" panose="02040503050406030204" pitchFamily="18" charset="0"/>
                              <a:ea typeface="Cambria Math" panose="02040503050406030204" pitchFamily="18" charset="0"/>
                            </a:rPr>
                            <m:t>𝑍</m:t>
                          </m:r>
                        </m:e>
                        <m:sub>
                          <m:r>
                            <a:rPr lang="en-US" sz="1800" b="0" i="1" smtClean="0">
                              <a:latin typeface="Cambria Math" panose="02040503050406030204" pitchFamily="18" charset="0"/>
                              <a:ea typeface="Cambria Math" panose="02040503050406030204" pitchFamily="18" charset="0"/>
                            </a:rPr>
                            <m:t>𝑋𝐹</m:t>
                          </m:r>
                        </m:sub>
                      </m:sSub>
                      <m:r>
                        <a:rPr lang="en-US" sz="1800" b="0" i="1" smtClean="0">
                          <a:latin typeface="Cambria Math" panose="02040503050406030204" pitchFamily="18" charset="0"/>
                          <a:ea typeface="Cambria Math" panose="02040503050406030204" pitchFamily="18" charset="0"/>
                        </a:rPr>
                        <m:t>×</m:t>
                      </m:r>
                      <m:func>
                        <m:funcPr>
                          <m:ctrlPr>
                            <a:rPr lang="en-US" sz="1800" b="0" i="1" smtClean="0">
                              <a:latin typeface="Cambria Math" panose="02040503050406030204" pitchFamily="18" charset="0"/>
                              <a:ea typeface="Cambria Math" panose="02040503050406030204" pitchFamily="18" charset="0"/>
                            </a:rPr>
                          </m:ctrlPr>
                        </m:funcPr>
                        <m:fName>
                          <m:r>
                            <m:rPr>
                              <m:sty m:val="p"/>
                            </m:rPr>
                            <a:rPr lang="en-US" sz="1800" b="0" i="0" smtClean="0">
                              <a:latin typeface="Cambria Math" panose="02040503050406030204" pitchFamily="18" charset="0"/>
                              <a:ea typeface="Cambria Math" panose="02040503050406030204" pitchFamily="18" charset="0"/>
                            </a:rPr>
                            <m:t>cos</m:t>
                          </m:r>
                        </m:fName>
                        <m:e>
                          <m:d>
                            <m:dPr>
                              <m:ctrlPr>
                                <a:rPr lang="en-US" sz="1800" b="0" i="1" smtClean="0">
                                  <a:latin typeface="Cambria Math" panose="02040503050406030204" pitchFamily="18" charset="0"/>
                                  <a:ea typeface="Cambria Math" panose="02040503050406030204" pitchFamily="18" charset="0"/>
                                </a:rPr>
                              </m:ctrlPr>
                            </m:dPr>
                            <m:e>
                              <m:func>
                                <m:funcPr>
                                  <m:ctrlPr>
                                    <a:rPr lang="en-US" sz="1800" b="0" i="1" smtClean="0">
                                      <a:latin typeface="Cambria Math" panose="02040503050406030204" pitchFamily="18" charset="0"/>
                                      <a:ea typeface="Cambria Math" panose="02040503050406030204" pitchFamily="18" charset="0"/>
                                    </a:rPr>
                                  </m:ctrlPr>
                                </m:funcPr>
                                <m:fName>
                                  <m:sSup>
                                    <m:sSupPr>
                                      <m:ctrlPr>
                                        <a:rPr lang="en-US" sz="1800" b="0" i="1" smtClean="0">
                                          <a:latin typeface="Cambria Math" panose="02040503050406030204" pitchFamily="18" charset="0"/>
                                          <a:ea typeface="Cambria Math" panose="02040503050406030204" pitchFamily="18" charset="0"/>
                                        </a:rPr>
                                      </m:ctrlPr>
                                    </m:sSupPr>
                                    <m:e>
                                      <m:r>
                                        <m:rPr>
                                          <m:sty m:val="p"/>
                                        </m:rPr>
                                        <a:rPr lang="en-US" sz="1800" b="0" i="0" smtClean="0">
                                          <a:latin typeface="Cambria Math" panose="02040503050406030204" pitchFamily="18" charset="0"/>
                                          <a:ea typeface="Cambria Math" panose="02040503050406030204" pitchFamily="18" charset="0"/>
                                        </a:rPr>
                                        <m:t>tan</m:t>
                                      </m:r>
                                    </m:e>
                                    <m:sup>
                                      <m:r>
                                        <a:rPr lang="en-US" sz="1800" b="0" i="1" smtClean="0">
                                          <a:latin typeface="Cambria Math" panose="02040503050406030204" pitchFamily="18" charset="0"/>
                                          <a:ea typeface="Cambria Math" panose="02040503050406030204" pitchFamily="18" charset="0"/>
                                        </a:rPr>
                                        <m:t>−1</m:t>
                                      </m:r>
                                    </m:sup>
                                  </m:sSup>
                                </m:fName>
                                <m:e>
                                  <m:d>
                                    <m:dPr>
                                      <m:ctrlPr>
                                        <a:rPr lang="en-US" sz="1800" b="0" i="1" smtClean="0">
                                          <a:latin typeface="Cambria Math" panose="02040503050406030204" pitchFamily="18" charset="0"/>
                                          <a:ea typeface="Cambria Math" panose="02040503050406030204" pitchFamily="18" charset="0"/>
                                        </a:rPr>
                                      </m:ctrlPr>
                                    </m:dPr>
                                    <m:e>
                                      <m:r>
                                        <a:rPr lang="en-US" sz="1800" b="0" i="1" smtClean="0">
                                          <a:latin typeface="Cambria Math" panose="02040503050406030204" pitchFamily="18" charset="0"/>
                                          <a:ea typeface="Cambria Math" panose="02040503050406030204" pitchFamily="18" charset="0"/>
                                        </a:rPr>
                                        <m:t>𝑋</m:t>
                                      </m:r>
                                      <m:r>
                                        <a:rPr lang="en-US" sz="1800" b="0" i="1" smtClean="0">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𝑅</m:t>
                                      </m:r>
                                    </m:e>
                                  </m:d>
                                </m:e>
                              </m:func>
                            </m:e>
                          </m:d>
                          <m:r>
                            <a:rPr lang="en-US" sz="1800" b="0" i="1" smtClean="0">
                              <a:latin typeface="Cambria Math" panose="02040503050406030204" pitchFamily="18" charset="0"/>
                              <a:ea typeface="Cambria Math" panose="02040503050406030204" pitchFamily="18" charset="0"/>
                            </a:rPr>
                            <m:t>×</m:t>
                          </m:r>
                          <m:f>
                            <m:fPr>
                              <m:ctrlPr>
                                <a:rPr lang="en-US" sz="1800" b="0" i="1" smtClean="0">
                                  <a:latin typeface="Cambria Math" panose="02040503050406030204" pitchFamily="18" charset="0"/>
                                  <a:ea typeface="Cambria Math" panose="02040503050406030204" pitchFamily="18" charset="0"/>
                                </a:rPr>
                              </m:ctrlPr>
                            </m:fPr>
                            <m:num>
                              <m:r>
                                <a:rPr lang="en-US" sz="1800" b="0" i="1" smtClean="0">
                                  <a:latin typeface="Cambria Math" panose="02040503050406030204" pitchFamily="18" charset="0"/>
                                  <a:ea typeface="Cambria Math" panose="02040503050406030204" pitchFamily="18" charset="0"/>
                                </a:rPr>
                                <m:t>11</m:t>
                              </m:r>
                            </m:num>
                            <m:den>
                              <m:r>
                                <a:rPr lang="en-US" sz="1800" b="0" i="1" smtClean="0">
                                  <a:latin typeface="Cambria Math" panose="02040503050406030204" pitchFamily="18" charset="0"/>
                                  <a:ea typeface="Cambria Math" panose="02040503050406030204" pitchFamily="18" charset="0"/>
                                </a:rPr>
                                <m:t>2.75</m:t>
                              </m:r>
                            </m:den>
                          </m:f>
                        </m:e>
                      </m:func>
                    </m:oMath>
                  </m:oMathPara>
                </a14:m>
                <a:endParaRPr lang="en-US" sz="1800" b="0" dirty="0"/>
              </a:p>
              <a:p>
                <a:r>
                  <a:rPr lang="en-US" sz="1800" b="0" i="1" dirty="0">
                    <a:latin typeface="Cambria Math" panose="02040503050406030204" pitchFamily="18" charset="0"/>
                  </a:rPr>
                  <a:t>        =</a:t>
                </a:r>
                <a:r>
                  <a:rPr lang="en-US" sz="1800" b="0" dirty="0">
                    <a:ea typeface="Cambria Math" panose="02040503050406030204" pitchFamily="18" charset="0"/>
                  </a:rPr>
                  <a:t> </a:t>
                </a:r>
                <a14:m>
                  <m:oMath xmlns:m="http://schemas.openxmlformats.org/officeDocument/2006/math">
                    <m:r>
                      <a:rPr lang="en-US" sz="1800" b="0" i="1" smtClean="0">
                        <a:latin typeface="Cambria Math" panose="02040503050406030204" pitchFamily="18" charset="0"/>
                        <a:ea typeface="Cambria Math" panose="02040503050406030204" pitchFamily="18" charset="0"/>
                      </a:rPr>
                      <m:t>6%×</m:t>
                    </m:r>
                    <m:func>
                      <m:funcPr>
                        <m:ctrlPr>
                          <a:rPr lang="en-US" sz="1800" b="0" i="1" smtClean="0">
                            <a:latin typeface="Cambria Math" panose="02040503050406030204" pitchFamily="18" charset="0"/>
                            <a:ea typeface="Cambria Math" panose="02040503050406030204" pitchFamily="18" charset="0"/>
                          </a:rPr>
                        </m:ctrlPr>
                      </m:funcPr>
                      <m:fName>
                        <m:r>
                          <m:rPr>
                            <m:sty m:val="p"/>
                          </m:rPr>
                          <a:rPr lang="en-US" sz="1800" b="0" i="0" smtClean="0">
                            <a:latin typeface="Cambria Math" panose="02040503050406030204" pitchFamily="18" charset="0"/>
                            <a:ea typeface="Cambria Math" panose="02040503050406030204" pitchFamily="18" charset="0"/>
                          </a:rPr>
                          <m:t>cos</m:t>
                        </m:r>
                      </m:fName>
                      <m:e>
                        <m:d>
                          <m:dPr>
                            <m:ctrlPr>
                              <a:rPr lang="en-US" sz="1800" b="0" i="1" smtClean="0">
                                <a:latin typeface="Cambria Math" panose="02040503050406030204" pitchFamily="18" charset="0"/>
                                <a:ea typeface="Cambria Math" panose="02040503050406030204" pitchFamily="18" charset="0"/>
                              </a:rPr>
                            </m:ctrlPr>
                          </m:dPr>
                          <m:e>
                            <m:func>
                              <m:funcPr>
                                <m:ctrlPr>
                                  <a:rPr lang="en-US" sz="1800" b="0" i="1" smtClean="0">
                                    <a:latin typeface="Cambria Math" panose="02040503050406030204" pitchFamily="18" charset="0"/>
                                    <a:ea typeface="Cambria Math" panose="02040503050406030204" pitchFamily="18" charset="0"/>
                                  </a:rPr>
                                </m:ctrlPr>
                              </m:funcPr>
                              <m:fName>
                                <m:sSup>
                                  <m:sSupPr>
                                    <m:ctrlPr>
                                      <a:rPr lang="en-US" sz="1800" b="0" i="1" smtClean="0">
                                        <a:latin typeface="Cambria Math" panose="02040503050406030204" pitchFamily="18" charset="0"/>
                                        <a:ea typeface="Cambria Math" panose="02040503050406030204" pitchFamily="18" charset="0"/>
                                      </a:rPr>
                                    </m:ctrlPr>
                                  </m:sSupPr>
                                  <m:e>
                                    <m:r>
                                      <m:rPr>
                                        <m:sty m:val="p"/>
                                      </m:rPr>
                                      <a:rPr lang="en-US" sz="1800" b="0" i="0" smtClean="0">
                                        <a:latin typeface="Cambria Math" panose="02040503050406030204" pitchFamily="18" charset="0"/>
                                        <a:ea typeface="Cambria Math" panose="02040503050406030204" pitchFamily="18" charset="0"/>
                                      </a:rPr>
                                      <m:t>tan</m:t>
                                    </m:r>
                                  </m:e>
                                  <m:sup>
                                    <m:r>
                                      <a:rPr lang="en-US" sz="1800" b="0" i="1" smtClean="0">
                                        <a:latin typeface="Cambria Math" panose="02040503050406030204" pitchFamily="18" charset="0"/>
                                        <a:ea typeface="Cambria Math" panose="02040503050406030204" pitchFamily="18" charset="0"/>
                                      </a:rPr>
                                      <m:t>−1</m:t>
                                    </m:r>
                                  </m:sup>
                                </m:sSup>
                              </m:fName>
                              <m:e>
                                <m:r>
                                  <a:rPr lang="en-US" sz="1800" b="0" i="1" smtClean="0">
                                    <a:latin typeface="Cambria Math" panose="02040503050406030204" pitchFamily="18" charset="0"/>
                                    <a:ea typeface="Cambria Math" panose="02040503050406030204" pitchFamily="18" charset="0"/>
                                  </a:rPr>
                                  <m:t>10</m:t>
                                </m:r>
                              </m:e>
                            </m:func>
                          </m:e>
                        </m:d>
                        <m:r>
                          <a:rPr lang="en-US" sz="1800" b="0" i="1" smtClean="0">
                            <a:latin typeface="Cambria Math" panose="02040503050406030204" pitchFamily="18" charset="0"/>
                            <a:ea typeface="Cambria Math" panose="02040503050406030204" pitchFamily="18" charset="0"/>
                          </a:rPr>
                          <m:t>×4</m:t>
                        </m:r>
                      </m:e>
                    </m:func>
                  </m:oMath>
                </a14:m>
                <a:endParaRPr lang="en-US" sz="1800" b="0" i="1" dirty="0">
                  <a:latin typeface="Cambria Math" panose="02040503050406030204" pitchFamily="18" charset="0"/>
                </a:endParaRPr>
              </a:p>
              <a:p>
                <a:r>
                  <a:rPr lang="en-US" sz="1800" b="0" dirty="0">
                    <a:ea typeface="Cambria Math" panose="02040503050406030204" pitchFamily="18" charset="0"/>
                  </a:rPr>
                  <a:t>       </a:t>
                </a:r>
                <a14:m>
                  <m:oMath xmlns:m="http://schemas.openxmlformats.org/officeDocument/2006/math">
                    <m:r>
                      <a:rPr lang="en-US" sz="1800" b="0" i="1" smtClean="0">
                        <a:latin typeface="Cambria Math" panose="02040503050406030204" pitchFamily="18" charset="0"/>
                        <a:ea typeface="Cambria Math" panose="02040503050406030204" pitchFamily="18" charset="0"/>
                      </a:rPr>
                      <m:t>=0.023881 </m:t>
                    </m:r>
                    <m:r>
                      <a:rPr lang="en-US" sz="1800" b="0" i="1" smtClean="0">
                        <a:latin typeface="Cambria Math" panose="02040503050406030204" pitchFamily="18" charset="0"/>
                        <a:ea typeface="Cambria Math" panose="02040503050406030204" pitchFamily="18" charset="0"/>
                      </a:rPr>
                      <m:t>𝑝</m:t>
                    </m:r>
                    <m:r>
                      <a:rPr lang="en-US" sz="1800" b="0" i="1" smtClean="0">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𝑢</m:t>
                    </m:r>
                  </m:oMath>
                </a14:m>
                <a:r>
                  <a:rPr lang="en-US" sz="1800" b="0" dirty="0"/>
                  <a:t>.</a:t>
                </a:r>
              </a:p>
            </p:txBody>
          </p:sp>
        </mc:Choice>
        <mc:Fallback>
          <p:sp>
            <p:nvSpPr>
              <p:cNvPr id="7" name="TextBox 6">
                <a:extLst>
                  <a:ext uri="{FF2B5EF4-FFF2-40B4-BE49-F238E27FC236}">
                    <a16:creationId xmlns:a16="http://schemas.microsoft.com/office/drawing/2014/main" id="{A25A59DA-E636-4986-A01A-3436CFEDBF32}"/>
                  </a:ext>
                </a:extLst>
              </p:cNvPr>
              <p:cNvSpPr txBox="1">
                <a:spLocks noRot="1" noChangeAspect="1" noMove="1" noResize="1" noEditPoints="1" noAdjustHandles="1" noChangeArrowheads="1" noChangeShapeType="1" noTextEdit="1"/>
              </p:cNvSpPr>
              <p:nvPr/>
            </p:nvSpPr>
            <p:spPr>
              <a:xfrm>
                <a:off x="7239000" y="1752600"/>
                <a:ext cx="4151465" cy="3099823"/>
              </a:xfrm>
              <a:prstGeom prst="rect">
                <a:avLst/>
              </a:prstGeom>
              <a:blipFill>
                <a:blip r:embed="rId2"/>
                <a:stretch>
                  <a:fillRect b="-1176"/>
                </a:stretch>
              </a:blipFill>
              <a:ln>
                <a:solidFill>
                  <a:schemeClr val="accent1"/>
                </a:solidFill>
              </a:ln>
            </p:spPr>
            <p:txBody>
              <a:bodyPr/>
              <a:lstStyle/>
              <a:p>
                <a:r>
                  <a:rPr lang="en-US">
                    <a:noFill/>
                  </a:rPr>
                  <a:t> </a:t>
                </a:r>
              </a:p>
            </p:txBody>
          </p:sp>
        </mc:Fallback>
      </mc:AlternateContent>
    </p:spTree>
    <p:extLst>
      <p:ext uri="{BB962C8B-B14F-4D97-AF65-F5344CB8AC3E}">
        <p14:creationId xmlns:p14="http://schemas.microsoft.com/office/powerpoint/2010/main" val="1302356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0AD8A-F6E2-4065-8320-21BB9CA2A8ED}"/>
              </a:ext>
            </a:extLst>
          </p:cNvPr>
          <p:cNvSpPr>
            <a:spLocks noGrp="1"/>
          </p:cNvSpPr>
          <p:nvPr>
            <p:ph type="title"/>
          </p:nvPr>
        </p:nvSpPr>
        <p:spPr/>
        <p:txBody>
          <a:bodyPr/>
          <a:lstStyle/>
          <a:p>
            <a:r>
              <a:rPr lang="en-US" dirty="0"/>
              <a:t>Equivalent impedance example cont’d</a:t>
            </a:r>
          </a:p>
        </p:txBody>
      </p:sp>
      <p:sp>
        <p:nvSpPr>
          <p:cNvPr id="4" name="Slide Number Placeholder 3">
            <a:extLst>
              <a:ext uri="{FF2B5EF4-FFF2-40B4-BE49-F238E27FC236}">
                <a16:creationId xmlns:a16="http://schemas.microsoft.com/office/drawing/2014/main" id="{96F0813A-B564-463F-AAE1-62154A76E831}"/>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24</a:t>
            </a:fld>
            <a:endParaRPr lang="en-US">
              <a:solidFill>
                <a:prstClr val="black">
                  <a:tint val="75000"/>
                </a:prstClr>
              </a:solidFill>
            </a:endParaRPr>
          </a:p>
        </p:txBody>
      </p:sp>
      <p:pic>
        <p:nvPicPr>
          <p:cNvPr id="6" name="Picture 5">
            <a:extLst>
              <a:ext uri="{FF2B5EF4-FFF2-40B4-BE49-F238E27FC236}">
                <a16:creationId xmlns:a16="http://schemas.microsoft.com/office/drawing/2014/main" id="{2FC06097-05C3-45F4-9A5F-9219250A58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7110" y="1004363"/>
            <a:ext cx="4616345" cy="4972231"/>
          </a:xfrm>
          <a:prstGeom prst="rect">
            <a:avLst/>
          </a:prstGeom>
        </p:spPr>
      </p:pic>
      <p:sp>
        <p:nvSpPr>
          <p:cNvPr id="7" name="Rectangle: Rounded Corners 6">
            <a:extLst>
              <a:ext uri="{FF2B5EF4-FFF2-40B4-BE49-F238E27FC236}">
                <a16:creationId xmlns:a16="http://schemas.microsoft.com/office/drawing/2014/main" id="{0937AFD7-763E-4236-9C26-BEE14C624CF0}"/>
              </a:ext>
            </a:extLst>
          </p:cNvPr>
          <p:cNvSpPr/>
          <p:nvPr/>
        </p:nvSpPr>
        <p:spPr>
          <a:xfrm>
            <a:off x="3794301" y="1232963"/>
            <a:ext cx="2450457" cy="983513"/>
          </a:xfrm>
          <a:prstGeom prst="roundRect">
            <a:avLst/>
          </a:prstGeom>
          <a:noFill/>
          <a:ln>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F627F895-B93A-4138-A06D-45DA9F2B6D48}"/>
              </a:ext>
            </a:extLst>
          </p:cNvPr>
          <p:cNvSpPr/>
          <p:nvPr/>
        </p:nvSpPr>
        <p:spPr>
          <a:xfrm>
            <a:off x="3816272" y="2438041"/>
            <a:ext cx="2450457" cy="983513"/>
          </a:xfrm>
          <a:prstGeom prst="roundRect">
            <a:avLst/>
          </a:prstGeom>
          <a:noFill/>
          <a:ln>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C9FF0781-E49F-4020-A51D-72AD4EE3DE63}"/>
              </a:ext>
            </a:extLst>
          </p:cNvPr>
          <p:cNvSpPr/>
          <p:nvPr/>
        </p:nvSpPr>
        <p:spPr>
          <a:xfrm>
            <a:off x="3816272" y="3665047"/>
            <a:ext cx="2450457" cy="983513"/>
          </a:xfrm>
          <a:prstGeom prst="roundRect">
            <a:avLst/>
          </a:prstGeom>
          <a:noFill/>
          <a:ln>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B7F61AD3-1830-4732-9FEF-4A9C38E3F28C}"/>
              </a:ext>
            </a:extLst>
          </p:cNvPr>
          <p:cNvSpPr/>
          <p:nvPr/>
        </p:nvSpPr>
        <p:spPr>
          <a:xfrm>
            <a:off x="3816272" y="4870124"/>
            <a:ext cx="2450457" cy="983513"/>
          </a:xfrm>
          <a:prstGeom prst="roundRect">
            <a:avLst/>
          </a:prstGeom>
          <a:noFill/>
          <a:ln>
            <a:solidFill>
              <a:schemeClr val="accent6">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94C38C60-E7CC-4E6A-9545-5814EAF8A42C}"/>
              </a:ext>
            </a:extLst>
          </p:cNvPr>
          <p:cNvSpPr/>
          <p:nvPr/>
        </p:nvSpPr>
        <p:spPr>
          <a:xfrm>
            <a:off x="2724600" y="1174750"/>
            <a:ext cx="3623057" cy="1097988"/>
          </a:xfrm>
          <a:prstGeom prst="roundRect">
            <a:avLst/>
          </a:prstGeom>
          <a:noFill/>
          <a:ln>
            <a:solidFill>
              <a:schemeClr val="accent5">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F581D73-7A82-4706-A5F2-8C0FBA7A7962}"/>
                  </a:ext>
                </a:extLst>
              </p:cNvPr>
              <p:cNvSpPr txBox="1"/>
              <p:nvPr/>
            </p:nvSpPr>
            <p:spPr>
              <a:xfrm>
                <a:off x="6469918" y="1286024"/>
                <a:ext cx="2450457"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𝑇</m:t>
                          </m:r>
                          <m:r>
                            <a:rPr lang="en-US" i="0">
                              <a:latin typeface="Cambria Math" panose="02040503050406030204" pitchFamily="18" charset="0"/>
                            </a:rPr>
                            <m:t>1</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𝑋𝐹</m:t>
                          </m:r>
                          <m:r>
                            <a:rPr lang="en-US" i="0">
                              <a:latin typeface="Cambria Math" panose="02040503050406030204" pitchFamily="18" charset="0"/>
                            </a:rPr>
                            <m:t>1</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𝑀𝑜𝑑𝑢𝑙𝑒</m:t>
                          </m:r>
                          <m:r>
                            <a:rPr lang="en-US" i="0">
                              <a:latin typeface="Cambria Math" panose="02040503050406030204" pitchFamily="18" charset="0"/>
                            </a:rPr>
                            <m:t>1</m:t>
                          </m:r>
                        </m:sub>
                      </m:sSub>
                    </m:oMath>
                  </m:oMathPara>
                </a14:m>
                <a:endParaRPr lang="en-US" dirty="0"/>
              </a:p>
            </p:txBody>
          </p:sp>
        </mc:Choice>
        <mc:Fallback xmlns="">
          <p:sp>
            <p:nvSpPr>
              <p:cNvPr id="17" name="TextBox 16">
                <a:extLst>
                  <a:ext uri="{FF2B5EF4-FFF2-40B4-BE49-F238E27FC236}">
                    <a16:creationId xmlns:a16="http://schemas.microsoft.com/office/drawing/2014/main" id="{9F581D73-7A82-4706-A5F2-8C0FBA7A7962}"/>
                  </a:ext>
                </a:extLst>
              </p:cNvPr>
              <p:cNvSpPr txBox="1">
                <a:spLocks noRot="1" noChangeAspect="1" noMove="1" noResize="1" noEditPoints="1" noAdjustHandles="1" noChangeArrowheads="1" noChangeShapeType="1" noTextEdit="1"/>
              </p:cNvSpPr>
              <p:nvPr/>
            </p:nvSpPr>
            <p:spPr>
              <a:xfrm>
                <a:off x="6469918" y="1286024"/>
                <a:ext cx="2450457" cy="369332"/>
              </a:xfrm>
              <a:prstGeom prst="rect">
                <a:avLst/>
              </a:prstGeom>
              <a:blipFill>
                <a:blip r:embed="rId3"/>
                <a:stretch>
                  <a:fillRect/>
                </a:stretch>
              </a:blipFill>
            </p:spPr>
            <p:txBody>
              <a:bodyPr/>
              <a:lstStyle/>
              <a:p>
                <a:r>
                  <a:rPr lang="en-US">
                    <a:noFill/>
                  </a:rPr>
                  <a:t> </a:t>
                </a:r>
              </a:p>
            </p:txBody>
          </p:sp>
        </mc:Fallback>
      </mc:AlternateContent>
      <p:sp>
        <p:nvSpPr>
          <p:cNvPr id="18" name="Rectangle: Rounded Corners 17">
            <a:extLst>
              <a:ext uri="{FF2B5EF4-FFF2-40B4-BE49-F238E27FC236}">
                <a16:creationId xmlns:a16="http://schemas.microsoft.com/office/drawing/2014/main" id="{49A4F15D-7254-4D31-BDFE-9B2BF210F341}"/>
              </a:ext>
            </a:extLst>
          </p:cNvPr>
          <p:cNvSpPr/>
          <p:nvPr/>
        </p:nvSpPr>
        <p:spPr>
          <a:xfrm>
            <a:off x="2724600" y="2392490"/>
            <a:ext cx="3623057" cy="1097988"/>
          </a:xfrm>
          <a:prstGeom prst="roundRect">
            <a:avLst/>
          </a:prstGeom>
          <a:noFill/>
          <a:ln>
            <a:solidFill>
              <a:schemeClr val="accent5">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58DDF5A2-744A-467C-8292-73D1A5217866}"/>
              </a:ext>
            </a:extLst>
          </p:cNvPr>
          <p:cNvSpPr/>
          <p:nvPr/>
        </p:nvSpPr>
        <p:spPr>
          <a:xfrm>
            <a:off x="2724600" y="3607809"/>
            <a:ext cx="3623057" cy="1097988"/>
          </a:xfrm>
          <a:prstGeom prst="roundRect">
            <a:avLst/>
          </a:prstGeom>
          <a:noFill/>
          <a:ln>
            <a:solidFill>
              <a:schemeClr val="accent5">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Rounded Corners 19">
            <a:extLst>
              <a:ext uri="{FF2B5EF4-FFF2-40B4-BE49-F238E27FC236}">
                <a16:creationId xmlns:a16="http://schemas.microsoft.com/office/drawing/2014/main" id="{501B9EB8-9A2E-43B1-B3DB-C5C6D905A2B0}"/>
              </a:ext>
            </a:extLst>
          </p:cNvPr>
          <p:cNvSpPr/>
          <p:nvPr/>
        </p:nvSpPr>
        <p:spPr>
          <a:xfrm>
            <a:off x="2724600" y="4823128"/>
            <a:ext cx="3623057" cy="1097988"/>
          </a:xfrm>
          <a:prstGeom prst="roundRect">
            <a:avLst/>
          </a:prstGeom>
          <a:noFill/>
          <a:ln>
            <a:solidFill>
              <a:schemeClr val="accent5">
                <a:lumMod val="40000"/>
                <a:lumOff val="6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FA070F37-86F9-4C69-9FAA-65147DF386A6}"/>
                  </a:ext>
                </a:extLst>
              </p:cNvPr>
              <p:cNvSpPr txBox="1"/>
              <p:nvPr/>
            </p:nvSpPr>
            <p:spPr>
              <a:xfrm>
                <a:off x="6471499" y="2513030"/>
                <a:ext cx="2450457"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𝑇</m:t>
                          </m:r>
                          <m:r>
                            <a:rPr lang="en-US" i="0">
                              <a:latin typeface="Cambria Math" panose="02040503050406030204" pitchFamily="18" charset="0"/>
                            </a:rPr>
                            <m:t>2</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𝑋𝐹</m:t>
                          </m:r>
                          <m:r>
                            <a:rPr lang="en-US" i="0">
                              <a:latin typeface="Cambria Math" panose="02040503050406030204" pitchFamily="18" charset="0"/>
                            </a:rPr>
                            <m:t>2</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𝑀𝑜𝑑𝑢𝑙𝑒</m:t>
                          </m:r>
                          <m:r>
                            <a:rPr lang="en-US" i="0">
                              <a:latin typeface="Cambria Math" panose="02040503050406030204" pitchFamily="18" charset="0"/>
                            </a:rPr>
                            <m:t>2</m:t>
                          </m:r>
                        </m:sub>
                      </m:sSub>
                    </m:oMath>
                  </m:oMathPara>
                </a14:m>
                <a:endParaRPr lang="en-US" dirty="0"/>
              </a:p>
            </p:txBody>
          </p:sp>
        </mc:Choice>
        <mc:Fallback xmlns="">
          <p:sp>
            <p:nvSpPr>
              <p:cNvPr id="22" name="TextBox 21">
                <a:extLst>
                  <a:ext uri="{FF2B5EF4-FFF2-40B4-BE49-F238E27FC236}">
                    <a16:creationId xmlns:a16="http://schemas.microsoft.com/office/drawing/2014/main" id="{FA070F37-86F9-4C69-9FAA-65147DF386A6}"/>
                  </a:ext>
                </a:extLst>
              </p:cNvPr>
              <p:cNvSpPr txBox="1">
                <a:spLocks noRot="1" noChangeAspect="1" noMove="1" noResize="1" noEditPoints="1" noAdjustHandles="1" noChangeArrowheads="1" noChangeShapeType="1" noTextEdit="1"/>
              </p:cNvSpPr>
              <p:nvPr/>
            </p:nvSpPr>
            <p:spPr>
              <a:xfrm>
                <a:off x="6471499" y="2513030"/>
                <a:ext cx="2450457" cy="369332"/>
              </a:xfrm>
              <a:prstGeom prst="rect">
                <a:avLst/>
              </a:prstGeom>
              <a:blipFill>
                <a:blip r:embed="rId4"/>
                <a:stretch>
                  <a:fillRect b="-163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026BF854-8CA3-43C8-BEDE-5B3A20766379}"/>
                  </a:ext>
                </a:extLst>
              </p:cNvPr>
              <p:cNvSpPr txBox="1"/>
              <p:nvPr/>
            </p:nvSpPr>
            <p:spPr>
              <a:xfrm>
                <a:off x="6450554" y="3696060"/>
                <a:ext cx="2450457"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𝑇</m:t>
                          </m:r>
                          <m:r>
                            <a:rPr lang="en-US" i="0">
                              <a:latin typeface="Cambria Math" panose="02040503050406030204" pitchFamily="18" charset="0"/>
                            </a:rPr>
                            <m:t>3</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𝑋𝐹</m:t>
                          </m:r>
                          <m:r>
                            <a:rPr lang="en-US" i="0">
                              <a:latin typeface="Cambria Math" panose="02040503050406030204" pitchFamily="18" charset="0"/>
                            </a:rPr>
                            <m:t>3</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𝑀𝑜𝑑𝑢𝑙𝑒</m:t>
                          </m:r>
                          <m:r>
                            <a:rPr lang="en-US" i="0">
                              <a:latin typeface="Cambria Math" panose="02040503050406030204" pitchFamily="18" charset="0"/>
                            </a:rPr>
                            <m:t>3</m:t>
                          </m:r>
                        </m:sub>
                      </m:sSub>
                    </m:oMath>
                  </m:oMathPara>
                </a14:m>
                <a:endParaRPr lang="en-US" dirty="0"/>
              </a:p>
            </p:txBody>
          </p:sp>
        </mc:Choice>
        <mc:Fallback xmlns="">
          <p:sp>
            <p:nvSpPr>
              <p:cNvPr id="24" name="TextBox 23">
                <a:extLst>
                  <a:ext uri="{FF2B5EF4-FFF2-40B4-BE49-F238E27FC236}">
                    <a16:creationId xmlns:a16="http://schemas.microsoft.com/office/drawing/2014/main" id="{026BF854-8CA3-43C8-BEDE-5B3A20766379}"/>
                  </a:ext>
                </a:extLst>
              </p:cNvPr>
              <p:cNvSpPr txBox="1">
                <a:spLocks noRot="1" noChangeAspect="1" noMove="1" noResize="1" noEditPoints="1" noAdjustHandles="1" noChangeArrowheads="1" noChangeShapeType="1" noTextEdit="1"/>
              </p:cNvSpPr>
              <p:nvPr/>
            </p:nvSpPr>
            <p:spPr>
              <a:xfrm>
                <a:off x="6450554" y="3696060"/>
                <a:ext cx="2450457" cy="369332"/>
              </a:xfrm>
              <a:prstGeom prst="rect">
                <a:avLst/>
              </a:prstGeom>
              <a:blipFill>
                <a:blip r:embed="rId5"/>
                <a:stretch>
                  <a:fillRect b="-163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820B21DD-D7FE-4DB7-B946-B7D2F9BCD859}"/>
                  </a:ext>
                </a:extLst>
              </p:cNvPr>
              <p:cNvSpPr txBox="1"/>
              <p:nvPr/>
            </p:nvSpPr>
            <p:spPr>
              <a:xfrm>
                <a:off x="6469917" y="4870124"/>
                <a:ext cx="2450457"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𝑇</m:t>
                          </m:r>
                          <m:r>
                            <a:rPr lang="en-US" i="0">
                              <a:latin typeface="Cambria Math" panose="02040503050406030204" pitchFamily="18" charset="0"/>
                            </a:rPr>
                            <m:t>4</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𝑋𝐹</m:t>
                          </m:r>
                          <m:r>
                            <a:rPr lang="en-US" i="0">
                              <a:latin typeface="Cambria Math" panose="02040503050406030204" pitchFamily="18" charset="0"/>
                            </a:rPr>
                            <m:t>4</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𝑀𝑜𝑑𝑢𝑙𝑒</m:t>
                          </m:r>
                          <m:r>
                            <a:rPr lang="en-US" i="0">
                              <a:latin typeface="Cambria Math" panose="02040503050406030204" pitchFamily="18" charset="0"/>
                            </a:rPr>
                            <m:t>4</m:t>
                          </m:r>
                        </m:sub>
                      </m:sSub>
                    </m:oMath>
                  </m:oMathPara>
                </a14:m>
                <a:endParaRPr lang="en-US" dirty="0"/>
              </a:p>
            </p:txBody>
          </p:sp>
        </mc:Choice>
        <mc:Fallback xmlns="">
          <p:sp>
            <p:nvSpPr>
              <p:cNvPr id="26" name="TextBox 25">
                <a:extLst>
                  <a:ext uri="{FF2B5EF4-FFF2-40B4-BE49-F238E27FC236}">
                    <a16:creationId xmlns:a16="http://schemas.microsoft.com/office/drawing/2014/main" id="{820B21DD-D7FE-4DB7-B946-B7D2F9BCD859}"/>
                  </a:ext>
                </a:extLst>
              </p:cNvPr>
              <p:cNvSpPr txBox="1">
                <a:spLocks noRot="1" noChangeAspect="1" noMove="1" noResize="1" noEditPoints="1" noAdjustHandles="1" noChangeArrowheads="1" noChangeShapeType="1" noTextEdit="1"/>
              </p:cNvSpPr>
              <p:nvPr/>
            </p:nvSpPr>
            <p:spPr>
              <a:xfrm>
                <a:off x="6469917" y="4870124"/>
                <a:ext cx="2450457" cy="369332"/>
              </a:xfrm>
              <a:prstGeom prst="rect">
                <a:avLst/>
              </a:prstGeom>
              <a:blipFill>
                <a:blip r:embed="rId6"/>
                <a:stretch>
                  <a:fillRect b="-1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E83CEB0E-5D25-47B3-ACA6-32C756E84810}"/>
                  </a:ext>
                </a:extLst>
              </p:cNvPr>
              <p:cNvSpPr txBox="1"/>
              <p:nvPr/>
            </p:nvSpPr>
            <p:spPr>
              <a:xfrm>
                <a:off x="6610809" y="1616173"/>
                <a:ext cx="3623057" cy="52322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𝑅</m:t>
                          </m:r>
                        </m:e>
                        <m:sub>
                          <m:r>
                            <a:rPr lang="en-US" sz="1400" b="0" i="1" smtClean="0">
                              <a:latin typeface="Cambria Math" panose="02040503050406030204" pitchFamily="18" charset="0"/>
                            </a:rPr>
                            <m:t>𝑇</m:t>
                          </m:r>
                          <m:r>
                            <a:rPr lang="en-US" sz="1400" b="0" i="1" smtClean="0">
                              <a:latin typeface="Cambria Math" panose="02040503050406030204" pitchFamily="18" charset="0"/>
                            </a:rPr>
                            <m:t>1</m:t>
                          </m:r>
                        </m:sub>
                      </m:sSub>
                      <m:r>
                        <a:rPr lang="en-US" sz="140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0.08+0.023881=0.103881 </m:t>
                      </m:r>
                      <m:r>
                        <a:rPr lang="en-US" sz="1400" b="0" i="1" smtClean="0">
                          <a:latin typeface="Cambria Math" panose="02040503050406030204" pitchFamily="18" charset="0"/>
                          <a:ea typeface="Cambria Math" panose="02040503050406030204" pitchFamily="18" charset="0"/>
                        </a:rPr>
                        <m:t>𝑝</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𝑢</m:t>
                      </m:r>
                      <m:r>
                        <a:rPr lang="en-US" sz="1400" b="0" i="1" smtClean="0">
                          <a:latin typeface="Cambria Math" panose="02040503050406030204" pitchFamily="18" charset="0"/>
                          <a:ea typeface="Cambria Math" panose="02040503050406030204" pitchFamily="18" charset="0"/>
                        </a:rPr>
                        <m:t>.</m:t>
                      </m:r>
                    </m:oMath>
                  </m:oMathPara>
                </a14:m>
                <a:endParaRPr lang="en-US" sz="1400" dirty="0"/>
              </a:p>
              <a:p>
                <a:pPr/>
                <a14:m>
                  <m:oMathPara xmlns:m="http://schemas.openxmlformats.org/officeDocument/2006/math">
                    <m:oMathParaPr>
                      <m:jc m:val="left"/>
                    </m:oMathParaPr>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𝑋</m:t>
                          </m:r>
                        </m:e>
                        <m:sub>
                          <m:r>
                            <a:rPr lang="en-US" sz="1400" b="0" i="1" smtClean="0">
                              <a:latin typeface="Cambria Math" panose="02040503050406030204" pitchFamily="18" charset="0"/>
                            </a:rPr>
                            <m:t>𝑇</m:t>
                          </m:r>
                          <m:r>
                            <a:rPr lang="en-US" sz="1400" b="0" i="1" smtClean="0">
                              <a:latin typeface="Cambria Math" panose="02040503050406030204" pitchFamily="18" charset="0"/>
                            </a:rPr>
                            <m:t>1</m:t>
                          </m:r>
                        </m:sub>
                      </m:sSub>
                      <m:r>
                        <a:rPr lang="en-US" sz="140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4.08+0.23881=4.31881 </m:t>
                      </m:r>
                      <m:r>
                        <a:rPr lang="en-US" sz="1400" b="0" i="1" smtClean="0">
                          <a:latin typeface="Cambria Math" panose="02040503050406030204" pitchFamily="18" charset="0"/>
                          <a:ea typeface="Cambria Math" panose="02040503050406030204" pitchFamily="18" charset="0"/>
                        </a:rPr>
                        <m:t>𝑝</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𝑢</m:t>
                      </m:r>
                      <m:r>
                        <a:rPr lang="en-US" sz="1400" b="0" i="1" smtClean="0">
                          <a:latin typeface="Cambria Math" panose="02040503050406030204" pitchFamily="18" charset="0"/>
                          <a:ea typeface="Cambria Math" panose="02040503050406030204" pitchFamily="18" charset="0"/>
                        </a:rPr>
                        <m:t>.</m:t>
                      </m:r>
                    </m:oMath>
                  </m:oMathPara>
                </a14:m>
                <a:endParaRPr lang="en-US" sz="1400" i="1" dirty="0"/>
              </a:p>
            </p:txBody>
          </p:sp>
        </mc:Choice>
        <mc:Fallback xmlns="">
          <p:sp>
            <p:nvSpPr>
              <p:cNvPr id="3" name="TextBox 2">
                <a:extLst>
                  <a:ext uri="{FF2B5EF4-FFF2-40B4-BE49-F238E27FC236}">
                    <a16:creationId xmlns:a16="http://schemas.microsoft.com/office/drawing/2014/main" id="{E83CEB0E-5D25-47B3-ACA6-32C756E84810}"/>
                  </a:ext>
                </a:extLst>
              </p:cNvPr>
              <p:cNvSpPr txBox="1">
                <a:spLocks noRot="1" noChangeAspect="1" noMove="1" noResize="1" noEditPoints="1" noAdjustHandles="1" noChangeArrowheads="1" noChangeShapeType="1" noTextEdit="1"/>
              </p:cNvSpPr>
              <p:nvPr/>
            </p:nvSpPr>
            <p:spPr>
              <a:xfrm>
                <a:off x="6610809" y="1616173"/>
                <a:ext cx="3623057" cy="523220"/>
              </a:xfrm>
              <a:prstGeom prst="rect">
                <a:avLst/>
              </a:prstGeom>
              <a:blipFill>
                <a:blip r:embed="rId7"/>
                <a:stretch>
                  <a:fillRect b="-11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38DE639D-D308-408E-9BB9-E4BDB5294F0E}"/>
                  </a:ext>
                </a:extLst>
              </p:cNvPr>
              <p:cNvSpPr txBox="1"/>
              <p:nvPr/>
            </p:nvSpPr>
            <p:spPr>
              <a:xfrm>
                <a:off x="6610808" y="2867927"/>
                <a:ext cx="3623057" cy="52322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𝑅</m:t>
                          </m:r>
                        </m:e>
                        <m:sub>
                          <m:r>
                            <a:rPr lang="en-US" sz="1400" b="0" i="1" smtClean="0">
                              <a:latin typeface="Cambria Math" panose="02040503050406030204" pitchFamily="18" charset="0"/>
                            </a:rPr>
                            <m:t>𝑇</m:t>
                          </m:r>
                          <m:r>
                            <a:rPr lang="en-US" sz="1400" b="0" i="1" smtClean="0">
                              <a:latin typeface="Cambria Math" panose="02040503050406030204" pitchFamily="18" charset="0"/>
                            </a:rPr>
                            <m:t>1</m:t>
                          </m:r>
                        </m:sub>
                      </m:sSub>
                      <m:r>
                        <a:rPr lang="en-US" sz="140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0.08+0.023881=0.103881 </m:t>
                      </m:r>
                      <m:r>
                        <a:rPr lang="en-US" sz="1400" b="0" i="1" smtClean="0">
                          <a:latin typeface="Cambria Math" panose="02040503050406030204" pitchFamily="18" charset="0"/>
                          <a:ea typeface="Cambria Math" panose="02040503050406030204" pitchFamily="18" charset="0"/>
                        </a:rPr>
                        <m:t>𝑝</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𝑢</m:t>
                      </m:r>
                      <m:r>
                        <a:rPr lang="en-US" sz="1400" b="0" i="1" smtClean="0">
                          <a:latin typeface="Cambria Math" panose="02040503050406030204" pitchFamily="18" charset="0"/>
                          <a:ea typeface="Cambria Math" panose="02040503050406030204" pitchFamily="18" charset="0"/>
                        </a:rPr>
                        <m:t>.</m:t>
                      </m:r>
                    </m:oMath>
                  </m:oMathPara>
                </a14:m>
                <a:endParaRPr lang="en-US" sz="1400" dirty="0"/>
              </a:p>
              <a:p>
                <a:pPr/>
                <a14:m>
                  <m:oMathPara xmlns:m="http://schemas.openxmlformats.org/officeDocument/2006/math">
                    <m:oMathParaPr>
                      <m:jc m:val="left"/>
                    </m:oMathParaPr>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𝑋</m:t>
                          </m:r>
                        </m:e>
                        <m:sub>
                          <m:r>
                            <a:rPr lang="en-US" sz="1400" b="0" i="1" smtClean="0">
                              <a:latin typeface="Cambria Math" panose="02040503050406030204" pitchFamily="18" charset="0"/>
                            </a:rPr>
                            <m:t>𝑇</m:t>
                          </m:r>
                          <m:r>
                            <a:rPr lang="en-US" sz="1400" b="0" i="1" smtClean="0">
                              <a:latin typeface="Cambria Math" panose="02040503050406030204" pitchFamily="18" charset="0"/>
                            </a:rPr>
                            <m:t>1</m:t>
                          </m:r>
                        </m:sub>
                      </m:sSub>
                      <m:r>
                        <a:rPr lang="en-US" sz="140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4.08+0.23881=4.31881 </m:t>
                      </m:r>
                      <m:r>
                        <a:rPr lang="en-US" sz="1400" b="0" i="1" smtClean="0">
                          <a:latin typeface="Cambria Math" panose="02040503050406030204" pitchFamily="18" charset="0"/>
                          <a:ea typeface="Cambria Math" panose="02040503050406030204" pitchFamily="18" charset="0"/>
                        </a:rPr>
                        <m:t>𝑝</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𝑢</m:t>
                      </m:r>
                      <m:r>
                        <a:rPr lang="en-US" sz="1400" b="0" i="1" smtClean="0">
                          <a:latin typeface="Cambria Math" panose="02040503050406030204" pitchFamily="18" charset="0"/>
                          <a:ea typeface="Cambria Math" panose="02040503050406030204" pitchFamily="18" charset="0"/>
                        </a:rPr>
                        <m:t>.</m:t>
                      </m:r>
                    </m:oMath>
                  </m:oMathPara>
                </a14:m>
                <a:endParaRPr lang="en-US" sz="1400" i="1" dirty="0"/>
              </a:p>
            </p:txBody>
          </p:sp>
        </mc:Choice>
        <mc:Fallback xmlns="">
          <p:sp>
            <p:nvSpPr>
              <p:cNvPr id="5" name="TextBox 4">
                <a:extLst>
                  <a:ext uri="{FF2B5EF4-FFF2-40B4-BE49-F238E27FC236}">
                    <a16:creationId xmlns:a16="http://schemas.microsoft.com/office/drawing/2014/main" id="{38DE639D-D308-408E-9BB9-E4BDB5294F0E}"/>
                  </a:ext>
                </a:extLst>
              </p:cNvPr>
              <p:cNvSpPr txBox="1">
                <a:spLocks noRot="1" noChangeAspect="1" noMove="1" noResize="1" noEditPoints="1" noAdjustHandles="1" noChangeArrowheads="1" noChangeShapeType="1" noTextEdit="1"/>
              </p:cNvSpPr>
              <p:nvPr/>
            </p:nvSpPr>
            <p:spPr>
              <a:xfrm>
                <a:off x="6610808" y="2867927"/>
                <a:ext cx="3623057" cy="523220"/>
              </a:xfrm>
              <a:prstGeom prst="rect">
                <a:avLst/>
              </a:prstGeom>
              <a:blipFill>
                <a:blip r:embed="rId7"/>
                <a:stretch>
                  <a:fillRect b="-11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EF74FF44-E48A-4671-B3A6-5CAB7F66EC0E}"/>
                  </a:ext>
                </a:extLst>
              </p:cNvPr>
              <p:cNvSpPr txBox="1"/>
              <p:nvPr/>
            </p:nvSpPr>
            <p:spPr>
              <a:xfrm>
                <a:off x="6610808" y="4066196"/>
                <a:ext cx="3623057" cy="52322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𝑅</m:t>
                          </m:r>
                        </m:e>
                        <m:sub>
                          <m:r>
                            <a:rPr lang="en-US" sz="1400" b="0" i="1" smtClean="0">
                              <a:latin typeface="Cambria Math" panose="02040503050406030204" pitchFamily="18" charset="0"/>
                            </a:rPr>
                            <m:t>𝑇</m:t>
                          </m:r>
                          <m:r>
                            <a:rPr lang="en-US" sz="1400" b="0" i="1" smtClean="0">
                              <a:latin typeface="Cambria Math" panose="02040503050406030204" pitchFamily="18" charset="0"/>
                            </a:rPr>
                            <m:t>1</m:t>
                          </m:r>
                        </m:sub>
                      </m:sSub>
                      <m:r>
                        <a:rPr lang="en-US" sz="140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0.08+0.023881=0.103881 </m:t>
                      </m:r>
                      <m:r>
                        <a:rPr lang="en-US" sz="1400" b="0" i="1" smtClean="0">
                          <a:latin typeface="Cambria Math" panose="02040503050406030204" pitchFamily="18" charset="0"/>
                          <a:ea typeface="Cambria Math" panose="02040503050406030204" pitchFamily="18" charset="0"/>
                        </a:rPr>
                        <m:t>𝑝</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𝑢</m:t>
                      </m:r>
                      <m:r>
                        <a:rPr lang="en-US" sz="1400" b="0" i="1" smtClean="0">
                          <a:latin typeface="Cambria Math" panose="02040503050406030204" pitchFamily="18" charset="0"/>
                          <a:ea typeface="Cambria Math" panose="02040503050406030204" pitchFamily="18" charset="0"/>
                        </a:rPr>
                        <m:t>.</m:t>
                      </m:r>
                    </m:oMath>
                  </m:oMathPara>
                </a14:m>
                <a:endParaRPr lang="en-US" sz="1400" dirty="0"/>
              </a:p>
              <a:p>
                <a:pPr/>
                <a14:m>
                  <m:oMathPara xmlns:m="http://schemas.openxmlformats.org/officeDocument/2006/math">
                    <m:oMathParaPr>
                      <m:jc m:val="left"/>
                    </m:oMathParaPr>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𝑋</m:t>
                          </m:r>
                        </m:e>
                        <m:sub>
                          <m:r>
                            <a:rPr lang="en-US" sz="1400" b="0" i="1" smtClean="0">
                              <a:latin typeface="Cambria Math" panose="02040503050406030204" pitchFamily="18" charset="0"/>
                            </a:rPr>
                            <m:t>𝑇</m:t>
                          </m:r>
                          <m:r>
                            <a:rPr lang="en-US" sz="1400" b="0" i="1" smtClean="0">
                              <a:latin typeface="Cambria Math" panose="02040503050406030204" pitchFamily="18" charset="0"/>
                            </a:rPr>
                            <m:t>1</m:t>
                          </m:r>
                        </m:sub>
                      </m:sSub>
                      <m:r>
                        <a:rPr lang="en-US" sz="140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4.08+0.23881=4.31881 </m:t>
                      </m:r>
                      <m:r>
                        <a:rPr lang="en-US" sz="1400" b="0" i="1" smtClean="0">
                          <a:latin typeface="Cambria Math" panose="02040503050406030204" pitchFamily="18" charset="0"/>
                          <a:ea typeface="Cambria Math" panose="02040503050406030204" pitchFamily="18" charset="0"/>
                        </a:rPr>
                        <m:t>𝑝</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𝑢</m:t>
                      </m:r>
                      <m:r>
                        <a:rPr lang="en-US" sz="1400" b="0" i="1" smtClean="0">
                          <a:latin typeface="Cambria Math" panose="02040503050406030204" pitchFamily="18" charset="0"/>
                          <a:ea typeface="Cambria Math" panose="02040503050406030204" pitchFamily="18" charset="0"/>
                        </a:rPr>
                        <m:t>.</m:t>
                      </m:r>
                    </m:oMath>
                  </m:oMathPara>
                </a14:m>
                <a:endParaRPr lang="en-US" sz="1400" i="1" dirty="0"/>
              </a:p>
            </p:txBody>
          </p:sp>
        </mc:Choice>
        <mc:Fallback xmlns="">
          <p:sp>
            <p:nvSpPr>
              <p:cNvPr id="11" name="TextBox 10">
                <a:extLst>
                  <a:ext uri="{FF2B5EF4-FFF2-40B4-BE49-F238E27FC236}">
                    <a16:creationId xmlns:a16="http://schemas.microsoft.com/office/drawing/2014/main" id="{EF74FF44-E48A-4671-B3A6-5CAB7F66EC0E}"/>
                  </a:ext>
                </a:extLst>
              </p:cNvPr>
              <p:cNvSpPr txBox="1">
                <a:spLocks noRot="1" noChangeAspect="1" noMove="1" noResize="1" noEditPoints="1" noAdjustHandles="1" noChangeArrowheads="1" noChangeShapeType="1" noTextEdit="1"/>
              </p:cNvSpPr>
              <p:nvPr/>
            </p:nvSpPr>
            <p:spPr>
              <a:xfrm>
                <a:off x="6610808" y="4066196"/>
                <a:ext cx="3623057" cy="523220"/>
              </a:xfrm>
              <a:prstGeom prst="rect">
                <a:avLst/>
              </a:prstGeom>
              <a:blipFill>
                <a:blip r:embed="rId7"/>
                <a:stretch>
                  <a:fillRect b="-11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E8806331-E19E-44B2-A307-C560D04F1E07}"/>
                  </a:ext>
                </a:extLst>
              </p:cNvPr>
              <p:cNvSpPr txBox="1"/>
              <p:nvPr/>
            </p:nvSpPr>
            <p:spPr>
              <a:xfrm>
                <a:off x="6610808" y="5258554"/>
                <a:ext cx="3623057" cy="52322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𝑅</m:t>
                          </m:r>
                        </m:e>
                        <m:sub>
                          <m:r>
                            <a:rPr lang="en-US" sz="1400" b="0" i="1" smtClean="0">
                              <a:latin typeface="Cambria Math" panose="02040503050406030204" pitchFamily="18" charset="0"/>
                            </a:rPr>
                            <m:t>𝑇</m:t>
                          </m:r>
                          <m:r>
                            <a:rPr lang="en-US" sz="1400" b="0" i="1" smtClean="0">
                              <a:latin typeface="Cambria Math" panose="02040503050406030204" pitchFamily="18" charset="0"/>
                            </a:rPr>
                            <m:t>1</m:t>
                          </m:r>
                        </m:sub>
                      </m:sSub>
                      <m:r>
                        <a:rPr lang="en-US" sz="140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0.08+0.023881=0.103881 </m:t>
                      </m:r>
                      <m:r>
                        <a:rPr lang="en-US" sz="1400" b="0" i="1" smtClean="0">
                          <a:latin typeface="Cambria Math" panose="02040503050406030204" pitchFamily="18" charset="0"/>
                          <a:ea typeface="Cambria Math" panose="02040503050406030204" pitchFamily="18" charset="0"/>
                        </a:rPr>
                        <m:t>𝑝</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𝑢</m:t>
                      </m:r>
                      <m:r>
                        <a:rPr lang="en-US" sz="1400" b="0" i="1" smtClean="0">
                          <a:latin typeface="Cambria Math" panose="02040503050406030204" pitchFamily="18" charset="0"/>
                          <a:ea typeface="Cambria Math" panose="02040503050406030204" pitchFamily="18" charset="0"/>
                        </a:rPr>
                        <m:t>.</m:t>
                      </m:r>
                    </m:oMath>
                  </m:oMathPara>
                </a14:m>
                <a:endParaRPr lang="en-US" sz="1400" dirty="0"/>
              </a:p>
              <a:p>
                <a:pPr/>
                <a14:m>
                  <m:oMathPara xmlns:m="http://schemas.openxmlformats.org/officeDocument/2006/math">
                    <m:oMathParaPr>
                      <m:jc m:val="left"/>
                    </m:oMathParaPr>
                    <m:oMath xmlns:m="http://schemas.openxmlformats.org/officeDocument/2006/math">
                      <m:sSub>
                        <m:sSubPr>
                          <m:ctrlPr>
                            <a:rPr lang="en-US" sz="1400" i="1" smtClean="0">
                              <a:latin typeface="Cambria Math" panose="02040503050406030204" pitchFamily="18" charset="0"/>
                            </a:rPr>
                          </m:ctrlPr>
                        </m:sSubPr>
                        <m:e>
                          <m:r>
                            <a:rPr lang="en-US" sz="1400" b="0" i="1" smtClean="0">
                              <a:latin typeface="Cambria Math" panose="02040503050406030204" pitchFamily="18" charset="0"/>
                            </a:rPr>
                            <m:t>𝑋</m:t>
                          </m:r>
                        </m:e>
                        <m:sub>
                          <m:r>
                            <a:rPr lang="en-US" sz="1400" b="0" i="1" smtClean="0">
                              <a:latin typeface="Cambria Math" panose="02040503050406030204" pitchFamily="18" charset="0"/>
                            </a:rPr>
                            <m:t>𝑇</m:t>
                          </m:r>
                          <m:r>
                            <a:rPr lang="en-US" sz="1400" b="0" i="1" smtClean="0">
                              <a:latin typeface="Cambria Math" panose="02040503050406030204" pitchFamily="18" charset="0"/>
                            </a:rPr>
                            <m:t>1</m:t>
                          </m:r>
                        </m:sub>
                      </m:sSub>
                      <m:r>
                        <a:rPr lang="en-US" sz="140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4.08+0.23881=4.31881 </m:t>
                      </m:r>
                      <m:r>
                        <a:rPr lang="en-US" sz="1400" b="0" i="1" smtClean="0">
                          <a:latin typeface="Cambria Math" panose="02040503050406030204" pitchFamily="18" charset="0"/>
                          <a:ea typeface="Cambria Math" panose="02040503050406030204" pitchFamily="18" charset="0"/>
                        </a:rPr>
                        <m:t>𝑝</m:t>
                      </m:r>
                      <m:r>
                        <a:rPr lang="en-US" sz="1400" b="0" i="1" smtClean="0">
                          <a:latin typeface="Cambria Math" panose="02040503050406030204" pitchFamily="18" charset="0"/>
                          <a:ea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𝑢</m:t>
                      </m:r>
                      <m:r>
                        <a:rPr lang="en-US" sz="1400" b="0" i="1" smtClean="0">
                          <a:latin typeface="Cambria Math" panose="02040503050406030204" pitchFamily="18" charset="0"/>
                          <a:ea typeface="Cambria Math" panose="02040503050406030204" pitchFamily="18" charset="0"/>
                        </a:rPr>
                        <m:t>.</m:t>
                      </m:r>
                    </m:oMath>
                  </m:oMathPara>
                </a14:m>
                <a:endParaRPr lang="en-US" sz="1400" i="1" dirty="0"/>
              </a:p>
            </p:txBody>
          </p:sp>
        </mc:Choice>
        <mc:Fallback xmlns="">
          <p:sp>
            <p:nvSpPr>
              <p:cNvPr id="12" name="TextBox 11">
                <a:extLst>
                  <a:ext uri="{FF2B5EF4-FFF2-40B4-BE49-F238E27FC236}">
                    <a16:creationId xmlns:a16="http://schemas.microsoft.com/office/drawing/2014/main" id="{E8806331-E19E-44B2-A307-C560D04F1E07}"/>
                  </a:ext>
                </a:extLst>
              </p:cNvPr>
              <p:cNvSpPr txBox="1">
                <a:spLocks noRot="1" noChangeAspect="1" noMove="1" noResize="1" noEditPoints="1" noAdjustHandles="1" noChangeArrowheads="1" noChangeShapeType="1" noTextEdit="1"/>
              </p:cNvSpPr>
              <p:nvPr/>
            </p:nvSpPr>
            <p:spPr>
              <a:xfrm>
                <a:off x="6610808" y="5258554"/>
                <a:ext cx="3623057" cy="523220"/>
              </a:xfrm>
              <a:prstGeom prst="rect">
                <a:avLst/>
              </a:prstGeom>
              <a:blipFill>
                <a:blip r:embed="rId8"/>
                <a:stretch>
                  <a:fillRect b="-2353"/>
                </a:stretch>
              </a:blipFill>
            </p:spPr>
            <p:txBody>
              <a:bodyPr/>
              <a:lstStyle/>
              <a:p>
                <a:r>
                  <a:rPr lang="en-US">
                    <a:noFill/>
                  </a:rPr>
                  <a:t> </a:t>
                </a:r>
              </a:p>
            </p:txBody>
          </p:sp>
        </mc:Fallback>
      </mc:AlternateContent>
    </p:spTree>
    <p:extLst>
      <p:ext uri="{BB962C8B-B14F-4D97-AF65-F5344CB8AC3E}">
        <p14:creationId xmlns:p14="http://schemas.microsoft.com/office/powerpoint/2010/main" val="1740548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0AD8A-F6E2-4065-8320-21BB9CA2A8ED}"/>
              </a:ext>
            </a:extLst>
          </p:cNvPr>
          <p:cNvSpPr>
            <a:spLocks noGrp="1"/>
          </p:cNvSpPr>
          <p:nvPr>
            <p:ph type="title"/>
          </p:nvPr>
        </p:nvSpPr>
        <p:spPr/>
        <p:txBody>
          <a:bodyPr/>
          <a:lstStyle/>
          <a:p>
            <a:r>
              <a:rPr lang="en-US" dirty="0"/>
              <a:t>Equivalent impedance example cont’d</a:t>
            </a:r>
          </a:p>
        </p:txBody>
      </p:sp>
      <p:sp>
        <p:nvSpPr>
          <p:cNvPr id="4" name="Slide Number Placeholder 3">
            <a:extLst>
              <a:ext uri="{FF2B5EF4-FFF2-40B4-BE49-F238E27FC236}">
                <a16:creationId xmlns:a16="http://schemas.microsoft.com/office/drawing/2014/main" id="{96F0813A-B564-463F-AAE1-62154A76E831}"/>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25</a:t>
            </a:fld>
            <a:endParaRPr lang="en-US">
              <a:solidFill>
                <a:prstClr val="black">
                  <a:tint val="75000"/>
                </a:prstClr>
              </a:solidFill>
            </a:endParaRPr>
          </a:p>
        </p:txBody>
      </p: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221C97F4-01D4-4697-8CAA-67C1239A0072}"/>
                  </a:ext>
                </a:extLst>
              </p:cNvPr>
              <p:cNvSpPr txBox="1"/>
              <p:nvPr/>
            </p:nvSpPr>
            <p:spPr>
              <a:xfrm>
                <a:off x="990598" y="886192"/>
                <a:ext cx="4323363" cy="439428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𝑒𝑞</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𝑇</m:t>
                          </m:r>
                          <m:r>
                            <a:rPr lang="en-US" i="0">
                              <a:latin typeface="Cambria Math" panose="02040503050406030204" pitchFamily="18" charset="0"/>
                            </a:rPr>
                            <m:t>1</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𝑇</m:t>
                          </m:r>
                          <m:r>
                            <a:rPr lang="en-US" i="0">
                              <a:latin typeface="Cambria Math" panose="02040503050406030204" pitchFamily="18" charset="0"/>
                            </a:rPr>
                            <m:t>2</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𝑇</m:t>
                          </m:r>
                          <m:r>
                            <a:rPr lang="en-US" i="0">
                              <a:latin typeface="Cambria Math" panose="02040503050406030204" pitchFamily="18" charset="0"/>
                            </a:rPr>
                            <m:t>3</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𝑇</m:t>
                          </m:r>
                          <m:r>
                            <a:rPr lang="en-US" i="0">
                              <a:latin typeface="Cambria Math" panose="02040503050406030204" pitchFamily="18" charset="0"/>
                            </a:rPr>
                            <m:t>4</m:t>
                          </m:r>
                        </m:sub>
                      </m:sSub>
                    </m:oMath>
                  </m:oMathPara>
                </a14:m>
                <a:endParaRPr lang="en-US" dirty="0"/>
              </a:p>
              <a:p>
                <a:endParaRPr lang="en-US" dirty="0"/>
              </a:p>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𝑒𝑞𝑢𝑖𝑣𝑎𝑙𝑒𝑛𝑡</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𝑇</m:t>
                                  </m:r>
                                  <m:r>
                                    <a:rPr lang="en-US" b="0" i="1" smtClean="0">
                                      <a:latin typeface="Cambria Math" panose="02040503050406030204" pitchFamily="18" charset="0"/>
                                    </a:rPr>
                                    <m:t>1</m:t>
                                  </m:r>
                                </m:sub>
                              </m:sSub>
                            </m:den>
                          </m:f>
                          <m:r>
                            <a:rPr lang="en-US" b="0"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sSub>
                                <m:sSubPr>
                                  <m:ctrlPr>
                                    <a:rPr lang="en-US" i="1">
                                      <a:latin typeface="Cambria Math" panose="02040503050406030204" pitchFamily="18" charset="0"/>
                                    </a:rPr>
                                  </m:ctrlPr>
                                </m:sSubPr>
                                <m:e>
                                  <m:r>
                                    <a:rPr lang="en-US" b="0" i="1" smtClean="0">
                                      <a:latin typeface="Cambria Math" panose="02040503050406030204" pitchFamily="18" charset="0"/>
                                    </a:rPr>
                                    <m:t>𝑅</m:t>
                                  </m:r>
                                </m:e>
                                <m:sub>
                                  <m:r>
                                    <a:rPr lang="en-US" i="1">
                                      <a:latin typeface="Cambria Math" panose="02040503050406030204" pitchFamily="18" charset="0"/>
                                    </a:rPr>
                                    <m:t>𝑇</m:t>
                                  </m:r>
                                  <m:r>
                                    <a:rPr lang="en-US" b="0" i="1" smtClean="0">
                                      <a:latin typeface="Cambria Math" panose="02040503050406030204" pitchFamily="18" charset="0"/>
                                    </a:rPr>
                                    <m:t>2</m:t>
                                  </m:r>
                                </m:sub>
                              </m:sSub>
                            </m:den>
                          </m:f>
                          <m:r>
                            <a:rPr lang="en-US"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sSub>
                                <m:sSubPr>
                                  <m:ctrlPr>
                                    <a:rPr lang="en-US" i="1">
                                      <a:latin typeface="Cambria Math" panose="02040503050406030204" pitchFamily="18" charset="0"/>
                                    </a:rPr>
                                  </m:ctrlPr>
                                </m:sSubPr>
                                <m:e>
                                  <m:r>
                                    <a:rPr lang="en-US" b="0" i="1" smtClean="0">
                                      <a:latin typeface="Cambria Math" panose="02040503050406030204" pitchFamily="18" charset="0"/>
                                    </a:rPr>
                                    <m:t>𝑅</m:t>
                                  </m:r>
                                </m:e>
                                <m:sub>
                                  <m:r>
                                    <a:rPr lang="en-US" i="1">
                                      <a:latin typeface="Cambria Math" panose="02040503050406030204" pitchFamily="18" charset="0"/>
                                    </a:rPr>
                                    <m:t>𝑇</m:t>
                                  </m:r>
                                  <m:r>
                                    <a:rPr lang="en-US" b="0" i="1" smtClean="0">
                                      <a:latin typeface="Cambria Math" panose="02040503050406030204" pitchFamily="18" charset="0"/>
                                    </a:rPr>
                                    <m:t>3</m:t>
                                  </m:r>
                                </m:sub>
                              </m:sSub>
                            </m:den>
                          </m:f>
                          <m:r>
                            <a:rPr lang="en-US"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sSub>
                                <m:sSubPr>
                                  <m:ctrlPr>
                                    <a:rPr lang="en-US" i="1">
                                      <a:latin typeface="Cambria Math" panose="02040503050406030204" pitchFamily="18" charset="0"/>
                                    </a:rPr>
                                  </m:ctrlPr>
                                </m:sSubPr>
                                <m:e>
                                  <m:r>
                                    <a:rPr lang="en-US" b="0" i="1" smtClean="0">
                                      <a:latin typeface="Cambria Math" panose="02040503050406030204" pitchFamily="18" charset="0"/>
                                    </a:rPr>
                                    <m:t>𝑅</m:t>
                                  </m:r>
                                </m:e>
                                <m:sub>
                                  <m:r>
                                    <a:rPr lang="en-US" i="1">
                                      <a:latin typeface="Cambria Math" panose="02040503050406030204" pitchFamily="18" charset="0"/>
                                    </a:rPr>
                                    <m:t>𝑇</m:t>
                                  </m:r>
                                  <m:r>
                                    <a:rPr lang="en-US" b="0" i="1" smtClean="0">
                                      <a:latin typeface="Cambria Math" panose="02040503050406030204" pitchFamily="18" charset="0"/>
                                    </a:rPr>
                                    <m:t>4</m:t>
                                  </m:r>
                                </m:sub>
                              </m:sSub>
                            </m:den>
                          </m:f>
                        </m:den>
                      </m:f>
                    </m:oMath>
                  </m:oMathPara>
                </a14:m>
                <a:endParaRPr lang="en-US" b="0" dirty="0"/>
              </a:p>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ea typeface="Cambria Math" panose="02040503050406030204" pitchFamily="18" charset="0"/>
                        </a:rPr>
                        <m:t>                      =</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0.103881</m:t>
                          </m:r>
                        </m:num>
                        <m:den>
                          <m:r>
                            <a:rPr lang="en-US" b="0" i="1" smtClean="0">
                              <a:latin typeface="Cambria Math" panose="02040503050406030204" pitchFamily="18" charset="0"/>
                              <a:ea typeface="Cambria Math" panose="02040503050406030204" pitchFamily="18" charset="0"/>
                            </a:rPr>
                            <m:t>4</m:t>
                          </m:r>
                        </m:den>
                      </m:f>
                    </m:oMath>
                  </m:oMathPara>
                </a14:m>
                <a:endParaRPr lang="en-US" b="0" dirty="0"/>
              </a:p>
              <a:p>
                <a:r>
                  <a:rPr lang="en-US" b="0" dirty="0"/>
                  <a:t>                  </a:t>
                </a:r>
                <a14:m>
                  <m:oMath xmlns:m="http://schemas.openxmlformats.org/officeDocument/2006/math">
                    <m:r>
                      <a:rPr lang="en-US" b="0" i="1" smtClean="0">
                        <a:latin typeface="Cambria Math" panose="02040503050406030204" pitchFamily="18" charset="0"/>
                      </a:rPr>
                      <m:t>=0.02597 </m:t>
                    </m:r>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𝑢</m:t>
                    </m:r>
                    <m:r>
                      <a:rPr lang="en-US" b="0" i="1" smtClean="0">
                        <a:latin typeface="Cambria Math" panose="02040503050406030204" pitchFamily="18" charset="0"/>
                      </a:rPr>
                      <m:t>.</m:t>
                    </m:r>
                  </m:oMath>
                </a14:m>
                <a:endParaRPr lang="en-US" dirty="0"/>
              </a:p>
              <a:p>
                <a:endParaRPr lang="en-US" dirty="0"/>
              </a:p>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𝑋</m:t>
                          </m:r>
                        </m:e>
                        <m:sub>
                          <m:r>
                            <a:rPr lang="en-US" b="0" i="1" smtClean="0">
                              <a:latin typeface="Cambria Math" panose="02040503050406030204" pitchFamily="18" charset="0"/>
                            </a:rPr>
                            <m:t>𝑒𝑞𝑢𝑖𝑣𝑎𝑙𝑒𝑛𝑡</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𝑋</m:t>
                                  </m:r>
                                </m:e>
                                <m:sub>
                                  <m:r>
                                    <a:rPr lang="en-US" b="0" i="1" smtClean="0">
                                      <a:latin typeface="Cambria Math" panose="02040503050406030204" pitchFamily="18" charset="0"/>
                                    </a:rPr>
                                    <m:t>𝑇</m:t>
                                  </m:r>
                                  <m:r>
                                    <a:rPr lang="en-US" b="0" i="1" smtClean="0">
                                      <a:latin typeface="Cambria Math" panose="02040503050406030204" pitchFamily="18" charset="0"/>
                                    </a:rPr>
                                    <m:t>1</m:t>
                                  </m:r>
                                </m:sub>
                              </m:sSub>
                            </m:den>
                          </m:f>
                          <m:r>
                            <a:rPr lang="en-US" b="0"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sSub>
                                <m:sSubPr>
                                  <m:ctrlPr>
                                    <a:rPr lang="en-US" i="1">
                                      <a:latin typeface="Cambria Math" panose="02040503050406030204" pitchFamily="18" charset="0"/>
                                    </a:rPr>
                                  </m:ctrlPr>
                                </m:sSubPr>
                                <m:e>
                                  <m:r>
                                    <a:rPr lang="en-US" b="0" i="1" smtClean="0">
                                      <a:latin typeface="Cambria Math" panose="02040503050406030204" pitchFamily="18" charset="0"/>
                                    </a:rPr>
                                    <m:t>𝑋</m:t>
                                  </m:r>
                                </m:e>
                                <m:sub>
                                  <m:r>
                                    <a:rPr lang="en-US" i="1">
                                      <a:latin typeface="Cambria Math" panose="02040503050406030204" pitchFamily="18" charset="0"/>
                                    </a:rPr>
                                    <m:t>𝑇</m:t>
                                  </m:r>
                                  <m:r>
                                    <a:rPr lang="en-US" b="0" i="1" smtClean="0">
                                      <a:latin typeface="Cambria Math" panose="02040503050406030204" pitchFamily="18" charset="0"/>
                                    </a:rPr>
                                    <m:t>2</m:t>
                                  </m:r>
                                </m:sub>
                              </m:sSub>
                            </m:den>
                          </m:f>
                          <m:r>
                            <a:rPr lang="en-US"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sSub>
                                <m:sSubPr>
                                  <m:ctrlPr>
                                    <a:rPr lang="en-US" i="1">
                                      <a:latin typeface="Cambria Math" panose="02040503050406030204" pitchFamily="18" charset="0"/>
                                    </a:rPr>
                                  </m:ctrlPr>
                                </m:sSubPr>
                                <m:e>
                                  <m:r>
                                    <a:rPr lang="en-US" b="0" i="1" smtClean="0">
                                      <a:latin typeface="Cambria Math" panose="02040503050406030204" pitchFamily="18" charset="0"/>
                                    </a:rPr>
                                    <m:t>𝑋</m:t>
                                  </m:r>
                                </m:e>
                                <m:sub>
                                  <m:r>
                                    <a:rPr lang="en-US" i="1">
                                      <a:latin typeface="Cambria Math" panose="02040503050406030204" pitchFamily="18" charset="0"/>
                                    </a:rPr>
                                    <m:t>𝑇</m:t>
                                  </m:r>
                                  <m:r>
                                    <a:rPr lang="en-US" b="0" i="1" smtClean="0">
                                      <a:latin typeface="Cambria Math" panose="02040503050406030204" pitchFamily="18" charset="0"/>
                                    </a:rPr>
                                    <m:t>3</m:t>
                                  </m:r>
                                </m:sub>
                              </m:sSub>
                            </m:den>
                          </m:f>
                          <m:r>
                            <a:rPr lang="en-US"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sSub>
                                <m:sSubPr>
                                  <m:ctrlPr>
                                    <a:rPr lang="en-US" i="1">
                                      <a:latin typeface="Cambria Math" panose="02040503050406030204" pitchFamily="18" charset="0"/>
                                    </a:rPr>
                                  </m:ctrlPr>
                                </m:sSubPr>
                                <m:e>
                                  <m:r>
                                    <a:rPr lang="en-US" b="0" i="1" smtClean="0">
                                      <a:latin typeface="Cambria Math" panose="02040503050406030204" pitchFamily="18" charset="0"/>
                                    </a:rPr>
                                    <m:t>𝑋</m:t>
                                  </m:r>
                                </m:e>
                                <m:sub>
                                  <m:r>
                                    <a:rPr lang="en-US" i="1">
                                      <a:latin typeface="Cambria Math" panose="02040503050406030204" pitchFamily="18" charset="0"/>
                                    </a:rPr>
                                    <m:t>𝑇</m:t>
                                  </m:r>
                                  <m:r>
                                    <a:rPr lang="en-US" b="0" i="1" smtClean="0">
                                      <a:latin typeface="Cambria Math" panose="02040503050406030204" pitchFamily="18" charset="0"/>
                                    </a:rPr>
                                    <m:t>4</m:t>
                                  </m:r>
                                </m:sub>
                              </m:sSub>
                            </m:den>
                          </m:f>
                        </m:den>
                      </m:f>
                    </m:oMath>
                  </m:oMathPara>
                </a14:m>
                <a:endParaRPr lang="en-US" b="0" dirty="0"/>
              </a:p>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ea typeface="Cambria Math" panose="02040503050406030204" pitchFamily="18" charset="0"/>
                        </a:rPr>
                        <m:t>                      =</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4.31881</m:t>
                          </m:r>
                        </m:num>
                        <m:den>
                          <m:r>
                            <a:rPr lang="en-US" b="0" i="1" smtClean="0">
                              <a:latin typeface="Cambria Math" panose="02040503050406030204" pitchFamily="18" charset="0"/>
                              <a:ea typeface="Cambria Math" panose="02040503050406030204" pitchFamily="18" charset="0"/>
                            </a:rPr>
                            <m:t>4</m:t>
                          </m:r>
                        </m:den>
                      </m:f>
                    </m:oMath>
                  </m:oMathPara>
                </a14:m>
                <a:endParaRPr lang="en-US" b="0" dirty="0"/>
              </a:p>
              <a:p>
                <a:r>
                  <a:rPr lang="en-US" b="0" dirty="0"/>
                  <a:t>                  </a:t>
                </a:r>
                <a14:m>
                  <m:oMath xmlns:m="http://schemas.openxmlformats.org/officeDocument/2006/math">
                    <m:r>
                      <a:rPr lang="en-US" b="0" i="1" smtClean="0">
                        <a:latin typeface="Cambria Math" panose="02040503050406030204" pitchFamily="18" charset="0"/>
                      </a:rPr>
                      <m:t>=1.0797 </m:t>
                    </m:r>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𝑢</m:t>
                    </m:r>
                    <m:r>
                      <a:rPr lang="en-US" b="0" i="0" smtClean="0">
                        <a:latin typeface="Cambria Math" panose="02040503050406030204" pitchFamily="18" charset="0"/>
                      </a:rPr>
                      <m:t>.</m:t>
                    </m:r>
                  </m:oMath>
                </a14:m>
                <a:endParaRPr lang="en-US" dirty="0"/>
              </a:p>
              <a:p>
                <a:endParaRPr lang="en-US" dirty="0"/>
              </a:p>
            </p:txBody>
          </p:sp>
        </mc:Choice>
        <mc:Fallback>
          <p:sp>
            <p:nvSpPr>
              <p:cNvPr id="23" name="TextBox 22">
                <a:extLst>
                  <a:ext uri="{FF2B5EF4-FFF2-40B4-BE49-F238E27FC236}">
                    <a16:creationId xmlns:a16="http://schemas.microsoft.com/office/drawing/2014/main" id="{221C97F4-01D4-4697-8CAA-67C1239A0072}"/>
                  </a:ext>
                </a:extLst>
              </p:cNvPr>
              <p:cNvSpPr txBox="1">
                <a:spLocks noRot="1" noChangeAspect="1" noMove="1" noResize="1" noEditPoints="1" noAdjustHandles="1" noChangeArrowheads="1" noChangeShapeType="1" noTextEdit="1"/>
              </p:cNvSpPr>
              <p:nvPr/>
            </p:nvSpPr>
            <p:spPr>
              <a:xfrm>
                <a:off x="990598" y="886192"/>
                <a:ext cx="4323363" cy="4394280"/>
              </a:xfrm>
              <a:prstGeom prst="rect">
                <a:avLst/>
              </a:prstGeom>
              <a:blipFill>
                <a:blip r:embed="rId2"/>
                <a:stretch>
                  <a:fillRect/>
                </a:stretch>
              </a:blipFill>
            </p:spPr>
            <p:txBody>
              <a:bodyPr/>
              <a:lstStyle/>
              <a:p>
                <a:r>
                  <a:rPr lang="en-US">
                    <a:noFill/>
                  </a:rPr>
                  <a:t> </a:t>
                </a:r>
              </a:p>
            </p:txBody>
          </p:sp>
        </mc:Fallback>
      </mc:AlternateContent>
      <p:sp>
        <p:nvSpPr>
          <p:cNvPr id="3" name="Rectangle 2"/>
          <p:cNvSpPr/>
          <p:nvPr/>
        </p:nvSpPr>
        <p:spPr>
          <a:xfrm>
            <a:off x="5634739" y="1611390"/>
            <a:ext cx="6027490" cy="2800767"/>
          </a:xfrm>
          <a:prstGeom prst="rect">
            <a:avLst/>
          </a:prstGeom>
        </p:spPr>
        <p:txBody>
          <a:bodyPr wrap="square">
            <a:spAutoFit/>
          </a:bodyPr>
          <a:lstStyle/>
          <a:p>
            <a:pPr marR="0" lvl="0">
              <a:spcBef>
                <a:spcPts val="0"/>
              </a:spcBef>
              <a:spcAft>
                <a:spcPts val="0"/>
              </a:spcAft>
            </a:pPr>
            <a:r>
              <a:rPr lang="en-US" sz="2800" b="1" dirty="0">
                <a:latin typeface="Calibri" panose="020F0502020204030204" pitchFamily="34" charset="0"/>
                <a:ea typeface="Times New Roman" panose="02020603050405020304" pitchFamily="18" charset="0"/>
                <a:cs typeface="Times New Roman" panose="02020603050405020304" pitchFamily="18" charset="0"/>
              </a:rPr>
              <a:t>Assumptions:</a:t>
            </a:r>
          </a:p>
          <a:p>
            <a:pPr marL="342900" marR="0" lvl="0" indent="-342900">
              <a:spcBef>
                <a:spcPts val="0"/>
              </a:spcBef>
              <a:spcAft>
                <a:spcPts val="0"/>
              </a:spcAft>
              <a:buFont typeface="Calibri" panose="020F0502020204030204" pitchFamily="34" charset="0"/>
              <a:buAutoNum type="arabicPeriod"/>
            </a:pP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Calibri" panose="020F0502020204030204" pitchFamily="34" charset="0"/>
              <a:buAutoNum type="arabicPeriod"/>
            </a:pPr>
            <a:r>
              <a:rPr lang="en-US" sz="2400" dirty="0">
                <a:latin typeface="Calibri" panose="020F0502020204030204" pitchFamily="34" charset="0"/>
                <a:ea typeface="Times New Roman" panose="02020603050405020304" pitchFamily="18" charset="0"/>
                <a:cs typeface="Times New Roman" panose="02020603050405020304" pitchFamily="18" charset="0"/>
              </a:rPr>
              <a:t>The impedances of all transformer-inverter-battery modules have the same MVA base.</a:t>
            </a:r>
            <a:endParaRPr lang="en-US" sz="2400" dirty="0">
              <a:latin typeface="Calibri" panose="020F0502020204030204" pitchFamily="34" charset="0"/>
              <a:ea typeface="Calibri" panose="020F0502020204030204" pitchFamily="34" charset="0"/>
            </a:endParaRPr>
          </a:p>
          <a:p>
            <a:pPr marL="342900" indent="-342900">
              <a:buFont typeface="+mj-lt"/>
              <a:buAutoNum type="arabicPeriod"/>
            </a:pPr>
            <a:r>
              <a:rPr lang="en-US" sz="2400" dirty="0">
                <a:latin typeface="Calibri" panose="020F0502020204030204" pitchFamily="34" charset="0"/>
                <a:ea typeface="Times New Roman" panose="02020603050405020304" pitchFamily="18" charset="0"/>
                <a:cs typeface="Times New Roman" panose="02020603050405020304" pitchFamily="18" charset="0"/>
              </a:rPr>
              <a:t>The equivalent impedances of all transformer-inverter-battery modules have the same R/X ratios.</a:t>
            </a:r>
            <a:endParaRPr lang="en-US" sz="2400" dirty="0"/>
          </a:p>
        </p:txBody>
      </p:sp>
      <p:pic>
        <p:nvPicPr>
          <p:cNvPr id="6" name="Picture 5">
            <a:extLst>
              <a:ext uri="{FF2B5EF4-FFF2-40B4-BE49-F238E27FC236}">
                <a16:creationId xmlns:a16="http://schemas.microsoft.com/office/drawing/2014/main" id="{B998D755-CA6F-45DC-9928-3E8D0B49C826}"/>
              </a:ext>
            </a:extLst>
          </p:cNvPr>
          <p:cNvPicPr>
            <a:picLocks noChangeAspect="1"/>
          </p:cNvPicPr>
          <p:nvPr/>
        </p:nvPicPr>
        <p:blipFill>
          <a:blip r:embed="rId3"/>
          <a:stretch>
            <a:fillRect/>
          </a:stretch>
        </p:blipFill>
        <p:spPr>
          <a:xfrm>
            <a:off x="813914" y="5014324"/>
            <a:ext cx="4853482" cy="1513560"/>
          </a:xfrm>
          <a:prstGeom prst="rect">
            <a:avLst/>
          </a:prstGeom>
        </p:spPr>
      </p:pic>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F3333D3F-4249-4440-89B6-B19FB1250757}"/>
                  </a:ext>
                </a:extLst>
              </p:cNvPr>
              <p:cNvSpPr txBox="1"/>
              <p:nvPr/>
            </p:nvSpPr>
            <p:spPr>
              <a:xfrm>
                <a:off x="4296546" y="903939"/>
                <a:ext cx="4323363" cy="94474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𝑒𝑞</m:t>
                          </m:r>
                        </m:sub>
                      </m:sSub>
                      <m:r>
                        <a:rPr lang="en-US" i="0">
                          <a:latin typeface="Cambria Math" panose="02040503050406030204" pitchFamily="18" charset="0"/>
                        </a:rPr>
                        <m:t>=</m:t>
                      </m:r>
                      <m:r>
                        <a:rPr lang="en-US" b="0" i="1" smtClean="0">
                          <a:latin typeface="Cambria Math" panose="02040503050406030204" pitchFamily="18" charset="0"/>
                        </a:rPr>
                        <m:t>𝑅𝑒𝑞</m:t>
                      </m:r>
                      <m:r>
                        <a:rPr lang="en-US" b="0" i="1" smtClean="0">
                          <a:latin typeface="Cambria Math" panose="02040503050406030204" pitchFamily="18" charset="0"/>
                        </a:rPr>
                        <m:t>+</m:t>
                      </m:r>
                      <m:r>
                        <a:rPr lang="en-US" b="0" i="1" smtClean="0">
                          <a:latin typeface="Cambria Math" panose="02040503050406030204" pitchFamily="18" charset="0"/>
                        </a:rPr>
                        <m:t>𝑗𝑋𝑒𝑞</m:t>
                      </m:r>
                    </m:oMath>
                  </m:oMathPara>
                </a14:m>
                <a:endParaRPr lang="en-US" dirty="0"/>
              </a:p>
              <a:p>
                <a:endParaRPr lang="en-US" dirty="0"/>
              </a:p>
              <a:p>
                <a:endParaRPr lang="en-US" dirty="0"/>
              </a:p>
            </p:txBody>
          </p:sp>
        </mc:Choice>
        <mc:Fallback>
          <p:sp>
            <p:nvSpPr>
              <p:cNvPr id="8" name="TextBox 7">
                <a:extLst>
                  <a:ext uri="{FF2B5EF4-FFF2-40B4-BE49-F238E27FC236}">
                    <a16:creationId xmlns:a16="http://schemas.microsoft.com/office/drawing/2014/main" id="{F3333D3F-4249-4440-89B6-B19FB1250757}"/>
                  </a:ext>
                </a:extLst>
              </p:cNvPr>
              <p:cNvSpPr txBox="1">
                <a:spLocks noRot="1" noChangeAspect="1" noMove="1" noResize="1" noEditPoints="1" noAdjustHandles="1" noChangeArrowheads="1" noChangeShapeType="1" noTextEdit="1"/>
              </p:cNvSpPr>
              <p:nvPr/>
            </p:nvSpPr>
            <p:spPr>
              <a:xfrm>
                <a:off x="4296546" y="903939"/>
                <a:ext cx="4323363" cy="944746"/>
              </a:xfrm>
              <a:prstGeom prst="rect">
                <a:avLst/>
              </a:prstGeom>
              <a:blipFill>
                <a:blip r:embed="rId4"/>
                <a:stretch>
                  <a:fillRect/>
                </a:stretch>
              </a:blipFill>
            </p:spPr>
            <p:txBody>
              <a:bodyPr/>
              <a:lstStyle/>
              <a:p>
                <a:r>
                  <a:rPr lang="en-US">
                    <a:noFill/>
                  </a:rPr>
                  <a:t> </a:t>
                </a:r>
              </a:p>
            </p:txBody>
          </p:sp>
        </mc:Fallback>
      </mc:AlternateContent>
      <p:sp>
        <p:nvSpPr>
          <p:cNvPr id="9" name="Content Placeholder 1">
            <a:extLst>
              <a:ext uri="{FF2B5EF4-FFF2-40B4-BE49-F238E27FC236}">
                <a16:creationId xmlns:a16="http://schemas.microsoft.com/office/drawing/2014/main" id="{095A86EF-4D9E-43F8-BA49-9844A6619A31}"/>
              </a:ext>
            </a:extLst>
          </p:cNvPr>
          <p:cNvSpPr>
            <a:spLocks noGrp="1"/>
          </p:cNvSpPr>
          <p:nvPr>
            <p:ph idx="1"/>
          </p:nvPr>
        </p:nvSpPr>
        <p:spPr>
          <a:xfrm>
            <a:off x="5825323" y="5638800"/>
            <a:ext cx="5915004" cy="2800767"/>
          </a:xfrm>
        </p:spPr>
        <p:txBody>
          <a:bodyPr/>
          <a:lstStyle/>
          <a:p>
            <a:r>
              <a:rPr lang="en-US" sz="1800" dirty="0"/>
              <a:t>Note:  Final Z (R and X components) calculations vary depending on MVA base and kV bases.</a:t>
            </a:r>
          </a:p>
          <a:p>
            <a:endParaRPr lang="en-US" sz="2400" dirty="0"/>
          </a:p>
        </p:txBody>
      </p:sp>
    </p:spTree>
    <p:extLst>
      <p:ext uri="{BB962C8B-B14F-4D97-AF65-F5344CB8AC3E}">
        <p14:creationId xmlns:p14="http://schemas.microsoft.com/office/powerpoint/2010/main" val="3376403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0AD8A-F6E2-4065-8320-21BB9CA2A8ED}"/>
              </a:ext>
            </a:extLst>
          </p:cNvPr>
          <p:cNvSpPr>
            <a:spLocks noGrp="1"/>
          </p:cNvSpPr>
          <p:nvPr>
            <p:ph type="title"/>
          </p:nvPr>
        </p:nvSpPr>
        <p:spPr/>
        <p:txBody>
          <a:bodyPr/>
          <a:lstStyle/>
          <a:p>
            <a:r>
              <a:rPr lang="en-US" dirty="0"/>
              <a:t>Equivalent impedance example cont’d</a:t>
            </a:r>
          </a:p>
        </p:txBody>
      </p:sp>
      <p:sp>
        <p:nvSpPr>
          <p:cNvPr id="4" name="Slide Number Placeholder 3">
            <a:extLst>
              <a:ext uri="{FF2B5EF4-FFF2-40B4-BE49-F238E27FC236}">
                <a16:creationId xmlns:a16="http://schemas.microsoft.com/office/drawing/2014/main" id="{96F0813A-B564-463F-AAE1-62154A76E831}"/>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26</a:t>
            </a:fld>
            <a:endParaRPr lang="en-US">
              <a:solidFill>
                <a:prstClr val="black">
                  <a:tint val="75000"/>
                </a:prstClr>
              </a:solidFill>
            </a:endParaRPr>
          </a:p>
        </p:txBody>
      </p:sp>
      <p:sp>
        <p:nvSpPr>
          <p:cNvPr id="3" name="Rectangle 2"/>
          <p:cNvSpPr/>
          <p:nvPr/>
        </p:nvSpPr>
        <p:spPr>
          <a:xfrm>
            <a:off x="685800" y="1199497"/>
            <a:ext cx="6027490" cy="954107"/>
          </a:xfrm>
          <a:prstGeom prst="rect">
            <a:avLst/>
          </a:prstGeom>
        </p:spPr>
        <p:txBody>
          <a:bodyPr wrap="square">
            <a:spAutoFit/>
          </a:bodyPr>
          <a:lstStyle/>
          <a:p>
            <a:pPr marR="0" lvl="0">
              <a:spcBef>
                <a:spcPts val="0"/>
              </a:spcBef>
              <a:spcAft>
                <a:spcPts val="0"/>
              </a:spcAft>
            </a:pPr>
            <a:r>
              <a:rPr lang="en-US" sz="2800" b="1" dirty="0">
                <a:latin typeface="Calibri" panose="020F0502020204030204" pitchFamily="34" charset="0"/>
                <a:ea typeface="Times New Roman" panose="02020603050405020304" pitchFamily="18" charset="0"/>
                <a:cs typeface="Times New Roman" panose="02020603050405020304" pitchFamily="18" charset="0"/>
              </a:rPr>
              <a:t>End Result:</a:t>
            </a:r>
          </a:p>
          <a:p>
            <a:pPr marL="342900" marR="0" lvl="0" indent="-342900">
              <a:spcBef>
                <a:spcPts val="0"/>
              </a:spcBef>
              <a:spcAft>
                <a:spcPts val="0"/>
              </a:spcAft>
              <a:buFont typeface="Calibri" panose="020F0502020204030204" pitchFamily="34" charset="0"/>
              <a:buAutoNum type="arabicPeriod"/>
            </a:pPr>
            <a:endParaRPr lang="en-US" sz="28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1C840920-DD68-43CC-B103-BE192BC1DC7A}"/>
              </a:ext>
            </a:extLst>
          </p:cNvPr>
          <p:cNvPicPr>
            <a:picLocks noChangeAspect="1"/>
          </p:cNvPicPr>
          <p:nvPr/>
        </p:nvPicPr>
        <p:blipFill>
          <a:blip r:embed="rId2"/>
          <a:stretch>
            <a:fillRect/>
          </a:stretch>
        </p:blipFill>
        <p:spPr>
          <a:xfrm>
            <a:off x="3516333" y="1600843"/>
            <a:ext cx="835068" cy="918574"/>
          </a:xfrm>
          <a:prstGeom prst="rect">
            <a:avLst/>
          </a:prstGeom>
        </p:spPr>
      </p:pic>
      <p:cxnSp>
        <p:nvCxnSpPr>
          <p:cNvPr id="16" name="Straight Connector 15">
            <a:extLst>
              <a:ext uri="{FF2B5EF4-FFF2-40B4-BE49-F238E27FC236}">
                <a16:creationId xmlns:a16="http://schemas.microsoft.com/office/drawing/2014/main" id="{55A6CCE0-C189-48EB-8B75-1B87FB097CDF}"/>
              </a:ext>
            </a:extLst>
          </p:cNvPr>
          <p:cNvCxnSpPr>
            <a:cxnSpLocks/>
          </p:cNvCxnSpPr>
          <p:nvPr/>
        </p:nvCxnSpPr>
        <p:spPr>
          <a:xfrm flipH="1">
            <a:off x="4402434" y="2060130"/>
            <a:ext cx="2607966" cy="0"/>
          </a:xfrm>
          <a:prstGeom prst="line">
            <a:avLst/>
          </a:prstGeom>
          <a:ln w="28575">
            <a:solidFill>
              <a:schemeClr val="accent4">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B355EFF-4C3D-4AD7-96F8-A63D6BE8AB5C}"/>
              </a:ext>
            </a:extLst>
          </p:cNvPr>
          <p:cNvCxnSpPr>
            <a:cxnSpLocks/>
          </p:cNvCxnSpPr>
          <p:nvPr/>
        </p:nvCxnSpPr>
        <p:spPr>
          <a:xfrm flipV="1">
            <a:off x="5410200" y="1221930"/>
            <a:ext cx="0" cy="1676400"/>
          </a:xfrm>
          <a:prstGeom prst="line">
            <a:avLst/>
          </a:prstGeom>
          <a:ln w="28575">
            <a:solidFill>
              <a:schemeClr val="accent4">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B5F3A49A-9A13-489E-B74E-3FC47E04C937}"/>
              </a:ext>
            </a:extLst>
          </p:cNvPr>
          <p:cNvSpPr/>
          <p:nvPr/>
        </p:nvSpPr>
        <p:spPr>
          <a:xfrm>
            <a:off x="7010400" y="1634546"/>
            <a:ext cx="838200" cy="884871"/>
          </a:xfrm>
          <a:prstGeom prst="ellipse">
            <a:avLst/>
          </a:prstGeom>
          <a:noFill/>
          <a:ln>
            <a:solidFill>
              <a:srgbClr val="0071C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dirty="0">
                <a:solidFill>
                  <a:schemeClr val="tx1"/>
                </a:solidFill>
              </a:rPr>
              <a:t>DGR</a:t>
            </a:r>
          </a:p>
        </p:txBody>
      </p:sp>
      <p:sp>
        <p:nvSpPr>
          <p:cNvPr id="22" name="TextBox 21">
            <a:extLst>
              <a:ext uri="{FF2B5EF4-FFF2-40B4-BE49-F238E27FC236}">
                <a16:creationId xmlns:a16="http://schemas.microsoft.com/office/drawing/2014/main" id="{81E2ACC3-2237-4D32-9923-72B57F993432}"/>
              </a:ext>
            </a:extLst>
          </p:cNvPr>
          <p:cNvSpPr txBox="1"/>
          <p:nvPr/>
        </p:nvSpPr>
        <p:spPr>
          <a:xfrm>
            <a:off x="914400" y="4209533"/>
            <a:ext cx="10988673" cy="1200329"/>
          </a:xfrm>
          <a:prstGeom prst="rect">
            <a:avLst/>
          </a:prstGeom>
          <a:noFill/>
        </p:spPr>
        <p:txBody>
          <a:bodyPr wrap="square">
            <a:spAutoFit/>
          </a:bodyPr>
          <a:lstStyle/>
          <a:p>
            <a:pPr marL="971550" lvl="1" indent="-285750">
              <a:spcBef>
                <a:spcPts val="0"/>
              </a:spcBef>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rPr>
              <a:t>For the RARF, the Unit Generating Voltage can be at 12.5 kV at 11 MVA</a:t>
            </a:r>
          </a:p>
          <a:p>
            <a:pPr marL="971550" lvl="1" indent="-285750">
              <a:spcBef>
                <a:spcPts val="0"/>
              </a:spcBef>
              <a:buFont typeface="Arial" panose="020B0604020202020204" pitchFamily="34" charset="0"/>
              <a:buChar char="•"/>
            </a:pPr>
            <a:endParaRPr lang="en-US" sz="1800" dirty="0">
              <a:effectLst/>
              <a:latin typeface="Calibri" panose="020F0502020204030204" pitchFamily="34" charset="0"/>
              <a:ea typeface="Times New Roman" panose="02020603050405020304" pitchFamily="18" charset="0"/>
            </a:endParaRPr>
          </a:p>
          <a:p>
            <a:pPr marL="971550" lvl="1" indent="-285750">
              <a:spcBef>
                <a:spcPts val="0"/>
              </a:spcBef>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rPr>
              <a:t>For the Model, impedances will first be calculated using 12.5 kV and an 11 MVA base, then it will be converted to 138 kV 100MVA base and be entered into the Model</a:t>
            </a:r>
            <a:r>
              <a:rPr lang="en-US" sz="1800" dirty="0">
                <a:latin typeface="Calibri" panose="020F0502020204030204" pitchFamily="34" charset="0"/>
                <a:ea typeface="Times New Roman" panose="02020603050405020304" pitchFamily="18" charset="0"/>
              </a:rPr>
              <a:t> by ERCOT staff</a:t>
            </a:r>
            <a:endParaRPr lang="en-US" sz="3600" dirty="0"/>
          </a:p>
        </p:txBody>
      </p:sp>
      <p:sp>
        <p:nvSpPr>
          <p:cNvPr id="26" name="TextBox 25">
            <a:extLst>
              <a:ext uri="{FF2B5EF4-FFF2-40B4-BE49-F238E27FC236}">
                <a16:creationId xmlns:a16="http://schemas.microsoft.com/office/drawing/2014/main" id="{748B4CA2-B2CC-4532-9489-3DA1E6AEEA10}"/>
              </a:ext>
            </a:extLst>
          </p:cNvPr>
          <p:cNvSpPr txBox="1"/>
          <p:nvPr/>
        </p:nvSpPr>
        <p:spPr>
          <a:xfrm>
            <a:off x="1142999" y="3409950"/>
            <a:ext cx="9524999" cy="707886"/>
          </a:xfrm>
          <a:prstGeom prst="rect">
            <a:avLst/>
          </a:prstGeom>
          <a:noFill/>
        </p:spPr>
        <p:txBody>
          <a:bodyPr wrap="square">
            <a:spAutoFit/>
          </a:bodyPr>
          <a:lstStyle/>
          <a:p>
            <a:pPr marL="285750" indent="-285750">
              <a:buFont typeface="Wingdings" panose="05000000000000000000" pitchFamily="2" charset="2"/>
              <a:buChar char="§"/>
            </a:pPr>
            <a:r>
              <a:rPr lang="en-US" sz="2000" dirty="0"/>
              <a:t>For example, here’s an 11 MVA project Nameplate with a MV rating of 12.5 kV, and a transmission voltage level of 138 kV)</a:t>
            </a:r>
          </a:p>
        </p:txBody>
      </p:sp>
    </p:spTree>
    <p:extLst>
      <p:ext uri="{BB962C8B-B14F-4D97-AF65-F5344CB8AC3E}">
        <p14:creationId xmlns:p14="http://schemas.microsoft.com/office/powerpoint/2010/main" val="3982573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DGR / DESR Reactive Testing Guidelines:</a:t>
            </a:r>
          </a:p>
        </p:txBody>
      </p:sp>
    </p:spTree>
    <p:extLst>
      <p:ext uri="{BB962C8B-B14F-4D97-AF65-F5344CB8AC3E}">
        <p14:creationId xmlns:p14="http://schemas.microsoft.com/office/powerpoint/2010/main" val="4315794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Reactive Testing Update for DGRs that are &lt;20 MVA</a:t>
            </a:r>
          </a:p>
        </p:txBody>
      </p:sp>
      <p:sp>
        <p:nvSpPr>
          <p:cNvPr id="3" name="Content Placeholder 2"/>
          <p:cNvSpPr>
            <a:spLocks noGrp="1"/>
          </p:cNvSpPr>
          <p:nvPr>
            <p:ph idx="1"/>
          </p:nvPr>
        </p:nvSpPr>
        <p:spPr>
          <a:xfrm>
            <a:off x="533400" y="750102"/>
            <a:ext cx="11353800" cy="5638800"/>
          </a:xfrm>
        </p:spPr>
        <p:txBody>
          <a:bodyPr/>
          <a:lstStyle/>
          <a:p>
            <a:r>
              <a:rPr kumimoji="0" lang="en-US" b="0" i="0" u="none" strike="noStrike" kern="1200" cap="none" spc="0" normalizeH="0" baseline="0" noProof="0" dirty="0">
                <a:ln>
                  <a:noFill/>
                </a:ln>
                <a:solidFill>
                  <a:srgbClr val="5B6770"/>
                </a:solidFill>
                <a:effectLst/>
                <a:uLnTx/>
                <a:uFillTx/>
                <a:latin typeface="Calibri" panose="020F0502020204030204" pitchFamily="34" charset="0"/>
                <a:ea typeface="Times New Roman" panose="02020603050405020304" pitchFamily="18" charset="0"/>
                <a:cs typeface="+mn-cs"/>
              </a:rPr>
              <a:t>If TDSP specifies to maintain unity power factor</a:t>
            </a:r>
          </a:p>
          <a:p>
            <a:pPr lvl="1"/>
            <a:r>
              <a:rPr lang="en-US" dirty="0">
                <a:solidFill>
                  <a:srgbClr val="5B6770"/>
                </a:solidFill>
                <a:latin typeface="Calibri" panose="020F0502020204030204" pitchFamily="34" charset="0"/>
                <a:ea typeface="Times New Roman" panose="02020603050405020304" pitchFamily="18" charset="0"/>
              </a:rPr>
              <a:t>Fill out reactive form in NDCRC (Put 0 or .1 MVAr for all CURL values)</a:t>
            </a:r>
          </a:p>
          <a:p>
            <a:pPr lvl="1"/>
            <a:r>
              <a:rPr lang="en-US" dirty="0">
                <a:solidFill>
                  <a:srgbClr val="5B6770"/>
                </a:solidFill>
                <a:latin typeface="Calibri" panose="020F0502020204030204" pitchFamily="34" charset="0"/>
                <a:ea typeface="Times New Roman" panose="02020603050405020304" pitchFamily="18" charset="0"/>
              </a:rPr>
              <a:t>Attach TDSP Document requiring unity power factor to NDCRC</a:t>
            </a:r>
          </a:p>
          <a:p>
            <a:pPr lvl="1"/>
            <a:r>
              <a:rPr lang="en-US" dirty="0">
                <a:solidFill>
                  <a:srgbClr val="5B6770"/>
                </a:solidFill>
                <a:latin typeface="Calibri" panose="020F0502020204030204" pitchFamily="34" charset="0"/>
                <a:ea typeface="Times New Roman" panose="02020603050405020304" pitchFamily="18" charset="0"/>
              </a:rPr>
              <a:t>RARF CURL and NDCRC CURL and other parameters all zero’s</a:t>
            </a:r>
          </a:p>
          <a:p>
            <a:pPr lvl="1"/>
            <a:r>
              <a:rPr kumimoji="0" lang="en-US" b="0" i="0" u="none" strike="noStrike" kern="1200" cap="none" spc="0" normalizeH="0" baseline="0" noProof="0" dirty="0">
                <a:ln>
                  <a:noFill/>
                </a:ln>
                <a:solidFill>
                  <a:srgbClr val="5B6770"/>
                </a:solidFill>
                <a:effectLst/>
                <a:uLnTx/>
                <a:uFillTx/>
                <a:latin typeface="Calibri" panose="020F0502020204030204" pitchFamily="34" charset="0"/>
                <a:ea typeface="Times New Roman" panose="02020603050405020304" pitchFamily="18" charset="0"/>
                <a:cs typeface="+mn-cs"/>
              </a:rPr>
              <a:t>This allows ERCOT to document that no test was done and why for the 5-year requirement to retest</a:t>
            </a:r>
            <a:endParaRPr lang="en-US" dirty="0">
              <a:solidFill>
                <a:srgbClr val="5B6770"/>
              </a:solidFill>
              <a:latin typeface="Calibri" panose="020F0502020204030204" pitchFamily="34" charset="0"/>
              <a:ea typeface="Times New Roman" panose="02020603050405020304" pitchFamily="18" charset="0"/>
            </a:endParaRPr>
          </a:p>
          <a:p>
            <a:r>
              <a:rPr lang="en-US" dirty="0">
                <a:solidFill>
                  <a:srgbClr val="5B6770"/>
                </a:solidFill>
                <a:latin typeface="Calibri" panose="020F0502020204030204" pitchFamily="34" charset="0"/>
                <a:ea typeface="Times New Roman" panose="02020603050405020304" pitchFamily="18" charset="0"/>
              </a:rPr>
              <a:t>Otherwise, RARF and NDCRC CURL values to show reactive power output</a:t>
            </a:r>
          </a:p>
          <a:p>
            <a:pPr lvl="1"/>
            <a:r>
              <a:rPr lang="en-US" dirty="0">
                <a:solidFill>
                  <a:srgbClr val="5B6770"/>
                </a:solidFill>
                <a:latin typeface="Calibri" panose="020F0502020204030204" pitchFamily="34" charset="0"/>
                <a:ea typeface="Times New Roman" panose="02020603050405020304" pitchFamily="18" charset="0"/>
              </a:rPr>
              <a:t>Fill out reactive form in NDCRC (Put actual MVAr values for CURL)</a:t>
            </a:r>
          </a:p>
          <a:p>
            <a:pPr lvl="1"/>
            <a:r>
              <a:rPr lang="en-US" dirty="0">
                <a:solidFill>
                  <a:srgbClr val="5B6770"/>
                </a:solidFill>
                <a:latin typeface="Calibri" panose="020F0502020204030204" pitchFamily="34" charset="0"/>
                <a:ea typeface="Times New Roman" panose="02020603050405020304" pitchFamily="18" charset="0"/>
              </a:rPr>
              <a:t>Reactive test will validate CURL</a:t>
            </a:r>
          </a:p>
          <a:p>
            <a:pPr lvl="1"/>
            <a:r>
              <a:rPr lang="en-US" dirty="0">
                <a:solidFill>
                  <a:srgbClr val="5B6770"/>
                </a:solidFill>
                <a:latin typeface="Calibri" panose="020F0502020204030204" pitchFamily="34" charset="0"/>
                <a:ea typeface="Times New Roman" panose="02020603050405020304" pitchFamily="18" charset="0"/>
              </a:rPr>
              <a:t>Reactive test can either follow current procedure or the “grey box” language if RE prefers that</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28</a:t>
            </a:fld>
            <a:endParaRPr lang="en-US">
              <a:solidFill>
                <a:prstClr val="black">
                  <a:tint val="75000"/>
                </a:prstClr>
              </a:solidFill>
            </a:endParaRPr>
          </a:p>
        </p:txBody>
      </p:sp>
    </p:spTree>
    <p:extLst>
      <p:ext uri="{BB962C8B-B14F-4D97-AF65-F5344CB8AC3E}">
        <p14:creationId xmlns:p14="http://schemas.microsoft.com/office/powerpoint/2010/main" val="35952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DGR / DESR AVR Test Guidelines:</a:t>
            </a:r>
          </a:p>
        </p:txBody>
      </p:sp>
    </p:spTree>
    <p:extLst>
      <p:ext uri="{BB962C8B-B14F-4D97-AF65-F5344CB8AC3E}">
        <p14:creationId xmlns:p14="http://schemas.microsoft.com/office/powerpoint/2010/main" val="519228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DGR / DESR Timelines and Process Flows:</a:t>
            </a:r>
          </a:p>
        </p:txBody>
      </p:sp>
    </p:spTree>
    <p:extLst>
      <p:ext uri="{BB962C8B-B14F-4D97-AF65-F5344CB8AC3E}">
        <p14:creationId xmlns:p14="http://schemas.microsoft.com/office/powerpoint/2010/main" val="601908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Box 113"/>
          <p:cNvSpPr txBox="1"/>
          <p:nvPr/>
        </p:nvSpPr>
        <p:spPr>
          <a:xfrm>
            <a:off x="2152650" y="228600"/>
            <a:ext cx="7203254" cy="523220"/>
          </a:xfrm>
          <a:prstGeom prst="rect">
            <a:avLst/>
          </a:prstGeom>
          <a:noFill/>
        </p:spPr>
        <p:txBody>
          <a:bodyPr wrap="none" rtlCol="0">
            <a:spAutoFit/>
          </a:bodyPr>
          <a:lstStyle/>
          <a:p>
            <a:r>
              <a:rPr lang="en-US" sz="2800" b="1" dirty="0">
                <a:solidFill>
                  <a:schemeClr val="accent1"/>
                </a:solidFill>
                <a:latin typeface="+mj-lt"/>
                <a:ea typeface="+mj-ea"/>
                <a:cs typeface="+mj-cs"/>
              </a:rPr>
              <a:t>ESR/BESS DGR - AVR Testing Objectives</a:t>
            </a:r>
          </a:p>
        </p:txBody>
      </p:sp>
      <p:sp>
        <p:nvSpPr>
          <p:cNvPr id="2" name="Content Placeholder 1"/>
          <p:cNvSpPr>
            <a:spLocks noGrp="1"/>
          </p:cNvSpPr>
          <p:nvPr>
            <p:ph idx="1"/>
          </p:nvPr>
        </p:nvSpPr>
        <p:spPr>
          <a:xfrm>
            <a:off x="1828800" y="914400"/>
            <a:ext cx="8610600" cy="5486400"/>
          </a:xfrm>
        </p:spPr>
        <p:txBody>
          <a:bodyPr/>
          <a:lstStyle/>
          <a:p>
            <a:r>
              <a:rPr lang="en-US" sz="2400" dirty="0"/>
              <a:t>The purpose of the AVR test is to test the BESS’s ability to go from full charge to full discharge while the AVR keeps the reactive power to as close as possible to 0 MVAr for a </a:t>
            </a:r>
            <a:r>
              <a:rPr lang="en-US" sz="2400" dirty="0">
                <a:solidFill>
                  <a:srgbClr val="FF0000"/>
                </a:solidFill>
              </a:rPr>
              <a:t>Unity power factor controlled AVR test </a:t>
            </a:r>
            <a:r>
              <a:rPr lang="en-US" sz="2400" dirty="0"/>
              <a:t>at the Point of Interconnection (POI) or within the voltage specifications of the TDSP for a </a:t>
            </a:r>
            <a:r>
              <a:rPr lang="en-US" sz="2400" dirty="0">
                <a:solidFill>
                  <a:srgbClr val="FF0000"/>
                </a:solidFill>
              </a:rPr>
              <a:t>Voltage controlled AVR test</a:t>
            </a:r>
            <a:r>
              <a:rPr lang="en-US" sz="2400" dirty="0"/>
              <a:t>.</a:t>
            </a:r>
          </a:p>
          <a:p>
            <a:r>
              <a:rPr lang="en-US" sz="2400" dirty="0"/>
              <a:t>Keep voltage flicker at the POI to less than 1%, 2% or 3% depending on the frequency of voltage dips</a:t>
            </a:r>
          </a:p>
          <a:p>
            <a:r>
              <a:rPr lang="en-US" sz="2400" dirty="0"/>
              <a:t>Minimize MVAR transients to the POI</a:t>
            </a:r>
          </a:p>
          <a:p>
            <a:r>
              <a:rPr lang="en-US" sz="2400" dirty="0"/>
              <a:t>AVR test data will be entered on an Excel worksheet in 4 second time intervals.  Column A is for the time-stamp (CST).  Column B is for POI kV, Column C is for MW flow at the POI (+ for flow from the BESS to the POI).  Column D is for </a:t>
            </a:r>
            <a:r>
              <a:rPr lang="en-US" sz="2400" dirty="0" err="1"/>
              <a:t>MVAr</a:t>
            </a:r>
            <a:r>
              <a:rPr lang="en-US" sz="2400" dirty="0"/>
              <a:t> flow at the POI (+ for flow from the BESS to the POI).</a:t>
            </a:r>
          </a:p>
          <a:p>
            <a:endParaRPr lang="en-US" dirty="0"/>
          </a:p>
        </p:txBody>
      </p:sp>
    </p:spTree>
    <p:extLst>
      <p:ext uri="{BB962C8B-B14F-4D97-AF65-F5344CB8AC3E}">
        <p14:creationId xmlns:p14="http://schemas.microsoft.com/office/powerpoint/2010/main" val="6719110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Box 113"/>
          <p:cNvSpPr txBox="1"/>
          <p:nvPr/>
        </p:nvSpPr>
        <p:spPr>
          <a:xfrm>
            <a:off x="1957345" y="263184"/>
            <a:ext cx="9282349" cy="954107"/>
          </a:xfrm>
          <a:prstGeom prst="rect">
            <a:avLst/>
          </a:prstGeom>
          <a:noFill/>
        </p:spPr>
        <p:txBody>
          <a:bodyPr wrap="none" rtlCol="0">
            <a:spAutoFit/>
          </a:bodyPr>
          <a:lstStyle/>
          <a:p>
            <a:r>
              <a:rPr lang="en-US" sz="2800" b="1" dirty="0">
                <a:solidFill>
                  <a:schemeClr val="accent1"/>
                </a:solidFill>
                <a:latin typeface="+mj-lt"/>
                <a:ea typeface="+mj-ea"/>
                <a:cs typeface="+mj-cs"/>
              </a:rPr>
              <a:t>Voltage Setpoint for AVR test For </a:t>
            </a:r>
            <a:r>
              <a:rPr lang="en-US" sz="2800" b="1" dirty="0">
                <a:solidFill>
                  <a:srgbClr val="FF0000"/>
                </a:solidFill>
                <a:latin typeface="+mj-lt"/>
                <a:ea typeface="+mj-ea"/>
                <a:cs typeface="+mj-cs"/>
              </a:rPr>
              <a:t>Unity Power Factor </a:t>
            </a:r>
          </a:p>
          <a:p>
            <a:r>
              <a:rPr lang="en-US" sz="2800" b="1" dirty="0">
                <a:solidFill>
                  <a:srgbClr val="FF0000"/>
                </a:solidFill>
                <a:latin typeface="+mj-lt"/>
                <a:ea typeface="+mj-ea"/>
                <a:cs typeface="+mj-cs"/>
              </a:rPr>
              <a:t>Control </a:t>
            </a:r>
            <a:r>
              <a:rPr lang="en-US" sz="2800" b="1" dirty="0">
                <a:solidFill>
                  <a:schemeClr val="accent1"/>
                </a:solidFill>
                <a:latin typeface="+mj-lt"/>
                <a:ea typeface="+mj-ea"/>
                <a:cs typeface="+mj-cs"/>
              </a:rPr>
              <a:t>DGR / DESR</a:t>
            </a:r>
          </a:p>
        </p:txBody>
      </p:sp>
      <p:sp>
        <p:nvSpPr>
          <p:cNvPr id="120" name="Content Placeholder 119"/>
          <p:cNvSpPr>
            <a:spLocks noGrp="1"/>
          </p:cNvSpPr>
          <p:nvPr>
            <p:ph idx="1"/>
          </p:nvPr>
        </p:nvSpPr>
        <p:spPr>
          <a:xfrm>
            <a:off x="7013793" y="1438203"/>
            <a:ext cx="3562258" cy="2622014"/>
          </a:xfrm>
        </p:spPr>
        <p:txBody>
          <a:bodyPr>
            <a:noAutofit/>
          </a:bodyPr>
          <a:lstStyle/>
          <a:p>
            <a:pPr>
              <a:spcBef>
                <a:spcPts val="0"/>
              </a:spcBef>
            </a:pPr>
            <a:r>
              <a:rPr lang="en-US" sz="1050" b="1" dirty="0"/>
              <a:t>During the AVR test, measurements must be taken and recorded at each the following MW levels:</a:t>
            </a:r>
          </a:p>
          <a:p>
            <a:pPr>
              <a:spcBef>
                <a:spcPts val="0"/>
              </a:spcBef>
            </a:pPr>
            <a:endParaRPr lang="en-US" sz="1050" b="1" dirty="0"/>
          </a:p>
          <a:p>
            <a:pPr>
              <a:spcBef>
                <a:spcPts val="0"/>
              </a:spcBef>
            </a:pPr>
            <a:r>
              <a:rPr lang="en-US" sz="1050" b="1" dirty="0"/>
              <a:t>100% charging</a:t>
            </a:r>
          </a:p>
          <a:p>
            <a:pPr>
              <a:spcBef>
                <a:spcPts val="0"/>
              </a:spcBef>
            </a:pPr>
            <a:r>
              <a:rPr lang="en-US" sz="1050" b="1" dirty="0"/>
              <a:t>75% charging</a:t>
            </a:r>
          </a:p>
          <a:p>
            <a:pPr>
              <a:spcBef>
                <a:spcPts val="0"/>
              </a:spcBef>
            </a:pPr>
            <a:r>
              <a:rPr lang="en-US" sz="1050" b="1" dirty="0"/>
              <a:t>50% charging</a:t>
            </a:r>
          </a:p>
          <a:p>
            <a:pPr>
              <a:spcBef>
                <a:spcPts val="0"/>
              </a:spcBef>
            </a:pPr>
            <a:r>
              <a:rPr lang="en-US" sz="1050" b="1" dirty="0"/>
              <a:t>25% charging</a:t>
            </a:r>
          </a:p>
          <a:p>
            <a:pPr>
              <a:spcBef>
                <a:spcPts val="0"/>
              </a:spcBef>
            </a:pPr>
            <a:r>
              <a:rPr lang="en-US" sz="1050" b="1" dirty="0"/>
              <a:t>0% charging/discharging</a:t>
            </a:r>
          </a:p>
          <a:p>
            <a:pPr>
              <a:spcBef>
                <a:spcPts val="0"/>
              </a:spcBef>
            </a:pPr>
            <a:r>
              <a:rPr lang="en-US" sz="1050" b="1" dirty="0"/>
              <a:t>25% discharging</a:t>
            </a:r>
          </a:p>
          <a:p>
            <a:pPr>
              <a:spcBef>
                <a:spcPts val="0"/>
              </a:spcBef>
            </a:pPr>
            <a:r>
              <a:rPr lang="en-US" sz="1050" b="1" dirty="0"/>
              <a:t>50% discharging</a:t>
            </a:r>
          </a:p>
          <a:p>
            <a:pPr>
              <a:spcBef>
                <a:spcPts val="0"/>
              </a:spcBef>
            </a:pPr>
            <a:r>
              <a:rPr lang="en-US" sz="1050" b="1" dirty="0"/>
              <a:t>75% discharging</a:t>
            </a:r>
          </a:p>
          <a:p>
            <a:pPr>
              <a:spcBef>
                <a:spcPts val="0"/>
              </a:spcBef>
            </a:pPr>
            <a:r>
              <a:rPr lang="en-US" sz="1050" b="1" dirty="0"/>
              <a:t>100% discharging</a:t>
            </a:r>
          </a:p>
          <a:p>
            <a:endParaRPr lang="en-US" sz="900" dirty="0"/>
          </a:p>
          <a:p>
            <a:endParaRPr lang="en-US" sz="900" dirty="0"/>
          </a:p>
        </p:txBody>
      </p:sp>
      <p:grpSp>
        <p:nvGrpSpPr>
          <p:cNvPr id="2" name="Group 1"/>
          <p:cNvGrpSpPr/>
          <p:nvPr/>
        </p:nvGrpSpPr>
        <p:grpSpPr>
          <a:xfrm>
            <a:off x="1792720" y="1844224"/>
            <a:ext cx="8717746" cy="4179884"/>
            <a:chOff x="252957" y="1844224"/>
            <a:chExt cx="7999915" cy="3910582"/>
          </a:xfrm>
        </p:grpSpPr>
        <p:cxnSp>
          <p:nvCxnSpPr>
            <p:cNvPr id="5" name="Straight Arrow Connector 4"/>
            <p:cNvCxnSpPr/>
            <p:nvPr/>
          </p:nvCxnSpPr>
          <p:spPr>
            <a:xfrm flipV="1">
              <a:off x="685054" y="5612233"/>
              <a:ext cx="7407587" cy="11867"/>
            </a:xfrm>
            <a:prstGeom prst="straightConnector1">
              <a:avLst/>
            </a:prstGeom>
            <a:ln w="127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85054" y="1844224"/>
              <a:ext cx="0" cy="3779876"/>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039281" y="5474058"/>
              <a:ext cx="213591" cy="280748"/>
            </a:xfrm>
            <a:prstGeom prst="rect">
              <a:avLst/>
            </a:prstGeom>
            <a:noFill/>
          </p:spPr>
          <p:txBody>
            <a:bodyPr wrap="none" rtlCol="0">
              <a:spAutoFit/>
            </a:bodyPr>
            <a:lstStyle/>
            <a:p>
              <a:r>
                <a:rPr lang="en-US" sz="1350" i="1" dirty="0"/>
                <a:t>t</a:t>
              </a:r>
            </a:p>
          </p:txBody>
        </p:sp>
        <p:cxnSp>
          <p:nvCxnSpPr>
            <p:cNvPr id="11" name="Straight Connector 10"/>
            <p:cNvCxnSpPr/>
            <p:nvPr/>
          </p:nvCxnSpPr>
          <p:spPr>
            <a:xfrm>
              <a:off x="905381" y="3919343"/>
              <a:ext cx="457200" cy="701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1362581" y="3537692"/>
              <a:ext cx="0" cy="381651"/>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765330" y="2559318"/>
              <a:ext cx="0" cy="1360025"/>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159268" y="3919343"/>
              <a:ext cx="682610"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3059153" y="2368338"/>
              <a:ext cx="1257300"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2662692" y="2087184"/>
              <a:ext cx="2205338" cy="215960"/>
            </a:xfrm>
            <a:prstGeom prst="rect">
              <a:avLst/>
            </a:prstGeom>
            <a:noFill/>
          </p:spPr>
          <p:txBody>
            <a:bodyPr wrap="none" rtlCol="0">
              <a:spAutoFit/>
            </a:bodyPr>
            <a:lstStyle/>
            <a:p>
              <a:r>
                <a:rPr lang="en-US" sz="900" dirty="0"/>
                <a:t>Allow MW output to settle for each scenario</a:t>
              </a:r>
            </a:p>
          </p:txBody>
        </p:sp>
        <p:sp>
          <p:nvSpPr>
            <p:cNvPr id="103" name="TextBox 102"/>
            <p:cNvSpPr txBox="1"/>
            <p:nvPr/>
          </p:nvSpPr>
          <p:spPr>
            <a:xfrm rot="16200000">
              <a:off x="589455" y="3328590"/>
              <a:ext cx="988619" cy="211825"/>
            </a:xfrm>
            <a:prstGeom prst="rect">
              <a:avLst/>
            </a:prstGeom>
            <a:noFill/>
          </p:spPr>
          <p:txBody>
            <a:bodyPr wrap="none" rtlCol="0">
              <a:spAutoFit/>
            </a:bodyPr>
            <a:lstStyle/>
            <a:p>
              <a:r>
                <a:rPr lang="en-US" sz="900" dirty="0"/>
                <a:t>25% Discharging</a:t>
              </a:r>
            </a:p>
          </p:txBody>
        </p:sp>
        <p:sp>
          <p:nvSpPr>
            <p:cNvPr id="113" name="TextBox 112"/>
            <p:cNvSpPr txBox="1"/>
            <p:nvPr/>
          </p:nvSpPr>
          <p:spPr>
            <a:xfrm rot="16200000">
              <a:off x="160286" y="3763786"/>
              <a:ext cx="460716" cy="275373"/>
            </a:xfrm>
            <a:prstGeom prst="rect">
              <a:avLst/>
            </a:prstGeom>
            <a:noFill/>
          </p:spPr>
          <p:txBody>
            <a:bodyPr wrap="none" rtlCol="0">
              <a:spAutoFit/>
            </a:bodyPr>
            <a:lstStyle/>
            <a:p>
              <a:r>
                <a:rPr lang="en-US" sz="1350" dirty="0"/>
                <a:t>MW</a:t>
              </a:r>
            </a:p>
          </p:txBody>
        </p:sp>
        <p:cxnSp>
          <p:nvCxnSpPr>
            <p:cNvPr id="124" name="Straight Arrow Connector 123"/>
            <p:cNvCxnSpPr/>
            <p:nvPr/>
          </p:nvCxnSpPr>
          <p:spPr>
            <a:xfrm flipV="1">
              <a:off x="1248281" y="3508385"/>
              <a:ext cx="0" cy="347634"/>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770130" y="3919343"/>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178707" y="3237243"/>
              <a:ext cx="0" cy="68210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572094" y="3919343"/>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2980670" y="2857498"/>
              <a:ext cx="0" cy="1061845"/>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362581" y="3537692"/>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178707" y="3237242"/>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980671" y="2857498"/>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765331" y="2562512"/>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1750555" y="3537692"/>
              <a:ext cx="0" cy="381651"/>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2567667" y="3237243"/>
              <a:ext cx="0" cy="68210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3374608" y="2857498"/>
              <a:ext cx="0" cy="1061845"/>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377356" y="3919343"/>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4159268" y="2559318"/>
              <a:ext cx="0" cy="1360025"/>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839909" y="3913297"/>
              <a:ext cx="0" cy="381651"/>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10800000">
              <a:off x="7230732" y="3912935"/>
              <a:ext cx="0" cy="1360025"/>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0800000">
              <a:off x="5227884" y="3913297"/>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0800000" flipV="1">
              <a:off x="5620256" y="3905056"/>
              <a:ext cx="0" cy="68210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0800000">
              <a:off x="6008230" y="3911187"/>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0800000" flipV="1">
              <a:off x="6421039" y="3912939"/>
              <a:ext cx="0" cy="1061845"/>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0800000">
              <a:off x="4839910" y="4297360"/>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0800000">
              <a:off x="5620256" y="4587155"/>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10800000">
              <a:off x="6428183" y="4992334"/>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0800000">
              <a:off x="7230733" y="5275802"/>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0800000" flipV="1">
              <a:off x="5227883" y="3913297"/>
              <a:ext cx="0" cy="381651"/>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0800000" flipV="1">
              <a:off x="6009216" y="3905056"/>
              <a:ext cx="0" cy="68210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0800000" flipV="1">
              <a:off x="6822120" y="3912939"/>
              <a:ext cx="0" cy="1061845"/>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0800000">
              <a:off x="6822121" y="3911356"/>
              <a:ext cx="3879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0800000">
              <a:off x="7624670" y="3912935"/>
              <a:ext cx="0" cy="1360025"/>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7635440" y="3917329"/>
              <a:ext cx="457200" cy="701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82491" y="3919343"/>
              <a:ext cx="228600" cy="0"/>
            </a:xfrm>
            <a:prstGeom prst="line">
              <a:avLst/>
            </a:prstGeom>
            <a:ln w="12700">
              <a:solidFill>
                <a:srgbClr val="92D050"/>
              </a:solidFill>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403327" y="3784348"/>
              <a:ext cx="257721" cy="280748"/>
            </a:xfrm>
            <a:prstGeom prst="rect">
              <a:avLst/>
            </a:prstGeom>
            <a:noFill/>
          </p:spPr>
          <p:txBody>
            <a:bodyPr wrap="none" rtlCol="0">
              <a:spAutoFit/>
            </a:bodyPr>
            <a:lstStyle/>
            <a:p>
              <a:r>
                <a:rPr lang="en-US" sz="1350" dirty="0"/>
                <a:t>0</a:t>
              </a:r>
            </a:p>
          </p:txBody>
        </p:sp>
        <p:cxnSp>
          <p:nvCxnSpPr>
            <p:cNvPr id="76" name="Straight Arrow Connector 75"/>
            <p:cNvCxnSpPr/>
            <p:nvPr/>
          </p:nvCxnSpPr>
          <p:spPr>
            <a:xfrm flipV="1">
              <a:off x="3687803" y="2598361"/>
              <a:ext cx="0" cy="1257658"/>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V="1">
              <a:off x="2896004" y="2857498"/>
              <a:ext cx="0" cy="99852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V="1">
              <a:off x="2078639" y="3227190"/>
              <a:ext cx="0" cy="628829"/>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rot="16200000">
              <a:off x="1440784" y="3299600"/>
              <a:ext cx="988619" cy="211825"/>
            </a:xfrm>
            <a:prstGeom prst="rect">
              <a:avLst/>
            </a:prstGeom>
            <a:noFill/>
          </p:spPr>
          <p:txBody>
            <a:bodyPr wrap="none" rtlCol="0">
              <a:spAutoFit/>
            </a:bodyPr>
            <a:lstStyle/>
            <a:p>
              <a:r>
                <a:rPr lang="en-US" sz="900" dirty="0"/>
                <a:t>50% Discharging</a:t>
              </a:r>
            </a:p>
          </p:txBody>
        </p:sp>
        <p:sp>
          <p:nvSpPr>
            <p:cNvPr id="82" name="TextBox 81"/>
            <p:cNvSpPr txBox="1"/>
            <p:nvPr/>
          </p:nvSpPr>
          <p:spPr>
            <a:xfrm rot="16200000">
              <a:off x="2263280" y="3278065"/>
              <a:ext cx="988619" cy="211825"/>
            </a:xfrm>
            <a:prstGeom prst="rect">
              <a:avLst/>
            </a:prstGeom>
            <a:noFill/>
          </p:spPr>
          <p:txBody>
            <a:bodyPr wrap="none" rtlCol="0">
              <a:spAutoFit/>
            </a:bodyPr>
            <a:lstStyle/>
            <a:p>
              <a:r>
                <a:rPr lang="en-US" sz="900" dirty="0"/>
                <a:t>75% Discharging</a:t>
              </a:r>
            </a:p>
          </p:txBody>
        </p:sp>
        <p:sp>
          <p:nvSpPr>
            <p:cNvPr id="83" name="TextBox 82"/>
            <p:cNvSpPr txBox="1"/>
            <p:nvPr/>
          </p:nvSpPr>
          <p:spPr>
            <a:xfrm rot="16200000">
              <a:off x="3040937" y="3278065"/>
              <a:ext cx="1048608" cy="211825"/>
            </a:xfrm>
            <a:prstGeom prst="rect">
              <a:avLst/>
            </a:prstGeom>
            <a:noFill/>
          </p:spPr>
          <p:txBody>
            <a:bodyPr wrap="none" rtlCol="0">
              <a:spAutoFit/>
            </a:bodyPr>
            <a:lstStyle/>
            <a:p>
              <a:r>
                <a:rPr lang="en-US" sz="900" dirty="0"/>
                <a:t>100% Discharging</a:t>
              </a:r>
            </a:p>
          </p:txBody>
        </p:sp>
        <p:sp>
          <p:nvSpPr>
            <p:cNvPr id="84" name="TextBox 83"/>
            <p:cNvSpPr txBox="1"/>
            <p:nvPr/>
          </p:nvSpPr>
          <p:spPr>
            <a:xfrm rot="16200000">
              <a:off x="4154631" y="4225100"/>
              <a:ext cx="856642" cy="211825"/>
            </a:xfrm>
            <a:prstGeom prst="rect">
              <a:avLst/>
            </a:prstGeom>
            <a:noFill/>
          </p:spPr>
          <p:txBody>
            <a:bodyPr wrap="none" rtlCol="0">
              <a:spAutoFit/>
            </a:bodyPr>
            <a:lstStyle/>
            <a:p>
              <a:r>
                <a:rPr lang="en-US" sz="900" dirty="0"/>
                <a:t>25% Charging</a:t>
              </a:r>
            </a:p>
          </p:txBody>
        </p:sp>
        <p:cxnSp>
          <p:nvCxnSpPr>
            <p:cNvPr id="85" name="Straight Arrow Connector 84"/>
            <p:cNvCxnSpPr/>
            <p:nvPr/>
          </p:nvCxnSpPr>
          <p:spPr>
            <a:xfrm>
              <a:off x="4734431" y="3986459"/>
              <a:ext cx="0" cy="347634"/>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a:off x="7149889" y="4017455"/>
              <a:ext cx="0" cy="1257658"/>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6332501" y="3989991"/>
              <a:ext cx="0" cy="99852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5507744" y="3986459"/>
              <a:ext cx="0" cy="628829"/>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rot="16200000">
              <a:off x="4933438" y="4215289"/>
              <a:ext cx="856642" cy="211825"/>
            </a:xfrm>
            <a:prstGeom prst="rect">
              <a:avLst/>
            </a:prstGeom>
            <a:noFill/>
          </p:spPr>
          <p:txBody>
            <a:bodyPr wrap="none" rtlCol="0">
              <a:spAutoFit/>
            </a:bodyPr>
            <a:lstStyle/>
            <a:p>
              <a:r>
                <a:rPr lang="en-US" sz="900" dirty="0"/>
                <a:t>50% Charging</a:t>
              </a:r>
            </a:p>
          </p:txBody>
        </p:sp>
        <p:sp>
          <p:nvSpPr>
            <p:cNvPr id="91" name="TextBox 90"/>
            <p:cNvSpPr txBox="1"/>
            <p:nvPr/>
          </p:nvSpPr>
          <p:spPr>
            <a:xfrm rot="16200000">
              <a:off x="5770160" y="4215289"/>
              <a:ext cx="856642" cy="211825"/>
            </a:xfrm>
            <a:prstGeom prst="rect">
              <a:avLst/>
            </a:prstGeom>
            <a:noFill/>
          </p:spPr>
          <p:txBody>
            <a:bodyPr wrap="none" rtlCol="0">
              <a:spAutoFit/>
            </a:bodyPr>
            <a:lstStyle/>
            <a:p>
              <a:r>
                <a:rPr lang="en-US" sz="900" dirty="0"/>
                <a:t>75% Charging</a:t>
              </a:r>
            </a:p>
          </p:txBody>
        </p:sp>
        <p:sp>
          <p:nvSpPr>
            <p:cNvPr id="93" name="TextBox 92"/>
            <p:cNvSpPr txBox="1"/>
            <p:nvPr/>
          </p:nvSpPr>
          <p:spPr>
            <a:xfrm rot="16200000">
              <a:off x="6534779" y="4243600"/>
              <a:ext cx="916631" cy="211825"/>
            </a:xfrm>
            <a:prstGeom prst="rect">
              <a:avLst/>
            </a:prstGeom>
            <a:noFill/>
          </p:spPr>
          <p:txBody>
            <a:bodyPr wrap="none" rtlCol="0">
              <a:spAutoFit/>
            </a:bodyPr>
            <a:lstStyle/>
            <a:p>
              <a:r>
                <a:rPr lang="en-US" sz="900" dirty="0"/>
                <a:t>100% Charging</a:t>
              </a:r>
            </a:p>
          </p:txBody>
        </p:sp>
        <p:sp>
          <p:nvSpPr>
            <p:cNvPr id="94" name="Content Placeholder 119"/>
            <p:cNvSpPr txBox="1">
              <a:spLocks/>
            </p:cNvSpPr>
            <p:nvPr/>
          </p:nvSpPr>
          <p:spPr>
            <a:xfrm>
              <a:off x="1238592" y="4527251"/>
              <a:ext cx="2250190" cy="1190142"/>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t>Coordinate test with ERCOT and DSP and/or TSP</a:t>
              </a:r>
            </a:p>
            <a:p>
              <a:r>
                <a:rPr lang="en-US" sz="1200" dirty="0"/>
                <a:t>Report data in 4 second intervals</a:t>
              </a:r>
            </a:p>
          </p:txBody>
        </p:sp>
      </p:grpSp>
    </p:spTree>
    <p:extLst>
      <p:ext uri="{BB962C8B-B14F-4D97-AF65-F5344CB8AC3E}">
        <p14:creationId xmlns:p14="http://schemas.microsoft.com/office/powerpoint/2010/main" val="3666730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667000" y="2248214"/>
            <a:ext cx="6477000" cy="3735315"/>
          </a:xfrm>
          <a:prstGeom prst="rect">
            <a:avLst/>
          </a:prstGeom>
        </p:spPr>
      </p:pic>
      <p:sp>
        <p:nvSpPr>
          <p:cNvPr id="5" name="TextBox 4"/>
          <p:cNvSpPr txBox="1"/>
          <p:nvPr/>
        </p:nvSpPr>
        <p:spPr>
          <a:xfrm>
            <a:off x="3828822" y="694888"/>
            <a:ext cx="4420056" cy="461665"/>
          </a:xfrm>
          <a:prstGeom prst="rect">
            <a:avLst/>
          </a:prstGeom>
          <a:noFill/>
        </p:spPr>
        <p:txBody>
          <a:bodyPr wrap="none" rtlCol="0">
            <a:spAutoFit/>
          </a:bodyPr>
          <a:lstStyle/>
          <a:p>
            <a:r>
              <a:rPr lang="en-US" sz="2400" b="1" dirty="0">
                <a:solidFill>
                  <a:schemeClr val="accent1"/>
                </a:solidFill>
              </a:rPr>
              <a:t>Example of </a:t>
            </a:r>
            <a:r>
              <a:rPr lang="en-US" sz="2400" b="1" dirty="0" err="1">
                <a:solidFill>
                  <a:schemeClr val="accent1"/>
                </a:solidFill>
              </a:rPr>
              <a:t>MVAr</a:t>
            </a:r>
            <a:r>
              <a:rPr lang="en-US" sz="2400" b="1" dirty="0">
                <a:solidFill>
                  <a:schemeClr val="accent1"/>
                </a:solidFill>
              </a:rPr>
              <a:t> Transients:</a:t>
            </a:r>
          </a:p>
        </p:txBody>
      </p:sp>
      <p:sp>
        <p:nvSpPr>
          <p:cNvPr id="6" name="Content Placeholder 1"/>
          <p:cNvSpPr txBox="1">
            <a:spLocks/>
          </p:cNvSpPr>
          <p:nvPr/>
        </p:nvSpPr>
        <p:spPr>
          <a:xfrm>
            <a:off x="2209800" y="1402119"/>
            <a:ext cx="7886700" cy="636389"/>
          </a:xfrm>
          <a:prstGeom prst="rect">
            <a:avLst/>
          </a:prstGeom>
        </p:spPr>
        <p:txBody>
          <a:bodyPr vert="horz" lIns="68580" tIns="34290" rIns="68580" bIns="3429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100" dirty="0"/>
              <a:t>These occur mostly during changes from 0 to charging/discharging and need to be kept to a minimum</a:t>
            </a:r>
          </a:p>
          <a:p>
            <a:endParaRPr lang="en-US" sz="2100" dirty="0"/>
          </a:p>
        </p:txBody>
      </p:sp>
      <p:sp>
        <p:nvSpPr>
          <p:cNvPr id="7" name="Oval 6"/>
          <p:cNvSpPr/>
          <p:nvPr/>
        </p:nvSpPr>
        <p:spPr>
          <a:xfrm>
            <a:off x="6496050" y="2971800"/>
            <a:ext cx="1028700" cy="10287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3" name="Straight Arrow Connector 2">
            <a:extLst>
              <a:ext uri="{FF2B5EF4-FFF2-40B4-BE49-F238E27FC236}">
                <a16:creationId xmlns:a16="http://schemas.microsoft.com/office/drawing/2014/main" id="{7B17A9A2-C87B-4C06-BB1A-3737708B30C9}"/>
              </a:ext>
            </a:extLst>
          </p:cNvPr>
          <p:cNvCxnSpPr/>
          <p:nvPr/>
        </p:nvCxnSpPr>
        <p:spPr>
          <a:xfrm flipV="1">
            <a:off x="7524750" y="2362200"/>
            <a:ext cx="1085850" cy="838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Content Placeholder 119">
            <a:extLst>
              <a:ext uri="{FF2B5EF4-FFF2-40B4-BE49-F238E27FC236}">
                <a16:creationId xmlns:a16="http://schemas.microsoft.com/office/drawing/2014/main" id="{25C486E4-3EB4-4772-870B-1EAE7F48F28B}"/>
              </a:ext>
            </a:extLst>
          </p:cNvPr>
          <p:cNvSpPr txBox="1">
            <a:spLocks/>
          </p:cNvSpPr>
          <p:nvPr/>
        </p:nvSpPr>
        <p:spPr>
          <a:xfrm>
            <a:off x="8553450" y="2094049"/>
            <a:ext cx="3429976" cy="3505219"/>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b="1" dirty="0"/>
              <a:t>Switching Transients</a:t>
            </a:r>
            <a:endParaRPr lang="en-US" sz="1200" b="1" dirty="0"/>
          </a:p>
          <a:p>
            <a:pPr lvl="1"/>
            <a:endParaRPr lang="en-US" sz="1050" b="1" dirty="0"/>
          </a:p>
          <a:p>
            <a:pPr lvl="1"/>
            <a:endParaRPr lang="en-US" sz="1050" dirty="0"/>
          </a:p>
          <a:p>
            <a:endParaRPr lang="en-US" sz="1200" dirty="0"/>
          </a:p>
        </p:txBody>
      </p:sp>
    </p:spTree>
    <p:extLst>
      <p:ext uri="{BB962C8B-B14F-4D97-AF65-F5344CB8AC3E}">
        <p14:creationId xmlns:p14="http://schemas.microsoft.com/office/powerpoint/2010/main" val="31009735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Box 113"/>
          <p:cNvSpPr txBox="1"/>
          <p:nvPr/>
        </p:nvSpPr>
        <p:spPr>
          <a:xfrm>
            <a:off x="3484798" y="533401"/>
            <a:ext cx="5374805" cy="830997"/>
          </a:xfrm>
          <a:prstGeom prst="rect">
            <a:avLst/>
          </a:prstGeom>
          <a:noFill/>
        </p:spPr>
        <p:txBody>
          <a:bodyPr wrap="none" rtlCol="0">
            <a:spAutoFit/>
          </a:bodyPr>
          <a:lstStyle/>
          <a:p>
            <a:pPr algn="ctr"/>
            <a:r>
              <a:rPr lang="en-US" sz="2400" b="1" dirty="0">
                <a:solidFill>
                  <a:schemeClr val="accent1"/>
                </a:solidFill>
              </a:rPr>
              <a:t>PASS/FAIL Criteria (Without Taking </a:t>
            </a:r>
          </a:p>
          <a:p>
            <a:pPr algn="ctr"/>
            <a:r>
              <a:rPr lang="en-US" sz="2400" b="1" dirty="0">
                <a:solidFill>
                  <a:schemeClr val="accent1"/>
                </a:solidFill>
              </a:rPr>
              <a:t>Transients Into Consideration):</a:t>
            </a:r>
          </a:p>
        </p:txBody>
      </p:sp>
      <p:sp>
        <p:nvSpPr>
          <p:cNvPr id="5" name="Content Placeholder 1"/>
          <p:cNvSpPr txBox="1">
            <a:spLocks/>
          </p:cNvSpPr>
          <p:nvPr/>
        </p:nvSpPr>
        <p:spPr>
          <a:xfrm>
            <a:off x="1981199" y="1600200"/>
            <a:ext cx="8382000" cy="4419600"/>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t>Each test point is evaluated using three test criteria:</a:t>
            </a:r>
          </a:p>
          <a:p>
            <a:r>
              <a:rPr lang="en-US" dirty="0"/>
              <a:t>For when abs(BESS MW POI flow) is &gt;= 30% of maximum MW BESS capability </a:t>
            </a:r>
          </a:p>
          <a:p>
            <a:pPr lvl="1"/>
            <a:r>
              <a:rPr lang="en-US" dirty="0"/>
              <a:t>A test measurement will “pass” if the abs(BESS </a:t>
            </a:r>
            <a:r>
              <a:rPr lang="en-US" dirty="0" err="1"/>
              <a:t>MVAr</a:t>
            </a:r>
            <a:r>
              <a:rPr lang="en-US" dirty="0"/>
              <a:t> POI flow) is &lt;= 3.5% of abs(BESS MW POI flow)</a:t>
            </a:r>
          </a:p>
          <a:p>
            <a:pPr marL="0" indent="0">
              <a:buNone/>
            </a:pPr>
            <a:r>
              <a:rPr lang="en-US" dirty="0"/>
              <a:t> </a:t>
            </a:r>
          </a:p>
          <a:p>
            <a:r>
              <a:rPr lang="en-US" dirty="0"/>
              <a:t>For when abs(BESS MW POI flow) is &lt; 30% of maximum MW BESS capability</a:t>
            </a:r>
          </a:p>
          <a:p>
            <a:pPr lvl="1"/>
            <a:r>
              <a:rPr lang="en-US" dirty="0"/>
              <a:t>A test measurement will “pass” if</a:t>
            </a:r>
            <a:r>
              <a:rPr lang="en-US" b="1" dirty="0"/>
              <a:t> </a:t>
            </a:r>
            <a:r>
              <a:rPr lang="en-US" dirty="0"/>
              <a:t>the abs(BESS </a:t>
            </a:r>
            <a:r>
              <a:rPr lang="en-US" dirty="0" err="1"/>
              <a:t>MVAr</a:t>
            </a:r>
            <a:r>
              <a:rPr lang="en-US" dirty="0"/>
              <a:t> POI flow) is &lt;= 1.3% of the BESS MW capability or 130KVAr (which ever is higher, see below)</a:t>
            </a:r>
          </a:p>
          <a:p>
            <a:pPr lvl="1"/>
            <a:endParaRPr lang="en-US" dirty="0"/>
          </a:p>
          <a:p>
            <a:r>
              <a:rPr lang="en-US" sz="2500" dirty="0"/>
              <a:t>A test measurement will “pass” if the </a:t>
            </a:r>
            <a:r>
              <a:rPr lang="en-US" sz="2500" dirty="0" err="1"/>
              <a:t>MVAr</a:t>
            </a:r>
            <a:r>
              <a:rPr lang="en-US" sz="2500" dirty="0"/>
              <a:t> flow at the POI is less than X as follows </a:t>
            </a:r>
          </a:p>
          <a:p>
            <a:pPr lvl="1"/>
            <a:r>
              <a:rPr lang="en-US" sz="2200" dirty="0"/>
              <a:t>12.47 kV,  X = 0.130 </a:t>
            </a:r>
            <a:r>
              <a:rPr lang="en-US" sz="2200" dirty="0" err="1"/>
              <a:t>MVAr</a:t>
            </a:r>
            <a:endParaRPr lang="en-US" sz="2200" dirty="0"/>
          </a:p>
          <a:p>
            <a:pPr lvl="1"/>
            <a:r>
              <a:rPr lang="en-US" sz="2200" dirty="0"/>
              <a:t>24.9 kV,    X = 0.170 </a:t>
            </a:r>
            <a:r>
              <a:rPr lang="en-US" sz="2200" dirty="0" err="1"/>
              <a:t>MVAr</a:t>
            </a:r>
            <a:endParaRPr lang="en-US" sz="2200" dirty="0"/>
          </a:p>
          <a:p>
            <a:pPr lvl="1"/>
            <a:r>
              <a:rPr lang="en-US" sz="2200" dirty="0"/>
              <a:t>34.5 kV,    X = 0.200 </a:t>
            </a:r>
            <a:r>
              <a:rPr lang="en-US" sz="2200" dirty="0" err="1"/>
              <a:t>MVAr</a:t>
            </a:r>
            <a:endParaRPr lang="en-US" sz="2200" dirty="0"/>
          </a:p>
          <a:p>
            <a:endParaRPr lang="en-US" dirty="0"/>
          </a:p>
          <a:p>
            <a:pPr marL="457200" lvl="1" indent="0">
              <a:buNone/>
            </a:pPr>
            <a:endParaRPr lang="en-US" dirty="0"/>
          </a:p>
        </p:txBody>
      </p:sp>
    </p:spTree>
    <p:extLst>
      <p:ext uri="{BB962C8B-B14F-4D97-AF65-F5344CB8AC3E}">
        <p14:creationId xmlns:p14="http://schemas.microsoft.com/office/powerpoint/2010/main" val="30391231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Box 113"/>
          <p:cNvSpPr txBox="1"/>
          <p:nvPr/>
        </p:nvSpPr>
        <p:spPr>
          <a:xfrm>
            <a:off x="3733800" y="838201"/>
            <a:ext cx="4367542" cy="461665"/>
          </a:xfrm>
          <a:prstGeom prst="rect">
            <a:avLst/>
          </a:prstGeom>
          <a:noFill/>
        </p:spPr>
        <p:txBody>
          <a:bodyPr wrap="none" rtlCol="0">
            <a:spAutoFit/>
          </a:bodyPr>
          <a:lstStyle/>
          <a:p>
            <a:r>
              <a:rPr lang="en-US" sz="2400" b="1" dirty="0">
                <a:solidFill>
                  <a:schemeClr val="accent1"/>
                </a:solidFill>
              </a:rPr>
              <a:t>Overall AVR Test Evaluation:</a:t>
            </a:r>
          </a:p>
        </p:txBody>
      </p:sp>
      <p:sp>
        <p:nvSpPr>
          <p:cNvPr id="2" name="Content Placeholder 1"/>
          <p:cNvSpPr>
            <a:spLocks noGrp="1"/>
          </p:cNvSpPr>
          <p:nvPr>
            <p:ph idx="1"/>
          </p:nvPr>
        </p:nvSpPr>
        <p:spPr>
          <a:xfrm>
            <a:off x="2133600" y="1524000"/>
            <a:ext cx="7886700" cy="4419600"/>
          </a:xfrm>
        </p:spPr>
        <p:txBody>
          <a:bodyPr>
            <a:normAutofit fontScale="55000" lnSpcReduction="20000"/>
          </a:bodyPr>
          <a:lstStyle/>
          <a:p>
            <a:pPr lvl="0"/>
            <a:r>
              <a:rPr lang="en-US" dirty="0"/>
              <a:t>Overall to “pass” the ERCOT AVR test, the test points must “pass” one of the above three criteria, </a:t>
            </a:r>
            <a:r>
              <a:rPr lang="en-US" b="1" dirty="0"/>
              <a:t>OR</a:t>
            </a:r>
            <a:r>
              <a:rPr lang="en-US" dirty="0"/>
              <a:t> </a:t>
            </a:r>
          </a:p>
          <a:p>
            <a:pPr lvl="0"/>
            <a:endParaRPr lang="en-US" dirty="0"/>
          </a:p>
          <a:p>
            <a:r>
              <a:rPr lang="en-US" dirty="0"/>
              <a:t>For the test points that “fail” the above 3 criteria, the voltage dips must be less than the following.  (to minimize MVAR transients to the POI)</a:t>
            </a:r>
          </a:p>
          <a:p>
            <a:pPr lvl="1"/>
            <a:r>
              <a:rPr lang="en-US" dirty="0"/>
              <a:t>Voltage dips resulting in a &lt;= 3% change in POI voltage will “pass” if the frequency of voltage dips is &lt;= 10 voltage dips per hour (for typical operations)</a:t>
            </a:r>
          </a:p>
          <a:p>
            <a:pPr lvl="1"/>
            <a:r>
              <a:rPr lang="en-US" dirty="0"/>
              <a:t>Voltage dips resulting in a &lt;= 2% change in POI voltage will “pass” if the frequency of voltage dips is &lt;= 1 voltage dip per minute (for typical operations)</a:t>
            </a:r>
          </a:p>
          <a:p>
            <a:pPr lvl="1"/>
            <a:r>
              <a:rPr lang="en-US" dirty="0"/>
              <a:t>Voltage dips resulting in a &lt;= 1% change in POI voltage will “pass” if the frequency of voltage dips is &lt;= 15 voltage dips per minute (for typical operations)</a:t>
            </a:r>
          </a:p>
          <a:p>
            <a:endParaRPr lang="en-US" dirty="0"/>
          </a:p>
          <a:p>
            <a:r>
              <a:rPr lang="en-US" dirty="0"/>
              <a:t>ERCOT will consult DSP/TSP if there is a question of the AVR Test passing</a:t>
            </a:r>
          </a:p>
          <a:p>
            <a:endParaRPr lang="en-US" dirty="0"/>
          </a:p>
        </p:txBody>
      </p:sp>
    </p:spTree>
    <p:extLst>
      <p:ext uri="{BB962C8B-B14F-4D97-AF65-F5344CB8AC3E}">
        <p14:creationId xmlns:p14="http://schemas.microsoft.com/office/powerpoint/2010/main" val="27709910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250559"/>
            <a:ext cx="7886700" cy="457200"/>
          </a:xfrm>
        </p:spPr>
        <p:txBody>
          <a:bodyPr>
            <a:normAutofit fontScale="70000" lnSpcReduction="20000"/>
          </a:bodyPr>
          <a:lstStyle/>
          <a:p>
            <a:pPr marL="0" indent="0">
              <a:buNone/>
            </a:pPr>
            <a:r>
              <a:rPr lang="en-US" dirty="0"/>
              <a:t>This is a visualization for a 10 MW DGR/ESR as an example:</a:t>
            </a:r>
          </a:p>
          <a:p>
            <a:endParaRPr lang="en-US" dirty="0"/>
          </a:p>
        </p:txBody>
      </p:sp>
      <p:pic>
        <p:nvPicPr>
          <p:cNvPr id="5" name="Picture 4"/>
          <p:cNvPicPr>
            <a:picLocks noChangeAspect="1"/>
          </p:cNvPicPr>
          <p:nvPr/>
        </p:nvPicPr>
        <p:blipFill>
          <a:blip r:embed="rId3"/>
          <a:stretch>
            <a:fillRect/>
          </a:stretch>
        </p:blipFill>
        <p:spPr>
          <a:xfrm>
            <a:off x="2026025" y="1707760"/>
            <a:ext cx="5383305" cy="3669675"/>
          </a:xfrm>
          <a:prstGeom prst="rect">
            <a:avLst/>
          </a:prstGeom>
        </p:spPr>
      </p:pic>
      <p:sp>
        <p:nvSpPr>
          <p:cNvPr id="6" name="TextBox 5"/>
          <p:cNvSpPr txBox="1"/>
          <p:nvPr/>
        </p:nvSpPr>
        <p:spPr>
          <a:xfrm>
            <a:off x="4591447" y="630623"/>
            <a:ext cx="3114442" cy="461665"/>
          </a:xfrm>
          <a:prstGeom prst="rect">
            <a:avLst/>
          </a:prstGeom>
          <a:noFill/>
        </p:spPr>
        <p:txBody>
          <a:bodyPr wrap="none" rtlCol="0">
            <a:spAutoFit/>
          </a:bodyPr>
          <a:lstStyle/>
          <a:p>
            <a:r>
              <a:rPr lang="en-US" sz="2400" b="1" dirty="0">
                <a:solidFill>
                  <a:schemeClr val="accent1"/>
                </a:solidFill>
              </a:rPr>
              <a:t>PASS/FAIL Criteria:</a:t>
            </a:r>
          </a:p>
        </p:txBody>
      </p:sp>
      <p:sp>
        <p:nvSpPr>
          <p:cNvPr id="7" name="Content Placeholder 1"/>
          <p:cNvSpPr txBox="1">
            <a:spLocks/>
          </p:cNvSpPr>
          <p:nvPr/>
        </p:nvSpPr>
        <p:spPr>
          <a:xfrm>
            <a:off x="2205318" y="5562600"/>
            <a:ext cx="7886700" cy="457200"/>
          </a:xfrm>
          <a:prstGeom prst="rect">
            <a:avLst/>
          </a:prstGeom>
        </p:spPr>
        <p:txBody>
          <a:bodyPr>
            <a:normAutofit fontScale="92500"/>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t>NOTE:  This curve is duplicated for (–) MVAR as well</a:t>
            </a:r>
          </a:p>
          <a:p>
            <a:endParaRPr lang="en-US" dirty="0"/>
          </a:p>
        </p:txBody>
      </p:sp>
      <p:sp>
        <p:nvSpPr>
          <p:cNvPr id="3" name="TextBox 2"/>
          <p:cNvSpPr txBox="1"/>
          <p:nvPr/>
        </p:nvSpPr>
        <p:spPr>
          <a:xfrm>
            <a:off x="7543800" y="2650294"/>
            <a:ext cx="2814918" cy="1969770"/>
          </a:xfrm>
          <a:prstGeom prst="rect">
            <a:avLst/>
          </a:prstGeom>
          <a:noFill/>
        </p:spPr>
        <p:txBody>
          <a:bodyPr wrap="square" rtlCol="0">
            <a:spAutoFit/>
          </a:bodyPr>
          <a:lstStyle/>
          <a:p>
            <a:r>
              <a:rPr lang="en-US" sz="1600" dirty="0"/>
              <a:t>A test measurement will “pass” if the </a:t>
            </a:r>
            <a:r>
              <a:rPr lang="en-US" sz="1600" dirty="0" err="1"/>
              <a:t>MVAr</a:t>
            </a:r>
            <a:r>
              <a:rPr lang="en-US" sz="1600" dirty="0"/>
              <a:t> flow at the POI is less than X as follows:</a:t>
            </a:r>
          </a:p>
          <a:p>
            <a:endParaRPr lang="en-US" sz="1600" dirty="0"/>
          </a:p>
          <a:p>
            <a:pPr lvl="1"/>
            <a:r>
              <a:rPr lang="en-US" sz="1400" dirty="0"/>
              <a:t>12.47 kV,  X = 0.130 </a:t>
            </a:r>
            <a:r>
              <a:rPr lang="en-US" sz="1400" dirty="0" err="1"/>
              <a:t>MVAr</a:t>
            </a:r>
            <a:endParaRPr lang="en-US" sz="1400" dirty="0"/>
          </a:p>
          <a:p>
            <a:pPr lvl="1"/>
            <a:r>
              <a:rPr lang="en-US" sz="1400" dirty="0"/>
              <a:t>24.9 kV,    X = 0.170 </a:t>
            </a:r>
            <a:r>
              <a:rPr lang="en-US" sz="1400" dirty="0" err="1"/>
              <a:t>MVAr</a:t>
            </a:r>
            <a:endParaRPr lang="en-US" sz="1400" dirty="0"/>
          </a:p>
          <a:p>
            <a:pPr lvl="1"/>
            <a:r>
              <a:rPr lang="en-US" sz="1400" dirty="0"/>
              <a:t>34.5 kV,    X = 0.200 </a:t>
            </a:r>
            <a:r>
              <a:rPr lang="en-US" sz="1400" dirty="0" err="1"/>
              <a:t>MVAr</a:t>
            </a:r>
            <a:endParaRPr lang="en-US" sz="1400" dirty="0"/>
          </a:p>
          <a:p>
            <a:endParaRPr lang="en-US" sz="1600" dirty="0"/>
          </a:p>
        </p:txBody>
      </p:sp>
    </p:spTree>
    <p:extLst>
      <p:ext uri="{BB962C8B-B14F-4D97-AF65-F5344CB8AC3E}">
        <p14:creationId xmlns:p14="http://schemas.microsoft.com/office/powerpoint/2010/main" val="10530096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561293" y="5876217"/>
            <a:ext cx="251618" cy="300082"/>
          </a:xfrm>
          <a:prstGeom prst="rect">
            <a:avLst/>
          </a:prstGeom>
          <a:noFill/>
        </p:spPr>
        <p:txBody>
          <a:bodyPr wrap="square" rtlCol="0">
            <a:spAutoFit/>
          </a:bodyPr>
          <a:lstStyle/>
          <a:p>
            <a:r>
              <a:rPr lang="en-US" sz="1350" i="1" dirty="0"/>
              <a:t>t</a:t>
            </a:r>
          </a:p>
        </p:txBody>
      </p:sp>
      <p:sp>
        <p:nvSpPr>
          <p:cNvPr id="114" name="TextBox 113"/>
          <p:cNvSpPr txBox="1"/>
          <p:nvPr/>
        </p:nvSpPr>
        <p:spPr>
          <a:xfrm>
            <a:off x="1927244" y="251228"/>
            <a:ext cx="8207357" cy="954107"/>
          </a:xfrm>
          <a:prstGeom prst="rect">
            <a:avLst/>
          </a:prstGeom>
          <a:noFill/>
        </p:spPr>
        <p:txBody>
          <a:bodyPr wrap="square" rtlCol="0">
            <a:spAutoFit/>
          </a:bodyPr>
          <a:lstStyle/>
          <a:p>
            <a:r>
              <a:rPr lang="en-US" sz="2800" b="1" dirty="0">
                <a:solidFill>
                  <a:schemeClr val="accent1"/>
                </a:solidFill>
                <a:latin typeface="+mj-lt"/>
                <a:ea typeface="+mj-ea"/>
                <a:cs typeface="+mj-cs"/>
              </a:rPr>
              <a:t>Voltage Setpoint for AVR </a:t>
            </a:r>
            <a:r>
              <a:rPr lang="en-US" sz="2800" b="1" dirty="0">
                <a:solidFill>
                  <a:srgbClr val="FF0000"/>
                </a:solidFill>
                <a:latin typeface="+mj-lt"/>
                <a:ea typeface="+mj-ea"/>
                <a:cs typeface="+mj-cs"/>
              </a:rPr>
              <a:t>Voltage Control </a:t>
            </a:r>
            <a:r>
              <a:rPr lang="en-US" sz="2800" b="1" dirty="0">
                <a:solidFill>
                  <a:schemeClr val="accent1"/>
                </a:solidFill>
                <a:latin typeface="+mj-lt"/>
                <a:ea typeface="+mj-ea"/>
                <a:cs typeface="+mj-cs"/>
              </a:rPr>
              <a:t>test For DGR ESR/BESS</a:t>
            </a:r>
          </a:p>
        </p:txBody>
      </p:sp>
      <p:sp>
        <p:nvSpPr>
          <p:cNvPr id="120" name="Content Placeholder 119"/>
          <p:cNvSpPr>
            <a:spLocks noGrp="1"/>
          </p:cNvSpPr>
          <p:nvPr>
            <p:ph idx="1"/>
          </p:nvPr>
        </p:nvSpPr>
        <p:spPr>
          <a:xfrm>
            <a:off x="8441325" y="1142972"/>
            <a:ext cx="3429976" cy="3505219"/>
          </a:xfrm>
        </p:spPr>
        <p:txBody>
          <a:bodyPr>
            <a:noAutofit/>
          </a:bodyPr>
          <a:lstStyle/>
          <a:p>
            <a:r>
              <a:rPr lang="en-US" sz="1600" b="1" dirty="0"/>
              <a:t>Coordinate test with ERCOT and TDSP</a:t>
            </a:r>
          </a:p>
          <a:p>
            <a:r>
              <a:rPr lang="en-US" sz="1600" b="1" dirty="0"/>
              <a:t>Report data in 4 second intervals or smaller</a:t>
            </a:r>
          </a:p>
          <a:p>
            <a:r>
              <a:rPr lang="en-US" sz="1600" b="1" dirty="0"/>
              <a:t>Exceptions to 3% step requirement:</a:t>
            </a:r>
          </a:p>
          <a:p>
            <a:pPr lvl="1"/>
            <a:r>
              <a:rPr lang="en-US" sz="1200" b="1" dirty="0"/>
              <a:t>If a 3% step will cause the voltage to exceed 1.05 </a:t>
            </a:r>
            <a:r>
              <a:rPr lang="en-US" sz="1200" b="1" dirty="0" err="1"/>
              <a:t>p.u</a:t>
            </a:r>
            <a:r>
              <a:rPr lang="en-US" sz="1200" b="1" dirty="0"/>
              <a:t>. or drop below 0.95 </a:t>
            </a:r>
            <a:r>
              <a:rPr lang="en-US" sz="1200" b="1" dirty="0" err="1"/>
              <a:t>p.u</a:t>
            </a:r>
            <a:r>
              <a:rPr lang="en-US" sz="1200" b="1" dirty="0"/>
              <a:t>.</a:t>
            </a:r>
          </a:p>
          <a:p>
            <a:pPr lvl="1"/>
            <a:r>
              <a:rPr lang="en-US" sz="1200" b="1" dirty="0"/>
              <a:t>The TDSP has placed additional restrictions on the voltage setpoint</a:t>
            </a:r>
          </a:p>
          <a:p>
            <a:pPr lvl="1"/>
            <a:r>
              <a:rPr lang="en-US" sz="1200" b="1" dirty="0"/>
              <a:t>Don’t violate any DSP or TSP restrictions</a:t>
            </a:r>
          </a:p>
          <a:p>
            <a:pPr lvl="1"/>
            <a:r>
              <a:rPr lang="en-US" sz="1200" b="1" dirty="0"/>
              <a:t>Acceptance Criteria is on a case by bases based on agreements between the RE and TDSP</a:t>
            </a:r>
          </a:p>
          <a:p>
            <a:pPr lvl="1"/>
            <a:endParaRPr lang="en-US" sz="1050" b="1" dirty="0"/>
          </a:p>
          <a:p>
            <a:pPr lvl="1"/>
            <a:endParaRPr lang="en-US" sz="1050" dirty="0"/>
          </a:p>
          <a:p>
            <a:endParaRPr lang="en-US" sz="1200" dirty="0"/>
          </a:p>
        </p:txBody>
      </p:sp>
      <p:grpSp>
        <p:nvGrpSpPr>
          <p:cNvPr id="2" name="Group 1"/>
          <p:cNvGrpSpPr/>
          <p:nvPr/>
        </p:nvGrpSpPr>
        <p:grpSpPr>
          <a:xfrm>
            <a:off x="1942552" y="1337226"/>
            <a:ext cx="6945957" cy="4691540"/>
            <a:chOff x="1040466" y="1633060"/>
            <a:chExt cx="5474635" cy="3739040"/>
          </a:xfrm>
        </p:grpSpPr>
        <p:cxnSp>
          <p:nvCxnSpPr>
            <p:cNvPr id="5" name="Straight Arrow Connector 4"/>
            <p:cNvCxnSpPr/>
            <p:nvPr/>
          </p:nvCxnSpPr>
          <p:spPr>
            <a:xfrm>
              <a:off x="1253559" y="5372100"/>
              <a:ext cx="5261542" cy="0"/>
            </a:xfrm>
            <a:prstGeom prst="straightConnector1">
              <a:avLst/>
            </a:prstGeom>
            <a:ln w="127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53558" y="1633060"/>
              <a:ext cx="0" cy="373904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342078" y="3706239"/>
              <a:ext cx="616574"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1958652" y="2318860"/>
              <a:ext cx="0" cy="1387379"/>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958652" y="2318861"/>
              <a:ext cx="1389842"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348494" y="2318860"/>
              <a:ext cx="0" cy="1360025"/>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348494" y="3687189"/>
              <a:ext cx="682610" cy="0"/>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4031104" y="3687189"/>
              <a:ext cx="1" cy="1383882"/>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031104" y="5071071"/>
              <a:ext cx="1368826" cy="525"/>
            </a:xfrm>
            <a:prstGeom prst="line">
              <a:avLst/>
            </a:prstGeom>
            <a:ln w="38100" cap="rnd">
              <a:solidFill>
                <a:srgbClr val="7030A0"/>
              </a:solidFill>
              <a:round/>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5399930" y="3691311"/>
              <a:ext cx="0" cy="1379760"/>
            </a:xfrm>
            <a:prstGeom prst="line">
              <a:avLst/>
            </a:prstGeom>
            <a:ln w="38100" cap="rnd">
              <a:solidFill>
                <a:srgbClr val="7030A0"/>
              </a:solidFill>
              <a:prstDash val="solid"/>
              <a:round/>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399930" y="3678885"/>
              <a:ext cx="864705" cy="0"/>
            </a:xfrm>
            <a:prstGeom prst="line">
              <a:avLst/>
            </a:prstGeom>
            <a:ln w="38100" cap="rnd">
              <a:solidFill>
                <a:srgbClr val="7030A0"/>
              </a:solidFill>
              <a:prstDash val="solid"/>
              <a:round/>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flipV="1">
              <a:off x="5543550" y="3863898"/>
              <a:ext cx="0" cy="112275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1968942" y="2206052"/>
              <a:ext cx="1257300"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3854892" y="3920552"/>
              <a:ext cx="2844" cy="102870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1968942" y="1915308"/>
              <a:ext cx="1024909" cy="183967"/>
            </a:xfrm>
            <a:prstGeom prst="rect">
              <a:avLst/>
            </a:prstGeom>
            <a:noFill/>
          </p:spPr>
          <p:txBody>
            <a:bodyPr wrap="none" rtlCol="0">
              <a:spAutoFit/>
            </a:bodyPr>
            <a:lstStyle/>
            <a:p>
              <a:r>
                <a:rPr lang="en-US" sz="900" dirty="0"/>
                <a:t>Allow voltage to settle</a:t>
              </a:r>
            </a:p>
          </p:txBody>
        </p:sp>
        <p:sp>
          <p:nvSpPr>
            <p:cNvPr id="103" name="TextBox 102"/>
            <p:cNvSpPr txBox="1"/>
            <p:nvPr/>
          </p:nvSpPr>
          <p:spPr>
            <a:xfrm rot="16200000">
              <a:off x="1343213" y="2907904"/>
              <a:ext cx="607093" cy="181936"/>
            </a:xfrm>
            <a:prstGeom prst="rect">
              <a:avLst/>
            </a:prstGeom>
            <a:noFill/>
          </p:spPr>
          <p:txBody>
            <a:bodyPr wrap="none" rtlCol="0">
              <a:spAutoFit/>
            </a:bodyPr>
            <a:lstStyle/>
            <a:p>
              <a:r>
                <a:rPr lang="en-US" sz="900" dirty="0"/>
                <a:t>3% step up</a:t>
              </a:r>
            </a:p>
          </p:txBody>
        </p:sp>
        <p:cxnSp>
          <p:nvCxnSpPr>
            <p:cNvPr id="104" name="Straight Arrow Connector 103"/>
            <p:cNvCxnSpPr/>
            <p:nvPr/>
          </p:nvCxnSpPr>
          <p:spPr>
            <a:xfrm flipV="1">
              <a:off x="4204472" y="4986651"/>
              <a:ext cx="1030484" cy="458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4126859" y="4712807"/>
              <a:ext cx="1184459" cy="183967"/>
            </a:xfrm>
            <a:prstGeom prst="rect">
              <a:avLst/>
            </a:prstGeom>
            <a:noFill/>
          </p:spPr>
          <p:txBody>
            <a:bodyPr wrap="square" rtlCol="0">
              <a:spAutoFit/>
            </a:bodyPr>
            <a:lstStyle/>
            <a:p>
              <a:r>
                <a:rPr lang="en-US" sz="900" dirty="0"/>
                <a:t>Allow voltage to settle</a:t>
              </a:r>
            </a:p>
          </p:txBody>
        </p:sp>
        <p:sp>
          <p:nvSpPr>
            <p:cNvPr id="107" name="TextBox 106"/>
            <p:cNvSpPr txBox="1"/>
            <p:nvPr/>
          </p:nvSpPr>
          <p:spPr>
            <a:xfrm rot="5400000">
              <a:off x="3300093" y="4361711"/>
              <a:ext cx="724628" cy="181936"/>
            </a:xfrm>
            <a:prstGeom prst="rect">
              <a:avLst/>
            </a:prstGeom>
            <a:noFill/>
          </p:spPr>
          <p:txBody>
            <a:bodyPr wrap="none" rtlCol="0">
              <a:spAutoFit/>
            </a:bodyPr>
            <a:lstStyle/>
            <a:p>
              <a:r>
                <a:rPr lang="en-US" sz="900" dirty="0"/>
                <a:t>3% step down</a:t>
              </a:r>
            </a:p>
          </p:txBody>
        </p:sp>
        <p:cxnSp>
          <p:nvCxnSpPr>
            <p:cNvPr id="108" name="Straight Arrow Connector 107"/>
            <p:cNvCxnSpPr/>
            <p:nvPr/>
          </p:nvCxnSpPr>
          <p:spPr>
            <a:xfrm>
              <a:off x="3498270" y="2434981"/>
              <a:ext cx="2844" cy="102870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rot="16200000">
              <a:off x="1004652" y="3552318"/>
              <a:ext cx="308146" cy="236517"/>
            </a:xfrm>
            <a:prstGeom prst="rect">
              <a:avLst/>
            </a:prstGeom>
            <a:noFill/>
          </p:spPr>
          <p:txBody>
            <a:bodyPr wrap="none" rtlCol="0">
              <a:spAutoFit/>
            </a:bodyPr>
            <a:lstStyle/>
            <a:p>
              <a:r>
                <a:rPr lang="en-US" sz="1350" dirty="0"/>
                <a:t>kV</a:t>
              </a:r>
            </a:p>
          </p:txBody>
        </p:sp>
        <p:sp>
          <p:nvSpPr>
            <p:cNvPr id="117" name="TextBox 116"/>
            <p:cNvSpPr txBox="1"/>
            <p:nvPr/>
          </p:nvSpPr>
          <p:spPr>
            <a:xfrm rot="5400000">
              <a:off x="3134465" y="2803780"/>
              <a:ext cx="1160153" cy="291099"/>
            </a:xfrm>
            <a:prstGeom prst="rect">
              <a:avLst/>
            </a:prstGeom>
            <a:noFill/>
          </p:spPr>
          <p:txBody>
            <a:bodyPr wrap="square" rtlCol="0">
              <a:spAutoFit/>
            </a:bodyPr>
            <a:lstStyle/>
            <a:p>
              <a:pPr algn="ctr"/>
              <a:r>
                <a:rPr lang="en-US" sz="900" dirty="0"/>
                <a:t>Return to original setpoint</a:t>
              </a:r>
            </a:p>
          </p:txBody>
        </p:sp>
        <p:sp>
          <p:nvSpPr>
            <p:cNvPr id="122" name="TextBox 121"/>
            <p:cNvSpPr txBox="1"/>
            <p:nvPr/>
          </p:nvSpPr>
          <p:spPr>
            <a:xfrm rot="5400000">
              <a:off x="5229207" y="4261024"/>
              <a:ext cx="1160153" cy="291099"/>
            </a:xfrm>
            <a:prstGeom prst="rect">
              <a:avLst/>
            </a:prstGeom>
            <a:noFill/>
          </p:spPr>
          <p:txBody>
            <a:bodyPr wrap="square" rtlCol="0">
              <a:spAutoFit/>
            </a:bodyPr>
            <a:lstStyle/>
            <a:p>
              <a:pPr algn="ctr"/>
              <a:r>
                <a:rPr lang="en-US" sz="900" dirty="0"/>
                <a:t>Return to original setpoint</a:t>
              </a:r>
            </a:p>
          </p:txBody>
        </p:sp>
        <p:cxnSp>
          <p:nvCxnSpPr>
            <p:cNvPr id="124" name="Straight Arrow Connector 123"/>
            <p:cNvCxnSpPr/>
            <p:nvPr/>
          </p:nvCxnSpPr>
          <p:spPr>
            <a:xfrm flipV="1">
              <a:off x="1828800" y="2460614"/>
              <a:ext cx="0" cy="112275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188352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AVR Voltage Control Example:</a:t>
            </a:r>
          </a:p>
        </p:txBody>
      </p:sp>
      <p:sp>
        <p:nvSpPr>
          <p:cNvPr id="3" name="Content Placeholder 2"/>
          <p:cNvSpPr>
            <a:spLocks noGrp="1"/>
          </p:cNvSpPr>
          <p:nvPr>
            <p:ph idx="1"/>
          </p:nvPr>
        </p:nvSpPr>
        <p:spPr>
          <a:xfrm>
            <a:off x="533400" y="901441"/>
            <a:ext cx="10134600" cy="5638800"/>
          </a:xfrm>
        </p:spPr>
        <p:txBody>
          <a:bodyPr/>
          <a:lstStyle/>
          <a:p>
            <a:pPr marL="0" marR="0">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There is no KVT or KVM mapping currently, so the voltage instructions are given manually and verbally.</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While in AVR control mode, sites will automatically adjust reactive power, up to their maximum leading/lagging reactive capabilities, to maintain voltage at the Point of Common Coupling (PCC) to the target setpoint. </a:t>
            </a:r>
          </a:p>
          <a:p>
            <a:pPr marL="0">
              <a:spcBef>
                <a:spcPts val="0"/>
              </a:spcBef>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800" dirty="0">
                <a:latin typeface="Calibri" panose="020F0502020204030204" pitchFamily="34" charset="0"/>
                <a:ea typeface="Calibri" panose="020F0502020204030204" pitchFamily="34" charset="0"/>
                <a:cs typeface="Times New Roman" panose="02020603050405020304" pitchFamily="18" charset="0"/>
              </a:rPr>
              <a:t>The acceptance criteria is specified by each TDSP and validated by ERCOT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If the target voltage needs to be temporarily adjusted, the following process should be followed.</a:t>
            </a:r>
          </a:p>
          <a:p>
            <a:pPr marL="0" marR="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Entity requesting change must contact other entity via phone call to operations control room and communicate the new desired voltage setpoint. If requesting entity is,</a:t>
            </a:r>
          </a:p>
          <a:p>
            <a:pPr marL="342900" marR="0" lvl="0" indent="-342900">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1400" dirty="0">
                <a:latin typeface="Calibri" panose="020F0502020204030204" pitchFamily="34" charset="0"/>
                <a:ea typeface="Calibri" panose="020F0502020204030204" pitchFamily="34" charset="0"/>
                <a:cs typeface="Times New Roman" panose="02020603050405020304" pitchFamily="18" charset="0"/>
              </a:rPr>
              <a:t>TDSP: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arabicPeriod"/>
            </a:pPr>
            <a:r>
              <a:rPr lang="en-US" sz="1400" dirty="0">
                <a:latin typeface="Calibri" panose="020F0502020204030204" pitchFamily="34" charset="0"/>
                <a:ea typeface="Calibri" panose="020F0502020204030204" pitchFamily="34" charset="0"/>
                <a:cs typeface="Times New Roman" panose="02020603050405020304" pitchFamily="18" charset="0"/>
              </a:rPr>
              <a:t>RE</a:t>
            </a:r>
            <a:r>
              <a:rPr lang="en-US" sz="1400" dirty="0">
                <a:effectLst/>
                <a:latin typeface="Calibri" panose="020F0502020204030204" pitchFamily="34" charset="0"/>
                <a:ea typeface="Calibri" panose="020F0502020204030204" pitchFamily="34" charset="0"/>
                <a:cs typeface="Times New Roman" panose="02020603050405020304" pitchFamily="18" charset="0"/>
              </a:rPr>
              <a:t> will confirm feasibility of requested voltage setpoint based on unit availability/capability. </a:t>
            </a:r>
          </a:p>
          <a:p>
            <a:pPr marL="1143000" marR="0" lvl="2" indent="-228600">
              <a:spcBef>
                <a:spcPts val="0"/>
              </a:spcBef>
              <a:spcAft>
                <a:spcPts val="0"/>
              </a:spcAft>
              <a:buFont typeface="+mj-lt"/>
              <a:buAutoNum type="arabicPeriod"/>
            </a:pPr>
            <a:r>
              <a:rPr lang="en-US" sz="1400" dirty="0">
                <a:latin typeface="Calibri" panose="020F0502020204030204" pitchFamily="34" charset="0"/>
                <a:ea typeface="Calibri" panose="020F0502020204030204" pitchFamily="34" charset="0"/>
                <a:cs typeface="Times New Roman" panose="02020603050405020304" pitchFamily="18" charset="0"/>
              </a:rPr>
              <a:t>RE</a:t>
            </a:r>
            <a:r>
              <a:rPr lang="en-US" sz="1400" dirty="0">
                <a:effectLst/>
                <a:latin typeface="Calibri" panose="020F0502020204030204" pitchFamily="34" charset="0"/>
                <a:ea typeface="Calibri" panose="020F0502020204030204" pitchFamily="34" charset="0"/>
                <a:cs typeface="Times New Roman" panose="02020603050405020304" pitchFamily="18" charset="0"/>
              </a:rPr>
              <a:t> remote operator will then manually adjust voltage target within the respective site controller. </a:t>
            </a:r>
          </a:p>
          <a:p>
            <a:pPr marL="1143000" marR="0" lvl="2" indent="-228600">
              <a:spcBef>
                <a:spcPts val="0"/>
              </a:spcBef>
              <a:spcAft>
                <a:spcPts val="0"/>
              </a:spcAft>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Voltage target will remain in place until manually readjusted. Steps 1 and 2 must be repeated to revert to initial target.</a:t>
            </a:r>
          </a:p>
          <a:p>
            <a:pPr marL="742950" marR="0" lvl="1" indent="-285750">
              <a:spcBef>
                <a:spcPts val="0"/>
              </a:spcBef>
              <a:spcAft>
                <a:spcPts val="0"/>
              </a:spcAft>
              <a:buFont typeface="Courier New" panose="02070309020205020404" pitchFamily="49" charset="0"/>
              <a:buChar char="o"/>
            </a:pPr>
            <a:r>
              <a:rPr lang="en-US" sz="1400" dirty="0">
                <a:latin typeface="Calibri" panose="020F0502020204030204" pitchFamily="34" charset="0"/>
                <a:ea typeface="Calibri" panose="020F0502020204030204" pitchFamily="34" charset="0"/>
                <a:cs typeface="Times New Roman" panose="02020603050405020304" pitchFamily="18" charset="0"/>
              </a:rPr>
              <a:t>RE</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a:p>
            <a:pPr marL="1143000" marR="0" lvl="2" indent="-228600">
              <a:spcBef>
                <a:spcPts val="0"/>
              </a:spcBef>
              <a:spcAft>
                <a:spcPts val="0"/>
              </a:spcAft>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TDSP will confirm feasibility of requested voltage setpoint based on system conditions. </a:t>
            </a:r>
          </a:p>
          <a:p>
            <a:pPr marL="1143000" marR="0" lvl="2" indent="-228600">
              <a:spcBef>
                <a:spcPts val="0"/>
              </a:spcBef>
              <a:spcAft>
                <a:spcPts val="0"/>
              </a:spcAft>
              <a:buFont typeface="+mj-lt"/>
              <a:buAutoNum type="arabicPeriod"/>
            </a:pPr>
            <a:r>
              <a:rPr lang="en-US" sz="1400" dirty="0">
                <a:latin typeface="Calibri" panose="020F0502020204030204" pitchFamily="34" charset="0"/>
                <a:ea typeface="Calibri" panose="020F0502020204030204" pitchFamily="34" charset="0"/>
                <a:cs typeface="Times New Roman" panose="02020603050405020304" pitchFamily="18" charset="0"/>
              </a:rPr>
              <a:t>RE</a:t>
            </a:r>
            <a:r>
              <a:rPr lang="en-US" sz="1400" dirty="0">
                <a:effectLst/>
                <a:latin typeface="Calibri" panose="020F0502020204030204" pitchFamily="34" charset="0"/>
                <a:ea typeface="Calibri" panose="020F0502020204030204" pitchFamily="34" charset="0"/>
                <a:cs typeface="Times New Roman" panose="02020603050405020304" pitchFamily="18" charset="0"/>
              </a:rPr>
              <a:t> remote operator will then manually adjust voltage target within the respective site controller. </a:t>
            </a:r>
          </a:p>
          <a:p>
            <a:pPr marL="1143000" marR="0" lvl="2" indent="-228600">
              <a:spcBef>
                <a:spcPts val="0"/>
              </a:spcBef>
              <a:spcAft>
                <a:spcPts val="0"/>
              </a:spcAft>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Voltage target will remain in place until manually readjusted. Steps 1 and 2 must be repeated to revert to initial target.</a:t>
            </a:r>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37</a:t>
            </a:fld>
            <a:endParaRPr lang="en-US">
              <a:solidFill>
                <a:prstClr val="black">
                  <a:tint val="75000"/>
                </a:prstClr>
              </a:solidFill>
            </a:endParaRPr>
          </a:p>
        </p:txBody>
      </p:sp>
    </p:spTree>
    <p:extLst>
      <p:ext uri="{BB962C8B-B14F-4D97-AF65-F5344CB8AC3E}">
        <p14:creationId xmlns:p14="http://schemas.microsoft.com/office/powerpoint/2010/main" val="7505296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682"/>
            <a:ext cx="9753600" cy="670718"/>
          </a:xfrm>
        </p:spPr>
        <p:txBody>
          <a:bodyPr/>
          <a:lstStyle/>
          <a:p>
            <a:r>
              <a:rPr lang="en-US" dirty="0"/>
              <a:t>Other contact information</a:t>
            </a:r>
          </a:p>
        </p:txBody>
      </p:sp>
      <p:sp>
        <p:nvSpPr>
          <p:cNvPr id="3" name="Content Placeholder 2"/>
          <p:cNvSpPr>
            <a:spLocks noGrp="1"/>
          </p:cNvSpPr>
          <p:nvPr>
            <p:ph idx="1"/>
          </p:nvPr>
        </p:nvSpPr>
        <p:spPr>
          <a:xfrm>
            <a:off x="609600" y="1143000"/>
            <a:ext cx="8534400" cy="4511040"/>
          </a:xfrm>
        </p:spPr>
        <p:txBody>
          <a:bodyPr/>
          <a:lstStyle/>
          <a:p>
            <a:r>
              <a:rPr lang="en-US" dirty="0">
                <a:hlinkClick r:id="rId3"/>
              </a:rPr>
              <a:t>ResourceIntegrationDepartment@ercot.com</a:t>
            </a:r>
            <a:r>
              <a:rPr lang="en-US" dirty="0"/>
              <a:t> is distribution list for Resource Integration department</a:t>
            </a:r>
          </a:p>
          <a:p>
            <a:r>
              <a:rPr lang="en-US" dirty="0"/>
              <a:t>Mailing List</a:t>
            </a:r>
          </a:p>
          <a:p>
            <a:pPr lvl="1"/>
            <a:r>
              <a:rPr lang="en-US" sz="2400" dirty="0"/>
              <a:t>RESOURCE_INTEGRATION@LISTS.ERCOT.COM</a:t>
            </a:r>
          </a:p>
        </p:txBody>
      </p:sp>
      <p:sp>
        <p:nvSpPr>
          <p:cNvPr id="4" name="Slide Number Placeholder 3"/>
          <p:cNvSpPr>
            <a:spLocks noGrp="1"/>
          </p:cNvSpPr>
          <p:nvPr>
            <p:ph type="sldNum" sz="quarter" idx="4"/>
          </p:nvPr>
        </p:nvSpPr>
        <p:spPr/>
        <p:txBody>
          <a:bodyPr/>
          <a:lstStyle/>
          <a:p>
            <a:fld id="{1D93BD3E-1E9A-4970-A6F7-E7AC52762E0C}" type="slidenum">
              <a:rPr lang="en-US" smtClean="0"/>
              <a:pPr/>
              <a:t>38</a:t>
            </a:fld>
            <a:endParaRPr lang="en-US"/>
          </a:p>
        </p:txBody>
      </p:sp>
    </p:spTree>
    <p:extLst>
      <p:ext uri="{BB962C8B-B14F-4D97-AF65-F5344CB8AC3E}">
        <p14:creationId xmlns:p14="http://schemas.microsoft.com/office/powerpoint/2010/main" val="3304018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5" name="Picture 4">
            <a:extLst>
              <a:ext uri="{FF2B5EF4-FFF2-40B4-BE49-F238E27FC236}">
                <a16:creationId xmlns:a16="http://schemas.microsoft.com/office/drawing/2014/main" id="{956989F5-8509-4DFD-987C-2449AD09F1D4}"/>
              </a:ext>
            </a:extLst>
          </p:cNvPr>
          <p:cNvPicPr>
            <a:picLocks noChangeAspect="1"/>
          </p:cNvPicPr>
          <p:nvPr/>
        </p:nvPicPr>
        <p:blipFill>
          <a:blip r:embed="rId2"/>
          <a:stretch>
            <a:fillRect/>
          </a:stretch>
        </p:blipFill>
        <p:spPr>
          <a:xfrm>
            <a:off x="1752600" y="76200"/>
            <a:ext cx="9218259" cy="6767951"/>
          </a:xfrm>
          <a:prstGeom prst="rect">
            <a:avLst/>
          </a:prstGeom>
        </p:spPr>
      </p:pic>
    </p:spTree>
    <p:extLst>
      <p:ext uri="{BB962C8B-B14F-4D97-AF65-F5344CB8AC3E}">
        <p14:creationId xmlns:p14="http://schemas.microsoft.com/office/powerpoint/2010/main" val="954024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6" name="Picture 5">
            <a:extLst>
              <a:ext uri="{FF2B5EF4-FFF2-40B4-BE49-F238E27FC236}">
                <a16:creationId xmlns:a16="http://schemas.microsoft.com/office/drawing/2014/main" id="{A1FD7F11-CDD1-41C2-8E4D-E3FC54E10C73}"/>
              </a:ext>
            </a:extLst>
          </p:cNvPr>
          <p:cNvPicPr>
            <a:picLocks noChangeAspect="1"/>
          </p:cNvPicPr>
          <p:nvPr/>
        </p:nvPicPr>
        <p:blipFill>
          <a:blip r:embed="rId2"/>
          <a:stretch>
            <a:fillRect/>
          </a:stretch>
        </p:blipFill>
        <p:spPr>
          <a:xfrm>
            <a:off x="1367639" y="0"/>
            <a:ext cx="9456720" cy="6857999"/>
          </a:xfrm>
          <a:prstGeom prst="rect">
            <a:avLst/>
          </a:prstGeom>
        </p:spPr>
      </p:pic>
    </p:spTree>
    <p:extLst>
      <p:ext uri="{BB962C8B-B14F-4D97-AF65-F5344CB8AC3E}">
        <p14:creationId xmlns:p14="http://schemas.microsoft.com/office/powerpoint/2010/main" val="3139257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FCD0E-30F2-4D9D-95D1-809E9AA78CEA}"/>
              </a:ext>
            </a:extLst>
          </p:cNvPr>
          <p:cNvSpPr>
            <a:spLocks noGrp="1"/>
          </p:cNvSpPr>
          <p:nvPr>
            <p:ph type="title"/>
          </p:nvPr>
        </p:nvSpPr>
        <p:spPr/>
        <p:txBody>
          <a:bodyPr/>
          <a:lstStyle/>
          <a:p>
            <a:r>
              <a:rPr lang="en-US" dirty="0"/>
              <a:t>DGR and SOG Process Combined</a:t>
            </a:r>
          </a:p>
        </p:txBody>
      </p:sp>
      <p:sp>
        <p:nvSpPr>
          <p:cNvPr id="4" name="Slide Number Placeholder 3">
            <a:extLst>
              <a:ext uri="{FF2B5EF4-FFF2-40B4-BE49-F238E27FC236}">
                <a16:creationId xmlns:a16="http://schemas.microsoft.com/office/drawing/2014/main" id="{CFED90CB-E140-4BAB-B94D-14E33B2C459C}"/>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7" name="TextBox 6">
            <a:extLst>
              <a:ext uri="{FF2B5EF4-FFF2-40B4-BE49-F238E27FC236}">
                <a16:creationId xmlns:a16="http://schemas.microsoft.com/office/drawing/2014/main" id="{BCDA7179-786D-4244-8F39-2730926F1D15}"/>
              </a:ext>
            </a:extLst>
          </p:cNvPr>
          <p:cNvSpPr txBox="1"/>
          <p:nvPr/>
        </p:nvSpPr>
        <p:spPr>
          <a:xfrm>
            <a:off x="5562600" y="1025994"/>
            <a:ext cx="4642554" cy="1754326"/>
          </a:xfrm>
          <a:prstGeom prst="rect">
            <a:avLst/>
          </a:prstGeom>
          <a:noFill/>
        </p:spPr>
        <p:txBody>
          <a:bodyPr wrap="square" rtlCol="0">
            <a:spAutoFit/>
          </a:bodyPr>
          <a:lstStyle/>
          <a:p>
            <a:r>
              <a:rPr lang="en-US" dirty="0"/>
              <a:t>Note: This Small Gen process also includes Settlement Only Generators (SOG)s.</a:t>
            </a:r>
          </a:p>
          <a:p>
            <a:endParaRPr lang="en-US" dirty="0"/>
          </a:p>
          <a:p>
            <a:r>
              <a:rPr lang="en-US" dirty="0"/>
              <a:t>The distinction between the DGRs and the SOGs is denoted by the dotted lines and red boxes with white text (See below):</a:t>
            </a:r>
          </a:p>
        </p:txBody>
      </p:sp>
      <p:pic>
        <p:nvPicPr>
          <p:cNvPr id="9" name="Picture 8">
            <a:extLst>
              <a:ext uri="{FF2B5EF4-FFF2-40B4-BE49-F238E27FC236}">
                <a16:creationId xmlns:a16="http://schemas.microsoft.com/office/drawing/2014/main" id="{D8C45A4B-D83B-4A61-861E-09781247FE61}"/>
              </a:ext>
            </a:extLst>
          </p:cNvPr>
          <p:cNvPicPr>
            <a:picLocks noChangeAspect="1"/>
          </p:cNvPicPr>
          <p:nvPr/>
        </p:nvPicPr>
        <p:blipFill>
          <a:blip r:embed="rId2"/>
          <a:stretch>
            <a:fillRect/>
          </a:stretch>
        </p:blipFill>
        <p:spPr>
          <a:xfrm>
            <a:off x="2907185" y="1084450"/>
            <a:ext cx="2045814" cy="5443434"/>
          </a:xfrm>
          <a:prstGeom prst="rect">
            <a:avLst/>
          </a:prstGeom>
        </p:spPr>
      </p:pic>
      <p:pic>
        <p:nvPicPr>
          <p:cNvPr id="11" name="Picture 10">
            <a:extLst>
              <a:ext uri="{FF2B5EF4-FFF2-40B4-BE49-F238E27FC236}">
                <a16:creationId xmlns:a16="http://schemas.microsoft.com/office/drawing/2014/main" id="{7394E408-D919-4683-943A-B78A29C18722}"/>
              </a:ext>
            </a:extLst>
          </p:cNvPr>
          <p:cNvPicPr>
            <a:picLocks noChangeAspect="1"/>
          </p:cNvPicPr>
          <p:nvPr/>
        </p:nvPicPr>
        <p:blipFill>
          <a:blip r:embed="rId3"/>
          <a:stretch>
            <a:fillRect/>
          </a:stretch>
        </p:blipFill>
        <p:spPr>
          <a:xfrm>
            <a:off x="5638801" y="3044314"/>
            <a:ext cx="4642555" cy="2667000"/>
          </a:xfrm>
          <a:prstGeom prst="rect">
            <a:avLst/>
          </a:prstGeom>
        </p:spPr>
      </p:pic>
      <p:cxnSp>
        <p:nvCxnSpPr>
          <p:cNvPr id="13" name="Straight Arrow Connector 12">
            <a:extLst>
              <a:ext uri="{FF2B5EF4-FFF2-40B4-BE49-F238E27FC236}">
                <a16:creationId xmlns:a16="http://schemas.microsoft.com/office/drawing/2014/main" id="{20648984-5928-4777-9CC7-8A92D5706533}"/>
              </a:ext>
            </a:extLst>
          </p:cNvPr>
          <p:cNvCxnSpPr/>
          <p:nvPr/>
        </p:nvCxnSpPr>
        <p:spPr>
          <a:xfrm flipV="1">
            <a:off x="5029200" y="4495800"/>
            <a:ext cx="533400" cy="10668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A1E09CC4-6978-4C7F-808A-3D314390AC13}"/>
              </a:ext>
            </a:extLst>
          </p:cNvPr>
          <p:cNvSpPr txBox="1"/>
          <p:nvPr/>
        </p:nvSpPr>
        <p:spPr>
          <a:xfrm>
            <a:off x="6512277" y="5711315"/>
            <a:ext cx="2895600" cy="646331"/>
          </a:xfrm>
          <a:prstGeom prst="rect">
            <a:avLst/>
          </a:prstGeom>
          <a:noFill/>
        </p:spPr>
        <p:txBody>
          <a:bodyPr wrap="square" rtlCol="0">
            <a:spAutoFit/>
          </a:bodyPr>
          <a:lstStyle/>
          <a:p>
            <a:r>
              <a:rPr lang="en-US" dirty="0"/>
              <a:t>(Magnified representation)</a:t>
            </a:r>
          </a:p>
          <a:p>
            <a:r>
              <a:rPr lang="en-US" dirty="0"/>
              <a:t>P.G. 5.1.1 - Applicability</a:t>
            </a:r>
          </a:p>
        </p:txBody>
      </p:sp>
    </p:spTree>
    <p:extLst>
      <p:ext uri="{BB962C8B-B14F-4D97-AF65-F5344CB8AC3E}">
        <p14:creationId xmlns:p14="http://schemas.microsoft.com/office/powerpoint/2010/main" val="2783166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for Applicability </a:t>
            </a:r>
            <a:r>
              <a:rPr lang="en-US" sz="1800" dirty="0"/>
              <a:t>(Initial Interconnection)</a:t>
            </a:r>
          </a:p>
        </p:txBody>
      </p:sp>
      <p:sp>
        <p:nvSpPr>
          <p:cNvPr id="3" name="Content Placeholder 2"/>
          <p:cNvSpPr>
            <a:spLocks noGrp="1"/>
          </p:cNvSpPr>
          <p:nvPr>
            <p:ph idx="1"/>
          </p:nvPr>
        </p:nvSpPr>
        <p:spPr/>
        <p:txBody>
          <a:bodyPr/>
          <a:lstStyle/>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pic>
        <p:nvPicPr>
          <p:cNvPr id="10" name="Picture 9"/>
          <p:cNvPicPr>
            <a:picLocks noChangeAspect="1"/>
          </p:cNvPicPr>
          <p:nvPr/>
        </p:nvPicPr>
        <p:blipFill>
          <a:blip r:embed="rId2"/>
          <a:stretch>
            <a:fillRect/>
          </a:stretch>
        </p:blipFill>
        <p:spPr>
          <a:xfrm>
            <a:off x="2971801" y="1432113"/>
            <a:ext cx="5844475" cy="4641600"/>
          </a:xfrm>
          <a:prstGeom prst="rect">
            <a:avLst/>
          </a:prstGeom>
        </p:spPr>
      </p:pic>
    </p:spTree>
    <p:extLst>
      <p:ext uri="{BB962C8B-B14F-4D97-AF65-F5344CB8AC3E}">
        <p14:creationId xmlns:p14="http://schemas.microsoft.com/office/powerpoint/2010/main" val="3182570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for Applicability </a:t>
            </a:r>
            <a:r>
              <a:rPr lang="en-US" sz="1800" dirty="0"/>
              <a:t>(Modification Interconnection)</a:t>
            </a:r>
          </a:p>
        </p:txBody>
      </p:sp>
      <p:sp>
        <p:nvSpPr>
          <p:cNvPr id="3" name="Content Placeholder 2"/>
          <p:cNvSpPr>
            <a:spLocks noGrp="1"/>
          </p:cNvSpPr>
          <p:nvPr>
            <p:ph idx="1"/>
          </p:nvPr>
        </p:nvSpPr>
        <p:spPr/>
        <p:txBody>
          <a:bodyPr/>
          <a:lstStyle/>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pic>
        <p:nvPicPr>
          <p:cNvPr id="5" name="Picture 4"/>
          <p:cNvPicPr>
            <a:picLocks noChangeAspect="1"/>
          </p:cNvPicPr>
          <p:nvPr/>
        </p:nvPicPr>
        <p:blipFill>
          <a:blip r:embed="rId2"/>
          <a:stretch>
            <a:fillRect/>
          </a:stretch>
        </p:blipFill>
        <p:spPr>
          <a:xfrm>
            <a:off x="2838502" y="838201"/>
            <a:ext cx="6229298" cy="5640487"/>
          </a:xfrm>
          <a:prstGeom prst="rect">
            <a:avLst/>
          </a:prstGeom>
        </p:spPr>
      </p:pic>
    </p:spTree>
    <p:extLst>
      <p:ext uri="{BB962C8B-B14F-4D97-AF65-F5344CB8AC3E}">
        <p14:creationId xmlns:p14="http://schemas.microsoft.com/office/powerpoint/2010/main" val="364807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for Applicability </a:t>
            </a:r>
            <a:r>
              <a:rPr lang="en-US" sz="1800" dirty="0"/>
              <a:t>(Modification Interconnection)</a:t>
            </a:r>
          </a:p>
        </p:txBody>
      </p:sp>
      <p:sp>
        <p:nvSpPr>
          <p:cNvPr id="3" name="Content Placeholder 2"/>
          <p:cNvSpPr>
            <a:spLocks noGrp="1"/>
          </p:cNvSpPr>
          <p:nvPr>
            <p:ph idx="1"/>
          </p:nvPr>
        </p:nvSpPr>
        <p:spPr/>
        <p:txBody>
          <a:bodyPr/>
          <a:lstStyle/>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pic>
        <p:nvPicPr>
          <p:cNvPr id="5" name="Picture 4"/>
          <p:cNvPicPr>
            <a:picLocks noChangeAspect="1"/>
          </p:cNvPicPr>
          <p:nvPr/>
        </p:nvPicPr>
        <p:blipFill>
          <a:blip r:embed="rId2"/>
          <a:stretch>
            <a:fillRect/>
          </a:stretch>
        </p:blipFill>
        <p:spPr>
          <a:xfrm>
            <a:off x="2250136" y="1447800"/>
            <a:ext cx="7691729" cy="4461900"/>
          </a:xfrm>
          <a:prstGeom prst="rect">
            <a:avLst/>
          </a:prstGeom>
        </p:spPr>
      </p:pic>
    </p:spTree>
    <p:extLst>
      <p:ext uri="{BB962C8B-B14F-4D97-AF65-F5344CB8AC3E}">
        <p14:creationId xmlns:p14="http://schemas.microsoft.com/office/powerpoint/2010/main" val="352856232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3.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64801</TotalTime>
  <Words>2410</Words>
  <Application>Microsoft Office PowerPoint</Application>
  <PresentationFormat>Widescreen</PresentationFormat>
  <Paragraphs>344</Paragraphs>
  <Slides>39</Slides>
  <Notes>23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39</vt:i4>
      </vt:variant>
    </vt:vector>
  </HeadingPairs>
  <TitlesOfParts>
    <vt:vector size="48" baseType="lpstr">
      <vt:lpstr>Arial</vt:lpstr>
      <vt:lpstr>Calibri</vt:lpstr>
      <vt:lpstr>Cambria Math</vt:lpstr>
      <vt:lpstr>Courier New</vt:lpstr>
      <vt:lpstr>Symbol</vt:lpstr>
      <vt:lpstr>Wingdings</vt:lpstr>
      <vt:lpstr>1_Custom Design</vt:lpstr>
      <vt:lpstr>Inside pages</vt:lpstr>
      <vt:lpstr>2_Custom Design</vt:lpstr>
      <vt:lpstr>PowerPoint Presentation</vt:lpstr>
      <vt:lpstr>Topics:  Small Generation  </vt:lpstr>
      <vt:lpstr>DGR / DESR Timelines and Process Flows:</vt:lpstr>
      <vt:lpstr>PowerPoint Presentation</vt:lpstr>
      <vt:lpstr>PowerPoint Presentation</vt:lpstr>
      <vt:lpstr>DGR and SOG Process Combined</vt:lpstr>
      <vt:lpstr>Examples for Applicability (Initial Interconnection)</vt:lpstr>
      <vt:lpstr>Examples for Applicability (Modification Interconnection)</vt:lpstr>
      <vt:lpstr>Examples for Applicability (Modification Interconnection)</vt:lpstr>
      <vt:lpstr>NPRR1026 and PGRR081 Self Limiting Facility (Not Implemented Yet)</vt:lpstr>
      <vt:lpstr>NPRR1026 and PGRR081 Self Limiting Facility  (Not Implemented Yet)</vt:lpstr>
      <vt:lpstr>DGR / DESR Modeling Guidelines:</vt:lpstr>
      <vt:lpstr>Old DGR Modeling Topology (Example)</vt:lpstr>
      <vt:lpstr>Current DGR Modeling Topology</vt:lpstr>
      <vt:lpstr>Current Multiple DGR Modeling Topology</vt:lpstr>
      <vt:lpstr>End State</vt:lpstr>
      <vt:lpstr>DGR / DESR RARF Guidelines:</vt:lpstr>
      <vt:lpstr>RARF Data Requirements</vt:lpstr>
      <vt:lpstr>RARF Data Requirements</vt:lpstr>
      <vt:lpstr>RARF Data Requirements</vt:lpstr>
      <vt:lpstr>RARF Data Requirements Example – Control Modes</vt:lpstr>
      <vt:lpstr>Equivalent impedance example</vt:lpstr>
      <vt:lpstr>Equivalent impedance example cont’d</vt:lpstr>
      <vt:lpstr>Equivalent impedance example cont’d</vt:lpstr>
      <vt:lpstr>Equivalent impedance example cont’d</vt:lpstr>
      <vt:lpstr>Equivalent impedance example cont’d</vt:lpstr>
      <vt:lpstr>DGR / DESR Reactive Testing Guidelines:</vt:lpstr>
      <vt:lpstr>Reactive Testing Update for DGRs that are &lt;20 MVA</vt:lpstr>
      <vt:lpstr>DGR / DESR AVR Test Guidelines: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AVR Voltage Control Example:</vt:lpstr>
      <vt:lpstr>Other contact information</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Reich, Zach</cp:lastModifiedBy>
  <cp:revision>712</cp:revision>
  <cp:lastPrinted>2018-07-25T14:31:19Z</cp:lastPrinted>
  <dcterms:created xsi:type="dcterms:W3CDTF">2016-01-21T15:20:31Z</dcterms:created>
  <dcterms:modified xsi:type="dcterms:W3CDTF">2022-02-17T22:39:23Z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