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18"/>
  </p:notesMasterIdLst>
  <p:handoutMasterIdLst>
    <p:handoutMasterId r:id="rId19"/>
  </p:handoutMasterIdLst>
  <p:sldIdLst>
    <p:sldId id="445" r:id="rId7"/>
    <p:sldId id="549" r:id="rId8"/>
    <p:sldId id="552" r:id="rId9"/>
    <p:sldId id="491" r:id="rId10"/>
    <p:sldId id="553" r:id="rId11"/>
    <p:sldId id="550" r:id="rId12"/>
    <p:sldId id="554" r:id="rId13"/>
    <p:sldId id="551" r:id="rId14"/>
    <p:sldId id="555" r:id="rId15"/>
    <p:sldId id="556" r:id="rId16"/>
    <p:sldId id="464"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15" autoAdjust="0"/>
    <p:restoredTop sz="90485" autoAdjust="0"/>
  </p:normalViewPr>
  <p:slideViewPr>
    <p:cSldViewPr showGuides="1">
      <p:cViewPr varScale="1">
        <p:scale>
          <a:sx n="103" d="100"/>
          <a:sy n="103" d="100"/>
        </p:scale>
        <p:origin x="1248" y="108"/>
      </p:cViewPr>
      <p:guideLst>
        <p:guide orient="horz" pos="2160"/>
        <p:guide pos="384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2/17/2022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40203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7102694" cy="2492990"/>
          </a:xfrm>
          <a:prstGeom prst="rect">
            <a:avLst/>
          </a:prstGeom>
          <a:noFill/>
        </p:spPr>
        <p:txBody>
          <a:bodyPr wrap="square" rtlCol="0">
            <a:spAutoFit/>
          </a:bodyPr>
          <a:lstStyle/>
          <a:p>
            <a:r>
              <a:rPr lang="en-US" sz="2400" b="1" dirty="0">
                <a:solidFill>
                  <a:schemeClr val="tx2"/>
                </a:solidFill>
              </a:rPr>
              <a:t>Commissioning of Resources experiencing delays</a:t>
            </a:r>
          </a:p>
          <a:p>
            <a:endParaRPr lang="en-US" dirty="0">
              <a:solidFill>
                <a:schemeClr val="tx2"/>
              </a:solidFill>
            </a:endParaRPr>
          </a:p>
          <a:p>
            <a:r>
              <a:rPr lang="en-US" dirty="0">
                <a:solidFill>
                  <a:schemeClr val="tx2"/>
                </a:solidFill>
              </a:rPr>
              <a:t>Jenifer Fernandes</a:t>
            </a:r>
          </a:p>
          <a:p>
            <a:endParaRPr lang="en-US" dirty="0">
              <a:solidFill>
                <a:schemeClr val="tx2"/>
              </a:solidFill>
            </a:endParaRPr>
          </a:p>
          <a:p>
            <a:r>
              <a:rPr lang="en-US" dirty="0">
                <a:solidFill>
                  <a:schemeClr val="tx2"/>
                </a:solidFill>
              </a:rPr>
              <a:t>ERCOT</a:t>
            </a:r>
          </a:p>
          <a:p>
            <a:r>
              <a:rPr lang="en-US" dirty="0">
                <a:solidFill>
                  <a:schemeClr val="tx2"/>
                </a:solidFill>
              </a:rPr>
              <a:t>Resource Integration Working Group</a:t>
            </a:r>
            <a:r>
              <a:rPr lang="en-US" b="1" dirty="0">
                <a:solidFill>
                  <a:schemeClr val="tx2"/>
                </a:solidFill>
              </a:rPr>
              <a:t> </a:t>
            </a:r>
          </a:p>
          <a:p>
            <a:r>
              <a:rPr lang="en-US" dirty="0">
                <a:solidFill>
                  <a:schemeClr val="tx2"/>
                </a:solidFill>
              </a:rPr>
              <a:t>February 22, 2022</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57A82-8E42-49E5-8DFC-09A810FDA19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208AF5E-5C0B-4302-9E29-317DBB79AD46}"/>
              </a:ext>
            </a:extLst>
          </p:cNvPr>
          <p:cNvSpPr>
            <a:spLocks noGrp="1"/>
          </p:cNvSpPr>
          <p:nvPr>
            <p:ph idx="1"/>
          </p:nvPr>
        </p:nvSpPr>
        <p:spPr>
          <a:xfrm>
            <a:off x="406400" y="1066801"/>
            <a:ext cx="11379200" cy="3733799"/>
          </a:xfrm>
        </p:spPr>
        <p:txBody>
          <a:bodyPr/>
          <a:lstStyle/>
          <a:p>
            <a:r>
              <a:rPr lang="en-US" dirty="0"/>
              <a:t>Requests from Resource Entities (RE) to proceed with Part 3 approval only on the available capacity.</a:t>
            </a:r>
          </a:p>
          <a:p>
            <a:pPr lvl="1"/>
            <a:r>
              <a:rPr lang="en-US" dirty="0"/>
              <a:t>Delays due to supply chain challenges or damage to equipment.</a:t>
            </a:r>
          </a:p>
          <a:p>
            <a:r>
              <a:rPr lang="en-US" dirty="0"/>
              <a:t>Resources can proceed with Part 3 on the available capacity under the current INR. </a:t>
            </a:r>
          </a:p>
          <a:p>
            <a:r>
              <a:rPr lang="en-US" dirty="0"/>
              <a:t>Delayed capacity will be commissioned under a new INR.</a:t>
            </a:r>
          </a:p>
        </p:txBody>
      </p:sp>
      <p:sp>
        <p:nvSpPr>
          <p:cNvPr id="4" name="Slide Number Placeholder 3">
            <a:extLst>
              <a:ext uri="{FF2B5EF4-FFF2-40B4-BE49-F238E27FC236}">
                <a16:creationId xmlns:a16="http://schemas.microsoft.com/office/drawing/2014/main" id="{70C27070-8D12-4FE3-A35A-389722BE2F8C}"/>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3036226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EB121-87B6-43F9-BC3C-46B900FFBEF9}"/>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1FEE3405-F76B-47BC-BB54-FE8B7E681B79}"/>
              </a:ext>
            </a:extLst>
          </p:cNvPr>
          <p:cNvSpPr>
            <a:spLocks noGrp="1"/>
          </p:cNvSpPr>
          <p:nvPr>
            <p:ph idx="1"/>
          </p:nvPr>
        </p:nvSpPr>
        <p:spPr>
          <a:xfrm>
            <a:off x="406400" y="1066801"/>
            <a:ext cx="10566400" cy="5410199"/>
          </a:xfrm>
        </p:spPr>
        <p:txBody>
          <a:bodyPr/>
          <a:lstStyle/>
          <a:p>
            <a:r>
              <a:rPr lang="en-US" sz="2800" dirty="0"/>
              <a:t>Requests from Resource Entities (RE) to proceed with Part 3 approval only on the available capacity.</a:t>
            </a:r>
          </a:p>
          <a:p>
            <a:pPr lvl="1"/>
            <a:r>
              <a:rPr lang="en-US" dirty="0"/>
              <a:t>Delays due to supply chain challenges.</a:t>
            </a:r>
          </a:p>
          <a:p>
            <a:pPr lvl="1"/>
            <a:r>
              <a:rPr lang="en-US" dirty="0"/>
              <a:t>Delays due to equipment damage.</a:t>
            </a:r>
          </a:p>
          <a:p>
            <a:pPr marL="457200" lvl="1" indent="0">
              <a:buNone/>
            </a:pPr>
            <a:endParaRPr lang="en-US" dirty="0"/>
          </a:p>
          <a:p>
            <a:r>
              <a:rPr lang="en-US" sz="2800" dirty="0"/>
              <a:t>ERCOT new or modified Generator Commissioning Procedure</a:t>
            </a:r>
          </a:p>
          <a:p>
            <a:pPr marL="457200" lvl="1" indent="0">
              <a:buNone/>
            </a:pPr>
            <a:r>
              <a:rPr lang="en-US" dirty="0"/>
              <a:t>Part 1: Request for Energization of RE equipment.</a:t>
            </a:r>
          </a:p>
          <a:p>
            <a:pPr marL="457200" lvl="1" indent="0">
              <a:buNone/>
            </a:pPr>
            <a:r>
              <a:rPr lang="en-US" dirty="0"/>
              <a:t>Part 2: Request for Initial Synchronization</a:t>
            </a:r>
          </a:p>
          <a:p>
            <a:pPr marL="457200" lvl="1" indent="0">
              <a:buNone/>
            </a:pPr>
            <a:r>
              <a:rPr lang="en-US" dirty="0"/>
              <a:t>Part 3: Request to Commission a Resource</a:t>
            </a:r>
          </a:p>
          <a:p>
            <a:pPr marL="457200" lvl="1" indent="0">
              <a:buNone/>
            </a:pPr>
            <a:endParaRPr lang="en-US" dirty="0"/>
          </a:p>
          <a:p>
            <a:endParaRPr lang="en-US" dirty="0"/>
          </a:p>
          <a:p>
            <a:endParaRPr lang="en-US" dirty="0"/>
          </a:p>
          <a:p>
            <a:endParaRPr lang="en-US" dirty="0"/>
          </a:p>
          <a:p>
            <a:endParaRPr lang="en-US" dirty="0"/>
          </a:p>
          <a:p>
            <a:pPr lvl="1"/>
            <a:endParaRPr lang="en-US" dirty="0"/>
          </a:p>
          <a:p>
            <a:pPr lvl="1"/>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BD32CAAD-E34F-44AA-B6D8-2D2A887A1E74}"/>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895019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BE65-FB1C-41F5-B9CB-607E1ECB743D}"/>
              </a:ext>
            </a:extLst>
          </p:cNvPr>
          <p:cNvSpPr>
            <a:spLocks noGrp="1"/>
          </p:cNvSpPr>
          <p:nvPr>
            <p:ph type="title"/>
          </p:nvPr>
        </p:nvSpPr>
        <p:spPr/>
        <p:txBody>
          <a:bodyPr/>
          <a:lstStyle/>
          <a:p>
            <a:r>
              <a:rPr lang="en-US" dirty="0"/>
              <a:t>Scenario 1</a:t>
            </a:r>
          </a:p>
        </p:txBody>
      </p:sp>
      <p:sp>
        <p:nvSpPr>
          <p:cNvPr id="3" name="Content Placeholder 2">
            <a:extLst>
              <a:ext uri="{FF2B5EF4-FFF2-40B4-BE49-F238E27FC236}">
                <a16:creationId xmlns:a16="http://schemas.microsoft.com/office/drawing/2014/main" id="{8123ADB4-1B69-4F0F-AAC9-6B02A99E397E}"/>
              </a:ext>
            </a:extLst>
          </p:cNvPr>
          <p:cNvSpPr>
            <a:spLocks noGrp="1"/>
          </p:cNvSpPr>
          <p:nvPr>
            <p:ph idx="1"/>
          </p:nvPr>
        </p:nvSpPr>
        <p:spPr>
          <a:xfrm>
            <a:off x="492449" y="1295400"/>
            <a:ext cx="5969000" cy="4419600"/>
          </a:xfrm>
        </p:spPr>
        <p:txBody>
          <a:bodyPr/>
          <a:lstStyle/>
          <a:p>
            <a:pPr marL="0" indent="0">
              <a:buNone/>
            </a:pPr>
            <a:r>
              <a:rPr lang="en-US" sz="2800" dirty="0">
                <a:effectLst/>
                <a:ea typeface="Calibri" panose="020F0502020204030204" pitchFamily="34" charset="0"/>
              </a:rPr>
              <a:t>Resources with multiple Units requesting Part 3 approval on only one of the Units since the other Unit(s) cannot complete Part 3 on the same schedule due to delays.  </a:t>
            </a:r>
          </a:p>
          <a:p>
            <a:r>
              <a:rPr lang="en-US" sz="2800" dirty="0">
                <a:effectLst/>
                <a:ea typeface="Calibri" panose="020F0502020204030204" pitchFamily="34" charset="0"/>
              </a:rPr>
              <a:t>Storage resources require Part 3 approval in order to qualify for Ancillary Services. </a:t>
            </a:r>
          </a:p>
          <a:p>
            <a:pPr marL="0" indent="0">
              <a:buNone/>
            </a:pPr>
            <a:endParaRPr lang="en-US" dirty="0"/>
          </a:p>
        </p:txBody>
      </p:sp>
      <p:sp>
        <p:nvSpPr>
          <p:cNvPr id="4" name="Slide Number Placeholder 3">
            <a:extLst>
              <a:ext uri="{FF2B5EF4-FFF2-40B4-BE49-F238E27FC236}">
                <a16:creationId xmlns:a16="http://schemas.microsoft.com/office/drawing/2014/main" id="{27873C61-377A-4812-80EA-D0D177645279}"/>
              </a:ext>
            </a:extLst>
          </p:cNvPr>
          <p:cNvSpPr>
            <a:spLocks noGrp="1"/>
          </p:cNvSpPr>
          <p:nvPr>
            <p:ph type="sldNum" sz="quarter" idx="4"/>
          </p:nvPr>
        </p:nvSpPr>
        <p:spPr/>
        <p:txBody>
          <a:bodyPr/>
          <a:lstStyle/>
          <a:p>
            <a:fld id="{1D93BD3E-1E9A-4970-A6F7-E7AC52762E0C}" type="slidenum">
              <a:rPr lang="en-US" smtClean="0"/>
              <a:pPr/>
              <a:t>3</a:t>
            </a:fld>
            <a:endParaRPr lang="en-US" dirty="0"/>
          </a:p>
        </p:txBody>
      </p:sp>
      <p:pic>
        <p:nvPicPr>
          <p:cNvPr id="7" name="Picture 6">
            <a:extLst>
              <a:ext uri="{FF2B5EF4-FFF2-40B4-BE49-F238E27FC236}">
                <a16:creationId xmlns:a16="http://schemas.microsoft.com/office/drawing/2014/main" id="{47C3EFC1-D0DA-44B1-8297-638BD55D9393}"/>
              </a:ext>
            </a:extLst>
          </p:cNvPr>
          <p:cNvPicPr>
            <a:picLocks noChangeAspect="1"/>
          </p:cNvPicPr>
          <p:nvPr/>
        </p:nvPicPr>
        <p:blipFill>
          <a:blip r:embed="rId2"/>
          <a:stretch>
            <a:fillRect/>
          </a:stretch>
        </p:blipFill>
        <p:spPr>
          <a:xfrm>
            <a:off x="7391400" y="829252"/>
            <a:ext cx="3533775" cy="4885747"/>
          </a:xfrm>
          <a:prstGeom prst="rect">
            <a:avLst/>
          </a:prstGeom>
        </p:spPr>
      </p:pic>
    </p:spTree>
    <p:extLst>
      <p:ext uri="{BB962C8B-B14F-4D97-AF65-F5344CB8AC3E}">
        <p14:creationId xmlns:p14="http://schemas.microsoft.com/office/powerpoint/2010/main" val="1702549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1 </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TextBox 4">
            <a:extLst>
              <a:ext uri="{FF2B5EF4-FFF2-40B4-BE49-F238E27FC236}">
                <a16:creationId xmlns:a16="http://schemas.microsoft.com/office/drawing/2014/main" id="{B714B1D2-4F78-4DFF-8289-2988AC55515A}"/>
              </a:ext>
            </a:extLst>
          </p:cNvPr>
          <p:cNvSpPr txBox="1"/>
          <p:nvPr/>
        </p:nvSpPr>
        <p:spPr>
          <a:xfrm>
            <a:off x="508000" y="1143000"/>
            <a:ext cx="10972800" cy="4062651"/>
          </a:xfrm>
          <a:prstGeom prst="rect">
            <a:avLst/>
          </a:prstGeom>
          <a:noFill/>
        </p:spPr>
        <p:txBody>
          <a:bodyPr wrap="square" rtlCol="0">
            <a:spAutoFit/>
          </a:bodyPr>
          <a:lstStyle/>
          <a:p>
            <a:pPr marR="0" lvl="0">
              <a:spcBef>
                <a:spcPts val="0"/>
              </a:spcBef>
              <a:spcAft>
                <a:spcPts val="0"/>
              </a:spcAft>
            </a:pPr>
            <a:r>
              <a:rPr lang="en-US" sz="2000" dirty="0">
                <a:solidFill>
                  <a:schemeClr val="tx2"/>
                </a:solidFill>
                <a:effectLst/>
                <a:ea typeface="Times New Roman" panose="02020603050405020304" pitchFamily="18" charset="0"/>
              </a:rPr>
              <a:t>1. BESS1 can proceed with Part 3 under the current INR.</a:t>
            </a:r>
            <a:endParaRPr lang="en-US" sz="2000" dirty="0">
              <a:solidFill>
                <a:schemeClr val="tx2"/>
              </a:solidFill>
              <a:effectLst/>
              <a:ea typeface="Calibri" panose="020F0502020204030204" pitchFamily="34" charset="0"/>
            </a:endParaRPr>
          </a:p>
          <a:p>
            <a:pPr marL="914400" marR="0" lvl="1" indent="-457200">
              <a:spcBef>
                <a:spcPts val="0"/>
              </a:spcBef>
              <a:spcAft>
                <a:spcPts val="0"/>
              </a:spcAft>
              <a:buFont typeface="+mj-lt"/>
              <a:buAutoNum type="alphaLcParenR"/>
            </a:pPr>
            <a:r>
              <a:rPr lang="en-US" sz="2000" dirty="0">
                <a:solidFill>
                  <a:schemeClr val="tx2"/>
                </a:solidFill>
                <a:effectLst/>
                <a:ea typeface="Times New Roman" panose="02020603050405020304" pitchFamily="18" charset="0"/>
              </a:rPr>
              <a:t>Part 3 Tests will be completed only for BESS1.</a:t>
            </a:r>
          </a:p>
          <a:p>
            <a:pPr marL="914400" marR="0">
              <a:spcBef>
                <a:spcPts val="0"/>
              </a:spcBef>
              <a:spcAft>
                <a:spcPts val="0"/>
              </a:spcAft>
            </a:pPr>
            <a:r>
              <a:rPr lang="en-US" sz="2000" dirty="0">
                <a:solidFill>
                  <a:schemeClr val="tx2"/>
                </a:solidFill>
                <a:effectLst/>
                <a:ea typeface="Calibri" panose="020F0502020204030204" pitchFamily="34" charset="0"/>
              </a:rPr>
              <a:t> </a:t>
            </a:r>
          </a:p>
          <a:p>
            <a:pPr marR="0" lvl="0">
              <a:spcBef>
                <a:spcPts val="0"/>
              </a:spcBef>
              <a:spcAft>
                <a:spcPts val="0"/>
              </a:spcAft>
            </a:pPr>
            <a:r>
              <a:rPr lang="en-US" sz="2000" dirty="0">
                <a:solidFill>
                  <a:schemeClr val="tx2"/>
                </a:solidFill>
                <a:effectLst/>
                <a:ea typeface="Times New Roman" panose="02020603050405020304" pitchFamily="18" charset="0"/>
              </a:rPr>
              <a:t>2. BESS2 will need to be commissioned under a new INR.</a:t>
            </a:r>
            <a:endParaRPr lang="en-US" sz="2000" dirty="0">
              <a:solidFill>
                <a:schemeClr val="tx2"/>
              </a:solidFill>
              <a:effectLst/>
              <a:ea typeface="Calibri" panose="020F0502020204030204" pitchFamily="34" charset="0"/>
            </a:endParaRPr>
          </a:p>
          <a:p>
            <a:pPr marL="914400" marR="0" lvl="1" indent="-457200">
              <a:spcBef>
                <a:spcPts val="0"/>
              </a:spcBef>
              <a:spcAft>
                <a:spcPts val="0"/>
              </a:spcAft>
              <a:buFont typeface="+mj-lt"/>
              <a:buAutoNum type="alphaLcParenR"/>
            </a:pPr>
            <a:r>
              <a:rPr lang="en-US" sz="2000" dirty="0">
                <a:solidFill>
                  <a:schemeClr val="tx2"/>
                </a:solidFill>
                <a:effectLst/>
                <a:ea typeface="Times New Roman" panose="02020603050405020304" pitchFamily="18" charset="0"/>
              </a:rPr>
              <a:t>Generation Interconnection fees will apply per the ERCOT Fee schedule. FIS fees and studies can be waived.</a:t>
            </a:r>
            <a:endParaRPr lang="en-US" sz="2000" dirty="0">
              <a:solidFill>
                <a:schemeClr val="tx2"/>
              </a:solidFill>
              <a:effectLst/>
              <a:ea typeface="Calibri" panose="020F0502020204030204" pitchFamily="34" charset="0"/>
            </a:endParaRPr>
          </a:p>
          <a:p>
            <a:pPr marL="914400" marR="0" lvl="1" indent="-457200">
              <a:spcBef>
                <a:spcPts val="0"/>
              </a:spcBef>
              <a:spcAft>
                <a:spcPts val="0"/>
              </a:spcAft>
              <a:buFont typeface="+mj-lt"/>
              <a:buAutoNum type="alphaLcParenR"/>
            </a:pPr>
            <a:r>
              <a:rPr lang="en-US" sz="2000" dirty="0">
                <a:solidFill>
                  <a:schemeClr val="tx2"/>
                </a:solidFill>
                <a:effectLst/>
                <a:ea typeface="Times New Roman" panose="02020603050405020304" pitchFamily="18" charset="0"/>
              </a:rPr>
              <a:t>Part 3 Tests:</a:t>
            </a:r>
            <a:endParaRPr lang="en-US" sz="2000" dirty="0">
              <a:solidFill>
                <a:schemeClr val="tx2"/>
              </a:solidFill>
              <a:effectLst/>
              <a:ea typeface="Calibri" panose="020F0502020204030204" pitchFamily="34" charset="0"/>
            </a:endParaRPr>
          </a:p>
          <a:p>
            <a:pPr marL="1371600" marR="0" lvl="2" indent="-457200">
              <a:spcBef>
                <a:spcPts val="0"/>
              </a:spcBef>
              <a:spcAft>
                <a:spcPts val="0"/>
              </a:spcAft>
              <a:buFont typeface="Arial" panose="020B0604020202020204" pitchFamily="34" charset="0"/>
              <a:buChar char="•"/>
            </a:pPr>
            <a:r>
              <a:rPr lang="en-US" sz="2000" dirty="0">
                <a:solidFill>
                  <a:schemeClr val="tx2"/>
                </a:solidFill>
                <a:effectLst/>
                <a:ea typeface="Calibri" panose="020F0502020204030204" pitchFamily="34" charset="0"/>
              </a:rPr>
              <a:t>PFR and Reactive test for BESS2.</a:t>
            </a:r>
          </a:p>
          <a:p>
            <a:pPr marL="1371600" marR="0" lvl="2" indent="-457200">
              <a:spcBef>
                <a:spcPts val="0"/>
              </a:spcBef>
              <a:spcAft>
                <a:spcPts val="0"/>
              </a:spcAft>
              <a:buFont typeface="Arial" panose="020B0604020202020204" pitchFamily="34" charset="0"/>
              <a:buChar char="•"/>
            </a:pPr>
            <a:r>
              <a:rPr lang="en-US" sz="2000" dirty="0">
                <a:solidFill>
                  <a:schemeClr val="tx2"/>
                </a:solidFill>
                <a:effectLst/>
                <a:ea typeface="Calibri" panose="020F0502020204030204" pitchFamily="34" charset="0"/>
              </a:rPr>
              <a:t>AVR will include both BESS1 and BESS2 (if on the same PPC).</a:t>
            </a:r>
          </a:p>
          <a:p>
            <a:pPr marL="1371600" marR="0">
              <a:spcBef>
                <a:spcPts val="0"/>
              </a:spcBef>
              <a:spcAft>
                <a:spcPts val="0"/>
              </a:spcAft>
            </a:pPr>
            <a:r>
              <a:rPr lang="en-US" sz="2000" dirty="0">
                <a:solidFill>
                  <a:schemeClr val="tx2"/>
                </a:solidFill>
                <a:effectLst/>
                <a:ea typeface="Calibri" panose="020F0502020204030204" pitchFamily="34" charset="0"/>
              </a:rPr>
              <a:t> </a:t>
            </a:r>
          </a:p>
          <a:p>
            <a:pPr marR="0" lvl="0">
              <a:spcBef>
                <a:spcPts val="0"/>
              </a:spcBef>
              <a:spcAft>
                <a:spcPts val="0"/>
              </a:spcAft>
            </a:pPr>
            <a:r>
              <a:rPr lang="en-US" sz="2000" dirty="0">
                <a:solidFill>
                  <a:schemeClr val="tx2"/>
                </a:solidFill>
                <a:effectLst/>
                <a:ea typeface="Times New Roman" panose="02020603050405020304" pitchFamily="18" charset="0"/>
              </a:rPr>
              <a:t>Commissioning: Part 3 will not be approved for BESS1 until the second INR for BESS2 has been submitted in RIOO-IS.</a:t>
            </a:r>
            <a:endParaRPr lang="en-US" sz="2000" dirty="0">
              <a:solidFill>
                <a:schemeClr val="tx2"/>
              </a:solidFill>
              <a:effectLst/>
              <a:ea typeface="Calibri" panose="020F0502020204030204" pitchFamily="34" charset="0"/>
            </a:endParaRPr>
          </a:p>
          <a:p>
            <a:endParaRPr lang="en-US" dirty="0"/>
          </a:p>
        </p:txBody>
      </p:sp>
    </p:spTree>
    <p:extLst>
      <p:ext uri="{BB962C8B-B14F-4D97-AF65-F5344CB8AC3E}">
        <p14:creationId xmlns:p14="http://schemas.microsoft.com/office/powerpoint/2010/main" val="3241044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3310F-82C6-4165-8683-EC416DCAEABA}"/>
              </a:ext>
            </a:extLst>
          </p:cNvPr>
          <p:cNvSpPr>
            <a:spLocks noGrp="1"/>
          </p:cNvSpPr>
          <p:nvPr>
            <p:ph type="title"/>
          </p:nvPr>
        </p:nvSpPr>
        <p:spPr/>
        <p:txBody>
          <a:bodyPr/>
          <a:lstStyle/>
          <a:p>
            <a:r>
              <a:rPr lang="en-US" dirty="0"/>
              <a:t>Scenario 2</a:t>
            </a:r>
          </a:p>
        </p:txBody>
      </p:sp>
      <p:sp>
        <p:nvSpPr>
          <p:cNvPr id="3" name="Content Placeholder 2">
            <a:extLst>
              <a:ext uri="{FF2B5EF4-FFF2-40B4-BE49-F238E27FC236}">
                <a16:creationId xmlns:a16="http://schemas.microsoft.com/office/drawing/2014/main" id="{443FAB4F-8728-46C3-B9BC-55DD343DF44A}"/>
              </a:ext>
            </a:extLst>
          </p:cNvPr>
          <p:cNvSpPr>
            <a:spLocks noGrp="1"/>
          </p:cNvSpPr>
          <p:nvPr>
            <p:ph idx="1"/>
          </p:nvPr>
        </p:nvSpPr>
        <p:spPr>
          <a:xfrm>
            <a:off x="406400" y="1066801"/>
            <a:ext cx="6223000" cy="5105399"/>
          </a:xfrm>
        </p:spPr>
        <p:txBody>
          <a:bodyPr/>
          <a:lstStyle/>
          <a:p>
            <a:pPr marL="0" indent="0">
              <a:buNone/>
            </a:pPr>
            <a:r>
              <a:rPr lang="en-US" sz="2800" dirty="0">
                <a:effectLst/>
                <a:ea typeface="Calibri" panose="020F0502020204030204" pitchFamily="34" charset="0"/>
              </a:rPr>
              <a:t>Resources requesting partial commissioning of Unit 1 and Unit 2.  This also applies to a single Unit Resource requesting partial commissioning.</a:t>
            </a:r>
          </a:p>
          <a:p>
            <a:r>
              <a:rPr lang="en-US" sz="2800" dirty="0"/>
              <a:t>Since partial commissioning of Resources is not allowed, a new INR needs to be created and Resource model changes are required.</a:t>
            </a:r>
          </a:p>
        </p:txBody>
      </p:sp>
      <p:sp>
        <p:nvSpPr>
          <p:cNvPr id="4" name="Slide Number Placeholder 3">
            <a:extLst>
              <a:ext uri="{FF2B5EF4-FFF2-40B4-BE49-F238E27FC236}">
                <a16:creationId xmlns:a16="http://schemas.microsoft.com/office/drawing/2014/main" id="{0D52655F-3466-4100-B47B-926D889DCD4B}"/>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6" name="Rectangle 5">
            <a:extLst>
              <a:ext uri="{FF2B5EF4-FFF2-40B4-BE49-F238E27FC236}">
                <a16:creationId xmlns:a16="http://schemas.microsoft.com/office/drawing/2014/main" id="{7E716D9D-BFD9-4A6B-ABB6-E87381D6C9BA}"/>
              </a:ext>
            </a:extLst>
          </p:cNvPr>
          <p:cNvSpPr/>
          <p:nvPr/>
        </p:nvSpPr>
        <p:spPr>
          <a:xfrm>
            <a:off x="10058400" y="762000"/>
            <a:ext cx="1828800" cy="515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59C412F-6DDE-4C0D-AF8D-0EF3B0CD05E8}"/>
              </a:ext>
            </a:extLst>
          </p:cNvPr>
          <p:cNvPicPr>
            <a:picLocks noChangeAspect="1"/>
          </p:cNvPicPr>
          <p:nvPr/>
        </p:nvPicPr>
        <p:blipFill>
          <a:blip r:embed="rId2"/>
          <a:stretch>
            <a:fillRect/>
          </a:stretch>
        </p:blipFill>
        <p:spPr>
          <a:xfrm>
            <a:off x="6179457" y="814634"/>
            <a:ext cx="3581401" cy="5105399"/>
          </a:xfrm>
          <a:prstGeom prst="rect">
            <a:avLst/>
          </a:prstGeom>
        </p:spPr>
      </p:pic>
      <p:pic>
        <p:nvPicPr>
          <p:cNvPr id="10" name="Picture 9">
            <a:extLst>
              <a:ext uri="{FF2B5EF4-FFF2-40B4-BE49-F238E27FC236}">
                <a16:creationId xmlns:a16="http://schemas.microsoft.com/office/drawing/2014/main" id="{EC287278-5A00-4F52-8F1B-8E8008E3B288}"/>
              </a:ext>
            </a:extLst>
          </p:cNvPr>
          <p:cNvPicPr>
            <a:picLocks noChangeAspect="1"/>
          </p:cNvPicPr>
          <p:nvPr/>
        </p:nvPicPr>
        <p:blipFill>
          <a:blip r:embed="rId3"/>
          <a:stretch>
            <a:fillRect/>
          </a:stretch>
        </p:blipFill>
        <p:spPr>
          <a:xfrm>
            <a:off x="10210800" y="814632"/>
            <a:ext cx="1468535" cy="5105400"/>
          </a:xfrm>
          <a:prstGeom prst="rect">
            <a:avLst/>
          </a:prstGeom>
        </p:spPr>
      </p:pic>
    </p:spTree>
    <p:extLst>
      <p:ext uri="{BB962C8B-B14F-4D97-AF65-F5344CB8AC3E}">
        <p14:creationId xmlns:p14="http://schemas.microsoft.com/office/powerpoint/2010/main" val="2624177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EB121-87B6-43F9-BC3C-46B900FFBEF9}"/>
              </a:ext>
            </a:extLst>
          </p:cNvPr>
          <p:cNvSpPr>
            <a:spLocks noGrp="1"/>
          </p:cNvSpPr>
          <p:nvPr>
            <p:ph type="title"/>
          </p:nvPr>
        </p:nvSpPr>
        <p:spPr/>
        <p:txBody>
          <a:bodyPr/>
          <a:lstStyle/>
          <a:p>
            <a:r>
              <a:rPr lang="en-US" dirty="0"/>
              <a:t>Scenario 2</a:t>
            </a:r>
          </a:p>
        </p:txBody>
      </p:sp>
      <p:sp>
        <p:nvSpPr>
          <p:cNvPr id="4" name="Slide Number Placeholder 3">
            <a:extLst>
              <a:ext uri="{FF2B5EF4-FFF2-40B4-BE49-F238E27FC236}">
                <a16:creationId xmlns:a16="http://schemas.microsoft.com/office/drawing/2014/main" id="{BD32CAAD-E34F-44AA-B6D8-2D2A887A1E74}"/>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TextBox 4">
            <a:extLst>
              <a:ext uri="{FF2B5EF4-FFF2-40B4-BE49-F238E27FC236}">
                <a16:creationId xmlns:a16="http://schemas.microsoft.com/office/drawing/2014/main" id="{99C4388F-3C23-409F-BA82-9E2D3C16E5A0}"/>
              </a:ext>
            </a:extLst>
          </p:cNvPr>
          <p:cNvSpPr txBox="1"/>
          <p:nvPr/>
        </p:nvSpPr>
        <p:spPr>
          <a:xfrm>
            <a:off x="508000" y="814634"/>
            <a:ext cx="11023600" cy="5632311"/>
          </a:xfrm>
          <a:prstGeom prst="rect">
            <a:avLst/>
          </a:prstGeom>
          <a:noFill/>
        </p:spPr>
        <p:txBody>
          <a:bodyPr wrap="square" rtlCol="0">
            <a:spAutoFit/>
          </a:bodyPr>
          <a:lstStyle/>
          <a:p>
            <a:pPr marR="0" lvl="0">
              <a:spcBef>
                <a:spcPts val="0"/>
              </a:spcBef>
              <a:spcAft>
                <a:spcPts val="0"/>
              </a:spcAft>
            </a:pPr>
            <a:r>
              <a:rPr lang="en-US" dirty="0">
                <a:solidFill>
                  <a:schemeClr val="tx2"/>
                </a:solidFill>
                <a:effectLst/>
                <a:ea typeface="Times New Roman" panose="02020603050405020304" pitchFamily="18" charset="0"/>
              </a:rPr>
              <a:t>1. Commission only 150MW (75MW/Unit) under the current INR.</a:t>
            </a:r>
            <a:endParaRPr lang="en-US" dirty="0">
              <a:solidFill>
                <a:schemeClr val="tx2"/>
              </a:solidFill>
              <a:effectLst/>
              <a:ea typeface="Calibri" panose="020F0502020204030204" pitchFamily="34" charset="0"/>
            </a:endParaRPr>
          </a:p>
          <a:p>
            <a:pPr marL="742950" marR="0" lvl="1" indent="-285750">
              <a:spcBef>
                <a:spcPts val="0"/>
              </a:spcBef>
              <a:spcAft>
                <a:spcPts val="0"/>
              </a:spcAft>
              <a:buFont typeface="+mj-lt"/>
              <a:buAutoNum type="alphaLcPeriod"/>
            </a:pPr>
            <a:r>
              <a:rPr lang="en-US" dirty="0">
                <a:solidFill>
                  <a:schemeClr val="tx2"/>
                </a:solidFill>
                <a:effectLst/>
                <a:ea typeface="Times New Roman" panose="02020603050405020304" pitchFamily="18" charset="0"/>
              </a:rPr>
              <a:t>MW capacity for Unit 1 &amp; 2 must be reduced in RIOO-RS (submit CR).</a:t>
            </a:r>
            <a:endParaRPr lang="en-US" dirty="0">
              <a:solidFill>
                <a:schemeClr val="tx2"/>
              </a:solidFill>
              <a:effectLst/>
              <a:ea typeface="Calibri" panose="020F0502020204030204" pitchFamily="34" charset="0"/>
            </a:endParaRPr>
          </a:p>
          <a:p>
            <a:pPr marL="742950" marR="0" lvl="1" indent="-285750">
              <a:spcBef>
                <a:spcPts val="0"/>
              </a:spcBef>
              <a:spcAft>
                <a:spcPts val="0"/>
              </a:spcAft>
              <a:buFont typeface="+mj-lt"/>
              <a:buAutoNum type="alphaLcPeriod"/>
            </a:pPr>
            <a:r>
              <a:rPr lang="en-US" dirty="0">
                <a:solidFill>
                  <a:schemeClr val="tx2"/>
                </a:solidFill>
                <a:effectLst/>
                <a:ea typeface="Times New Roman" panose="02020603050405020304" pitchFamily="18" charset="0"/>
              </a:rPr>
              <a:t>Update Models (Dynamic, PSCAD and Collector </a:t>
            </a:r>
            <a:r>
              <a:rPr lang="en-US" dirty="0">
                <a:solidFill>
                  <a:schemeClr val="tx2"/>
                </a:solidFill>
                <a:ea typeface="Times New Roman" panose="02020603050405020304" pitchFamily="18" charset="0"/>
              </a:rPr>
              <a:t>S</a:t>
            </a:r>
            <a:r>
              <a:rPr lang="en-US" dirty="0">
                <a:solidFill>
                  <a:schemeClr val="tx2"/>
                </a:solidFill>
                <a:effectLst/>
                <a:ea typeface="Times New Roman" panose="02020603050405020304" pitchFamily="18" charset="0"/>
              </a:rPr>
              <a:t>ystem models) to reflect the reduced capacity.</a:t>
            </a:r>
            <a:endParaRPr lang="en-US" dirty="0">
              <a:solidFill>
                <a:schemeClr val="tx2"/>
              </a:solidFill>
              <a:effectLst/>
              <a:ea typeface="Calibri" panose="020F0502020204030204" pitchFamily="34" charset="0"/>
            </a:endParaRPr>
          </a:p>
          <a:p>
            <a:pPr marL="742950" marR="0" lvl="1" indent="-285750">
              <a:spcBef>
                <a:spcPts val="0"/>
              </a:spcBef>
              <a:spcAft>
                <a:spcPts val="0"/>
              </a:spcAft>
              <a:buFont typeface="+mj-lt"/>
              <a:buAutoNum type="alphaLcPeriod"/>
            </a:pPr>
            <a:r>
              <a:rPr lang="en-US" dirty="0">
                <a:solidFill>
                  <a:schemeClr val="tx2"/>
                </a:solidFill>
                <a:effectLst/>
                <a:ea typeface="Times New Roman" panose="02020603050405020304" pitchFamily="18" charset="0"/>
              </a:rPr>
              <a:t>Part 3 tests completed only on the available 150MW (75MW/Unit).</a:t>
            </a:r>
            <a:endParaRPr lang="en-US" dirty="0">
              <a:solidFill>
                <a:schemeClr val="tx2"/>
              </a:solidFill>
              <a:effectLst/>
              <a:ea typeface="Calibri" panose="020F0502020204030204" pitchFamily="34" charset="0"/>
            </a:endParaRPr>
          </a:p>
          <a:p>
            <a:pPr marL="914400" marR="0">
              <a:spcBef>
                <a:spcPts val="0"/>
              </a:spcBef>
              <a:spcAft>
                <a:spcPts val="0"/>
              </a:spcAft>
            </a:pPr>
            <a:r>
              <a:rPr lang="en-US" dirty="0">
                <a:solidFill>
                  <a:schemeClr val="tx2"/>
                </a:solidFill>
                <a:effectLst/>
                <a:ea typeface="Calibri" panose="020F0502020204030204" pitchFamily="34" charset="0"/>
              </a:rPr>
              <a:t> </a:t>
            </a:r>
          </a:p>
          <a:p>
            <a:pPr marR="0" lvl="0">
              <a:spcBef>
                <a:spcPts val="0"/>
              </a:spcBef>
              <a:spcAft>
                <a:spcPts val="0"/>
              </a:spcAft>
            </a:pPr>
            <a:r>
              <a:rPr lang="en-US" dirty="0">
                <a:solidFill>
                  <a:schemeClr val="tx2"/>
                </a:solidFill>
                <a:effectLst/>
                <a:ea typeface="Times New Roman" panose="02020603050405020304" pitchFamily="18" charset="0"/>
              </a:rPr>
              <a:t>2. Submit a new INR for 50MW (25MW/Unit) as repower project. </a:t>
            </a:r>
            <a:endParaRPr lang="en-US" dirty="0">
              <a:solidFill>
                <a:schemeClr val="tx2"/>
              </a:solidFill>
              <a:effectLst/>
              <a:ea typeface="Calibri" panose="020F0502020204030204" pitchFamily="34" charset="0"/>
            </a:endParaRPr>
          </a:p>
          <a:p>
            <a:pPr marL="742950" marR="0" lvl="1" indent="-285750">
              <a:spcBef>
                <a:spcPts val="0"/>
              </a:spcBef>
              <a:spcAft>
                <a:spcPts val="0"/>
              </a:spcAft>
              <a:buFont typeface="+mj-lt"/>
              <a:buAutoNum type="alphaLcPeriod"/>
            </a:pPr>
            <a:r>
              <a:rPr lang="en-US" dirty="0">
                <a:solidFill>
                  <a:schemeClr val="tx2"/>
                </a:solidFill>
                <a:effectLst/>
                <a:ea typeface="Times New Roman" panose="02020603050405020304" pitchFamily="18" charset="0"/>
              </a:rPr>
              <a:t>Gen Interconnection fees will apply per ERCOT Fee schedules.  FIS fee and studies will be waived unless the delay causes an FIS re-study. </a:t>
            </a:r>
            <a:endParaRPr lang="en-US" dirty="0">
              <a:solidFill>
                <a:schemeClr val="tx2"/>
              </a:solidFill>
              <a:effectLst/>
              <a:ea typeface="Calibri" panose="020F0502020204030204" pitchFamily="34" charset="0"/>
            </a:endParaRPr>
          </a:p>
          <a:p>
            <a:pPr marL="742950" marR="0" lvl="1" indent="-285750">
              <a:spcBef>
                <a:spcPts val="0"/>
              </a:spcBef>
              <a:spcAft>
                <a:spcPts val="0"/>
              </a:spcAft>
              <a:buFont typeface="+mj-lt"/>
              <a:buAutoNum type="alphaLcPeriod"/>
            </a:pPr>
            <a:r>
              <a:rPr lang="en-US" dirty="0">
                <a:solidFill>
                  <a:schemeClr val="tx2"/>
                </a:solidFill>
                <a:effectLst/>
                <a:ea typeface="Times New Roman" panose="02020603050405020304" pitchFamily="18" charset="0"/>
              </a:rPr>
              <a:t>Update INR and MW capacity for Units 1 &amp; 2 in </a:t>
            </a:r>
            <a:r>
              <a:rPr lang="en-US" b="1" dirty="0">
                <a:solidFill>
                  <a:schemeClr val="tx2"/>
                </a:solidFill>
                <a:effectLst/>
                <a:ea typeface="Times New Roman" panose="02020603050405020304" pitchFamily="18" charset="0"/>
              </a:rPr>
              <a:t>applicable resource data method</a:t>
            </a:r>
            <a:r>
              <a:rPr lang="en-US" baseline="30000" dirty="0">
                <a:solidFill>
                  <a:schemeClr val="tx2"/>
                </a:solidFill>
                <a:effectLst/>
                <a:ea typeface="Times New Roman" panose="02020603050405020304" pitchFamily="18" charset="0"/>
              </a:rPr>
              <a:t>*</a:t>
            </a:r>
            <a:r>
              <a:rPr lang="en-US" dirty="0">
                <a:solidFill>
                  <a:schemeClr val="tx2"/>
                </a:solidFill>
                <a:effectLst/>
                <a:ea typeface="Times New Roman" panose="02020603050405020304" pitchFamily="18" charset="0"/>
              </a:rPr>
              <a:t> for the additional 50MW (25MW/Unit). </a:t>
            </a:r>
            <a:endParaRPr lang="en-US" dirty="0">
              <a:solidFill>
                <a:schemeClr val="tx2"/>
              </a:solidFill>
              <a:effectLst/>
              <a:ea typeface="Calibri" panose="020F0502020204030204" pitchFamily="34" charset="0"/>
            </a:endParaRPr>
          </a:p>
          <a:p>
            <a:pPr marL="742950" marR="0" lvl="1" indent="-285750">
              <a:spcBef>
                <a:spcPts val="0"/>
              </a:spcBef>
              <a:spcAft>
                <a:spcPts val="0"/>
              </a:spcAft>
              <a:buFont typeface="+mj-lt"/>
              <a:buAutoNum type="alphaLcPeriod"/>
            </a:pPr>
            <a:r>
              <a:rPr lang="en-US" dirty="0">
                <a:solidFill>
                  <a:schemeClr val="tx2"/>
                </a:solidFill>
                <a:effectLst/>
                <a:ea typeface="Times New Roman" panose="02020603050405020304" pitchFamily="18" charset="0"/>
              </a:rPr>
              <a:t>Update Models (Dynamic, PSCAD, and Collector </a:t>
            </a:r>
            <a:r>
              <a:rPr lang="en-US" dirty="0">
                <a:solidFill>
                  <a:schemeClr val="tx2"/>
                </a:solidFill>
                <a:ea typeface="Times New Roman" panose="02020603050405020304" pitchFamily="18" charset="0"/>
              </a:rPr>
              <a:t>S</a:t>
            </a:r>
            <a:r>
              <a:rPr lang="en-US" dirty="0">
                <a:solidFill>
                  <a:schemeClr val="tx2"/>
                </a:solidFill>
                <a:effectLst/>
                <a:ea typeface="Times New Roman" panose="02020603050405020304" pitchFamily="18" charset="0"/>
              </a:rPr>
              <a:t>ystem models) to reflect the increased capacity.</a:t>
            </a:r>
            <a:endParaRPr lang="en-US" dirty="0">
              <a:solidFill>
                <a:schemeClr val="tx2"/>
              </a:solidFill>
              <a:effectLst/>
              <a:ea typeface="Calibri" panose="020F0502020204030204" pitchFamily="34" charset="0"/>
            </a:endParaRPr>
          </a:p>
          <a:p>
            <a:pPr marL="742950" marR="0" lvl="1" indent="-285750">
              <a:spcBef>
                <a:spcPts val="0"/>
              </a:spcBef>
              <a:spcAft>
                <a:spcPts val="0"/>
              </a:spcAft>
              <a:buFont typeface="+mj-lt"/>
              <a:buAutoNum type="alphaLcPeriod"/>
            </a:pPr>
            <a:r>
              <a:rPr lang="en-US" dirty="0">
                <a:solidFill>
                  <a:schemeClr val="tx2"/>
                </a:solidFill>
                <a:effectLst/>
                <a:ea typeface="Times New Roman" panose="02020603050405020304" pitchFamily="18" charset="0"/>
              </a:rPr>
              <a:t>Part 3 tests completed for the full capacity of 200MW (100MW/Unit).</a:t>
            </a:r>
            <a:endParaRPr lang="en-US" dirty="0">
              <a:solidFill>
                <a:schemeClr val="tx2"/>
              </a:solidFill>
              <a:effectLst/>
              <a:ea typeface="Calibri" panose="020F0502020204030204" pitchFamily="34" charset="0"/>
            </a:endParaRPr>
          </a:p>
          <a:p>
            <a:pPr marL="914400" marR="0">
              <a:spcBef>
                <a:spcPts val="0"/>
              </a:spcBef>
              <a:spcAft>
                <a:spcPts val="0"/>
              </a:spcAft>
            </a:pPr>
            <a:r>
              <a:rPr lang="en-US" dirty="0">
                <a:solidFill>
                  <a:schemeClr val="tx2"/>
                </a:solidFill>
                <a:effectLst/>
                <a:ea typeface="Calibri" panose="020F0502020204030204" pitchFamily="34" charset="0"/>
              </a:rPr>
              <a:t> </a:t>
            </a:r>
          </a:p>
          <a:p>
            <a:pPr marR="0" lvl="0">
              <a:spcBef>
                <a:spcPts val="0"/>
              </a:spcBef>
              <a:spcAft>
                <a:spcPts val="0"/>
              </a:spcAft>
            </a:pPr>
            <a:r>
              <a:rPr lang="en-US" dirty="0">
                <a:solidFill>
                  <a:schemeClr val="tx2"/>
                </a:solidFill>
                <a:effectLst/>
                <a:ea typeface="Times New Roman" panose="02020603050405020304" pitchFamily="18" charset="0"/>
              </a:rPr>
              <a:t>Commissioning: Part 3 will not be approved under the current INR until the Model(s) reflects the reduced capacity. </a:t>
            </a:r>
            <a:endParaRPr lang="en-US" dirty="0">
              <a:solidFill>
                <a:schemeClr val="tx2"/>
              </a:solidFill>
              <a:effectLst/>
              <a:ea typeface="Calibri" panose="020F0502020204030204" pitchFamily="34" charset="0"/>
            </a:endParaRPr>
          </a:p>
          <a:p>
            <a:pPr marL="0" marR="0">
              <a:spcBef>
                <a:spcPts val="0"/>
              </a:spcBef>
              <a:spcAft>
                <a:spcPts val="0"/>
              </a:spcAft>
            </a:pPr>
            <a:r>
              <a:rPr lang="en-US" baseline="30000" dirty="0">
                <a:solidFill>
                  <a:schemeClr val="tx2"/>
                </a:solidFill>
                <a:effectLst/>
                <a:ea typeface="Calibri" panose="020F0502020204030204" pitchFamily="34" charset="0"/>
              </a:rPr>
              <a:t> </a:t>
            </a:r>
            <a:endParaRPr lang="en-US" dirty="0">
              <a:solidFill>
                <a:schemeClr val="tx2"/>
              </a:solidFill>
              <a:effectLst/>
              <a:ea typeface="Calibri" panose="020F0502020204030204" pitchFamily="34" charset="0"/>
            </a:endParaRPr>
          </a:p>
          <a:p>
            <a:pPr marL="0" marR="0">
              <a:spcBef>
                <a:spcPts val="0"/>
              </a:spcBef>
              <a:spcAft>
                <a:spcPts val="0"/>
              </a:spcAft>
            </a:pPr>
            <a:r>
              <a:rPr lang="en-US" b="1" dirty="0">
                <a:solidFill>
                  <a:schemeClr val="tx2"/>
                </a:solidFill>
                <a:effectLst/>
                <a:ea typeface="Calibri" panose="020F0502020204030204" pitchFamily="34" charset="0"/>
              </a:rPr>
              <a:t>*Applicable resource data method</a:t>
            </a:r>
            <a:r>
              <a:rPr lang="en-US" dirty="0">
                <a:solidFill>
                  <a:schemeClr val="tx2"/>
                </a:solidFill>
                <a:effectLst/>
                <a:ea typeface="Calibri" panose="020F0502020204030204" pitchFamily="34" charset="0"/>
              </a:rPr>
              <a:t> – At this time it is believed that an interface similar to RIOO-RS will be available in RIOO-IS for resources to submit resource data during the interconnection process. If this method is not available, then the data will be submitted via the RARF forms. </a:t>
            </a:r>
          </a:p>
          <a:p>
            <a:endParaRPr lang="en-US" dirty="0"/>
          </a:p>
        </p:txBody>
      </p:sp>
    </p:spTree>
    <p:extLst>
      <p:ext uri="{BB962C8B-B14F-4D97-AF65-F5344CB8AC3E}">
        <p14:creationId xmlns:p14="http://schemas.microsoft.com/office/powerpoint/2010/main" val="3507242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52289-2F2A-4F3E-A6A7-BEEA58EFB9F5}"/>
              </a:ext>
            </a:extLst>
          </p:cNvPr>
          <p:cNvSpPr>
            <a:spLocks noGrp="1"/>
          </p:cNvSpPr>
          <p:nvPr>
            <p:ph type="title"/>
          </p:nvPr>
        </p:nvSpPr>
        <p:spPr/>
        <p:txBody>
          <a:bodyPr/>
          <a:lstStyle/>
          <a:p>
            <a:r>
              <a:rPr lang="en-US" dirty="0"/>
              <a:t>Scenario 3</a:t>
            </a:r>
          </a:p>
        </p:txBody>
      </p:sp>
      <p:sp>
        <p:nvSpPr>
          <p:cNvPr id="3" name="Content Placeholder 2">
            <a:extLst>
              <a:ext uri="{FF2B5EF4-FFF2-40B4-BE49-F238E27FC236}">
                <a16:creationId xmlns:a16="http://schemas.microsoft.com/office/drawing/2014/main" id="{A21946F4-089A-4C0F-B758-F579B6901841}"/>
              </a:ext>
            </a:extLst>
          </p:cNvPr>
          <p:cNvSpPr>
            <a:spLocks noGrp="1"/>
          </p:cNvSpPr>
          <p:nvPr>
            <p:ph idx="1"/>
          </p:nvPr>
        </p:nvSpPr>
        <p:spPr>
          <a:xfrm>
            <a:off x="406400" y="1066801"/>
            <a:ext cx="6527800" cy="5105399"/>
          </a:xfrm>
        </p:spPr>
        <p:txBody>
          <a:bodyPr/>
          <a:lstStyle/>
          <a:p>
            <a:r>
              <a:rPr lang="en-US" dirty="0"/>
              <a:t>Resource requesting Part 2 synchronization but cannot complete Part 3 commissioning within 120 days.</a:t>
            </a:r>
          </a:p>
          <a:p>
            <a:pPr lvl="1"/>
            <a:r>
              <a:rPr lang="en-US" dirty="0"/>
              <a:t>Possible options include creating a new INR to split the units or handling as a repower project.</a:t>
            </a:r>
          </a:p>
        </p:txBody>
      </p:sp>
      <p:sp>
        <p:nvSpPr>
          <p:cNvPr id="4" name="Slide Number Placeholder 3">
            <a:extLst>
              <a:ext uri="{FF2B5EF4-FFF2-40B4-BE49-F238E27FC236}">
                <a16:creationId xmlns:a16="http://schemas.microsoft.com/office/drawing/2014/main" id="{DF4F22EC-32C3-4F77-BB1E-763BC1FBD3E3}"/>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6" name="Picture 5">
            <a:extLst>
              <a:ext uri="{FF2B5EF4-FFF2-40B4-BE49-F238E27FC236}">
                <a16:creationId xmlns:a16="http://schemas.microsoft.com/office/drawing/2014/main" id="{7CF21188-3551-40AA-AEAA-A4853461828D}"/>
              </a:ext>
            </a:extLst>
          </p:cNvPr>
          <p:cNvPicPr>
            <a:picLocks noChangeAspect="1"/>
          </p:cNvPicPr>
          <p:nvPr/>
        </p:nvPicPr>
        <p:blipFill>
          <a:blip r:embed="rId2"/>
          <a:stretch>
            <a:fillRect/>
          </a:stretch>
        </p:blipFill>
        <p:spPr>
          <a:xfrm>
            <a:off x="7543800" y="685800"/>
            <a:ext cx="3429000" cy="4991100"/>
          </a:xfrm>
          <a:prstGeom prst="rect">
            <a:avLst/>
          </a:prstGeom>
        </p:spPr>
      </p:pic>
    </p:spTree>
    <p:extLst>
      <p:ext uri="{BB962C8B-B14F-4D97-AF65-F5344CB8AC3E}">
        <p14:creationId xmlns:p14="http://schemas.microsoft.com/office/powerpoint/2010/main" val="716689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5CFC9-8E1A-4BB4-A0DE-3EBA3695EBFC}"/>
              </a:ext>
            </a:extLst>
          </p:cNvPr>
          <p:cNvSpPr>
            <a:spLocks noGrp="1"/>
          </p:cNvSpPr>
          <p:nvPr>
            <p:ph type="title"/>
          </p:nvPr>
        </p:nvSpPr>
        <p:spPr/>
        <p:txBody>
          <a:bodyPr/>
          <a:lstStyle/>
          <a:p>
            <a:r>
              <a:rPr lang="en-US" dirty="0"/>
              <a:t>Scenario 3</a:t>
            </a:r>
          </a:p>
        </p:txBody>
      </p:sp>
      <p:sp>
        <p:nvSpPr>
          <p:cNvPr id="4" name="Slide Number Placeholder 3">
            <a:extLst>
              <a:ext uri="{FF2B5EF4-FFF2-40B4-BE49-F238E27FC236}">
                <a16:creationId xmlns:a16="http://schemas.microsoft.com/office/drawing/2014/main" id="{F6F9A825-1FB9-498B-9793-EBA7B854FEBC}"/>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TextBox 4">
            <a:extLst>
              <a:ext uri="{FF2B5EF4-FFF2-40B4-BE49-F238E27FC236}">
                <a16:creationId xmlns:a16="http://schemas.microsoft.com/office/drawing/2014/main" id="{62D01A5B-0FAA-4C82-BE4C-616B1160AF96}"/>
              </a:ext>
            </a:extLst>
          </p:cNvPr>
          <p:cNvSpPr txBox="1"/>
          <p:nvPr/>
        </p:nvSpPr>
        <p:spPr>
          <a:xfrm>
            <a:off x="508000" y="1066800"/>
            <a:ext cx="11277600" cy="5632311"/>
          </a:xfrm>
          <a:prstGeom prst="rect">
            <a:avLst/>
          </a:prstGeom>
          <a:noFill/>
        </p:spPr>
        <p:txBody>
          <a:bodyPr wrap="square" rtlCol="0">
            <a:spAutoFit/>
          </a:bodyPr>
          <a:lstStyle/>
          <a:p>
            <a:pPr marL="457200" indent="-457200">
              <a:buAutoNum type="arabicPeriod"/>
            </a:pPr>
            <a:r>
              <a:rPr lang="en-US" sz="2000" dirty="0">
                <a:solidFill>
                  <a:schemeClr val="tx2"/>
                </a:solidFill>
                <a:effectLst/>
                <a:ea typeface="Times New Roman" panose="02020603050405020304" pitchFamily="18" charset="0"/>
              </a:rPr>
              <a:t>If the project cannot complete Part 3 commissioning of Unit(s) within 120 days from initial</a:t>
            </a:r>
          </a:p>
          <a:p>
            <a:pPr lvl="1"/>
            <a:r>
              <a:rPr lang="en-US" sz="2000" dirty="0">
                <a:solidFill>
                  <a:schemeClr val="tx2"/>
                </a:solidFill>
                <a:effectLst/>
                <a:ea typeface="Times New Roman" panose="02020603050405020304" pitchFamily="18" charset="0"/>
              </a:rPr>
              <a:t>synchronization, then the RE must provide a statement as to the reasons for delays along with an updated Commissioning Plan. The purpose of the statement is to see if part of the project can be commissioned under the current INR and a new INR created for the capacity that cannot be commissioned on the same schedule. </a:t>
            </a:r>
          </a:p>
          <a:p>
            <a:pPr marL="457200" marR="0">
              <a:spcBef>
                <a:spcPts val="0"/>
              </a:spcBef>
              <a:spcAft>
                <a:spcPts val="0"/>
              </a:spcAft>
            </a:pPr>
            <a:r>
              <a:rPr lang="en-US" sz="2000" dirty="0">
                <a:solidFill>
                  <a:schemeClr val="tx2"/>
                </a:solidFill>
                <a:effectLst/>
                <a:ea typeface="Calibri" panose="020F0502020204030204" pitchFamily="34" charset="0"/>
              </a:rPr>
              <a:t> </a:t>
            </a:r>
          </a:p>
          <a:p>
            <a:r>
              <a:rPr lang="en-US" sz="2000" dirty="0">
                <a:solidFill>
                  <a:schemeClr val="tx2"/>
                </a:solidFill>
                <a:effectLst/>
                <a:ea typeface="Times New Roman" panose="02020603050405020304" pitchFamily="18" charset="0"/>
              </a:rPr>
              <a:t>2.    If it’s determined that part of the INR can be commissioned, then the RE can proceed with</a:t>
            </a:r>
          </a:p>
          <a:p>
            <a:pPr lvl="1"/>
            <a:r>
              <a:rPr lang="en-US" sz="2000" dirty="0">
                <a:solidFill>
                  <a:schemeClr val="tx2"/>
                </a:solidFill>
                <a:effectLst/>
                <a:ea typeface="Times New Roman" panose="02020603050405020304" pitchFamily="18" charset="0"/>
              </a:rPr>
              <a:t>commissioning the available capacity under the current INR and submit a new INR for the delayed capacity. </a:t>
            </a:r>
            <a:endParaRPr lang="en-US" sz="2000" dirty="0">
              <a:solidFill>
                <a:schemeClr val="tx2"/>
              </a:solidFill>
              <a:effectLst/>
              <a:ea typeface="Calibri" panose="020F0502020204030204" pitchFamily="34" charset="0"/>
            </a:endParaRPr>
          </a:p>
          <a:p>
            <a:pPr marL="1200150" lvl="2" indent="-285750">
              <a:buFont typeface="+mj-lt"/>
              <a:buAutoNum type="alphaLcPeriod"/>
            </a:pPr>
            <a:r>
              <a:rPr lang="en-US" sz="2000" dirty="0">
                <a:solidFill>
                  <a:schemeClr val="tx2"/>
                </a:solidFill>
                <a:effectLst/>
                <a:ea typeface="Times New Roman" panose="02020603050405020304" pitchFamily="18" charset="0"/>
              </a:rPr>
              <a:t>Gen Interconnection fees will apply per ERCOT Fee schedules. FIS fee and studies will be waived unless the delay causes an FIS to restudy. </a:t>
            </a:r>
            <a:endParaRPr lang="en-US" sz="2000" dirty="0">
              <a:solidFill>
                <a:schemeClr val="tx2"/>
              </a:solidFill>
              <a:effectLst/>
              <a:ea typeface="Calibri" panose="020F0502020204030204" pitchFamily="34" charset="0"/>
            </a:endParaRPr>
          </a:p>
          <a:p>
            <a:pPr marL="1200150" lvl="2" indent="-285750">
              <a:buFont typeface="+mj-lt"/>
              <a:buAutoNum type="alphaLcPeriod"/>
            </a:pPr>
            <a:r>
              <a:rPr lang="en-US" sz="2000" dirty="0">
                <a:solidFill>
                  <a:schemeClr val="tx2"/>
                </a:solidFill>
                <a:effectLst/>
                <a:ea typeface="Times New Roman" panose="02020603050405020304" pitchFamily="18" charset="0"/>
              </a:rPr>
              <a:t>Option 1: Split the Units so there will be a total of 4 Units at the site.  Unit 1 and 2 will need to be commissioned under the current INR.  Units 3 and 4 will require a new INR.  </a:t>
            </a:r>
            <a:r>
              <a:rPr lang="en-US" sz="2000" b="1" dirty="0">
                <a:solidFill>
                  <a:schemeClr val="tx2"/>
                </a:solidFill>
                <a:effectLst/>
                <a:ea typeface="Times New Roman" panose="02020603050405020304" pitchFamily="18" charset="0"/>
              </a:rPr>
              <a:t>OR</a:t>
            </a:r>
            <a:endParaRPr lang="en-US" sz="2000" b="1" dirty="0">
              <a:solidFill>
                <a:schemeClr val="tx2"/>
              </a:solidFill>
              <a:effectLst/>
              <a:ea typeface="Calibri" panose="020F0502020204030204" pitchFamily="34" charset="0"/>
            </a:endParaRPr>
          </a:p>
          <a:p>
            <a:pPr marL="1200150" lvl="2" indent="-285750">
              <a:buFont typeface="+mj-lt"/>
              <a:buAutoNum type="alphaLcPeriod"/>
            </a:pPr>
            <a:r>
              <a:rPr lang="en-US" sz="2000" dirty="0">
                <a:solidFill>
                  <a:schemeClr val="tx2"/>
                </a:solidFill>
                <a:effectLst/>
                <a:ea typeface="Times New Roman" panose="02020603050405020304" pitchFamily="18" charset="0"/>
              </a:rPr>
              <a:t>Option 2: Do a repower INR to keep the 2 units at the site and increase their capacity</a:t>
            </a:r>
            <a:endParaRPr lang="en-US" sz="2000" dirty="0">
              <a:solidFill>
                <a:schemeClr val="tx2"/>
              </a:solidFill>
              <a:effectLst/>
              <a:ea typeface="Calibri" panose="020F0502020204030204" pitchFamily="34" charset="0"/>
            </a:endParaRPr>
          </a:p>
          <a:p>
            <a:pPr marL="1200150" lvl="2" indent="-285750">
              <a:buFont typeface="+mj-lt"/>
              <a:buAutoNum type="alphaLcPeriod"/>
            </a:pPr>
            <a:r>
              <a:rPr lang="en-US" sz="2000" dirty="0">
                <a:solidFill>
                  <a:schemeClr val="tx2"/>
                </a:solidFill>
                <a:effectLst/>
                <a:ea typeface="Times New Roman" panose="02020603050405020304" pitchFamily="18" charset="0"/>
              </a:rPr>
              <a:t>Requires Modeling changes (90 day).</a:t>
            </a:r>
            <a:endParaRPr lang="en-US" sz="2000" dirty="0">
              <a:solidFill>
                <a:schemeClr val="tx2"/>
              </a:solidFill>
              <a:effectLst/>
              <a:ea typeface="Calibri" panose="020F0502020204030204" pitchFamily="34" charset="0"/>
            </a:endParaRPr>
          </a:p>
          <a:p>
            <a:pPr marL="1200150" lvl="2" indent="-285750">
              <a:buFont typeface="+mj-lt"/>
              <a:buAutoNum type="alphaLcPeriod"/>
            </a:pPr>
            <a:r>
              <a:rPr lang="en-US" sz="2000" dirty="0">
                <a:solidFill>
                  <a:schemeClr val="tx2"/>
                </a:solidFill>
                <a:effectLst/>
                <a:ea typeface="Times New Roman" panose="02020603050405020304" pitchFamily="18" charset="0"/>
              </a:rPr>
              <a:t>Part 3 tests will need to be done prior to commissioning of each Unit in the INR regardless of whether Option 1 or 2 is selected.</a:t>
            </a:r>
            <a:endParaRPr lang="en-US" sz="2000" dirty="0">
              <a:solidFill>
                <a:schemeClr val="tx2"/>
              </a:solidFill>
              <a:effectLst/>
              <a:ea typeface="Calibri" panose="020F0502020204030204" pitchFamily="34" charset="0"/>
            </a:endParaRPr>
          </a:p>
        </p:txBody>
      </p:sp>
    </p:spTree>
    <p:extLst>
      <p:ext uri="{BB962C8B-B14F-4D97-AF65-F5344CB8AC3E}">
        <p14:creationId xmlns:p14="http://schemas.microsoft.com/office/powerpoint/2010/main" val="3933625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78DAD-D5D6-4B77-BDD7-5D62EDA92EE9}"/>
              </a:ext>
            </a:extLst>
          </p:cNvPr>
          <p:cNvSpPr>
            <a:spLocks noGrp="1"/>
          </p:cNvSpPr>
          <p:nvPr>
            <p:ph type="title"/>
          </p:nvPr>
        </p:nvSpPr>
        <p:spPr/>
        <p:txBody>
          <a:bodyPr/>
          <a:lstStyle/>
          <a:p>
            <a:r>
              <a:rPr lang="en-US" dirty="0"/>
              <a:t>Scenario 3</a:t>
            </a:r>
          </a:p>
        </p:txBody>
      </p:sp>
      <p:sp>
        <p:nvSpPr>
          <p:cNvPr id="3" name="Content Placeholder 2">
            <a:extLst>
              <a:ext uri="{FF2B5EF4-FFF2-40B4-BE49-F238E27FC236}">
                <a16:creationId xmlns:a16="http://schemas.microsoft.com/office/drawing/2014/main" id="{5D88FCFC-6131-4ABF-9E0F-8D32301209FB}"/>
              </a:ext>
            </a:extLst>
          </p:cNvPr>
          <p:cNvSpPr>
            <a:spLocks noGrp="1"/>
          </p:cNvSpPr>
          <p:nvPr>
            <p:ph idx="1"/>
          </p:nvPr>
        </p:nvSpPr>
        <p:spPr>
          <a:xfrm>
            <a:off x="406400" y="1066801"/>
            <a:ext cx="4699000" cy="4038600"/>
          </a:xfrm>
        </p:spPr>
        <p:txBody>
          <a:bodyPr/>
          <a:lstStyle/>
          <a:p>
            <a:pPr marL="0" indent="0">
              <a:buNone/>
            </a:pPr>
            <a:r>
              <a:rPr lang="en-US" dirty="0"/>
              <a:t>Option 1: Split the Units so there will be a total of 4 Units at the site.  Unit 1 and 2 to be commissioned under the current INR.  Units 3 and 4 will require a new INR</a:t>
            </a:r>
          </a:p>
        </p:txBody>
      </p:sp>
      <p:sp>
        <p:nvSpPr>
          <p:cNvPr id="4" name="Slide Number Placeholder 3">
            <a:extLst>
              <a:ext uri="{FF2B5EF4-FFF2-40B4-BE49-F238E27FC236}">
                <a16:creationId xmlns:a16="http://schemas.microsoft.com/office/drawing/2014/main" id="{4266F66E-1DF3-425E-B765-48B128073503}"/>
              </a:ext>
            </a:extLst>
          </p:cNvPr>
          <p:cNvSpPr>
            <a:spLocks noGrp="1"/>
          </p:cNvSpPr>
          <p:nvPr>
            <p:ph type="sldNum" sz="quarter" idx="4"/>
          </p:nvPr>
        </p:nvSpPr>
        <p:spPr/>
        <p:txBody>
          <a:bodyPr/>
          <a:lstStyle/>
          <a:p>
            <a:fld id="{1D93BD3E-1E9A-4970-A6F7-E7AC52762E0C}" type="slidenum">
              <a:rPr lang="en-US" smtClean="0"/>
              <a:pPr/>
              <a:t>9</a:t>
            </a:fld>
            <a:endParaRPr lang="en-US" dirty="0"/>
          </a:p>
        </p:txBody>
      </p:sp>
      <p:pic>
        <p:nvPicPr>
          <p:cNvPr id="4098" name="Picture 3">
            <a:extLst>
              <a:ext uri="{FF2B5EF4-FFF2-40B4-BE49-F238E27FC236}">
                <a16:creationId xmlns:a16="http://schemas.microsoft.com/office/drawing/2014/main" id="{9E09B0CE-93A6-4ABD-9BC0-3DBC9662A4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5081" y="1295400"/>
            <a:ext cx="5583568"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867508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65107</TotalTime>
  <Words>918</Words>
  <Application>Microsoft Office PowerPoint</Application>
  <PresentationFormat>Widescreen</PresentationFormat>
  <Paragraphs>90</Paragraphs>
  <Slides>11</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11</vt:i4>
      </vt:variant>
    </vt:vector>
  </HeadingPairs>
  <TitlesOfParts>
    <vt:vector size="16" baseType="lpstr">
      <vt:lpstr>Arial</vt:lpstr>
      <vt:lpstr>Calibri</vt:lpstr>
      <vt:lpstr>1_Custom Design</vt:lpstr>
      <vt:lpstr>Inside pages</vt:lpstr>
      <vt:lpstr>2_Custom Design</vt:lpstr>
      <vt:lpstr>PowerPoint Presentation</vt:lpstr>
      <vt:lpstr>Overview</vt:lpstr>
      <vt:lpstr>Scenario 1</vt:lpstr>
      <vt:lpstr>Scenario 1  </vt:lpstr>
      <vt:lpstr>Scenario 2</vt:lpstr>
      <vt:lpstr>Scenario 2</vt:lpstr>
      <vt:lpstr>Scenario 3</vt:lpstr>
      <vt:lpstr>Scenario 3</vt:lpstr>
      <vt:lpstr>Scenario 3</vt:lpstr>
      <vt:lpstr>Summary</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Fernandes, Jenifer</cp:lastModifiedBy>
  <cp:revision>703</cp:revision>
  <cp:lastPrinted>2018-07-25T14:31:19Z</cp:lastPrinted>
  <dcterms:created xsi:type="dcterms:W3CDTF">2016-01-21T15:20:31Z</dcterms:created>
  <dcterms:modified xsi:type="dcterms:W3CDTF">2022-02-18T04:16:32Z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