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338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0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pgravois\Solar%20Events\SolarTripEvents_Redac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Solar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355997167020785E-2"/>
          <c:y val="0.14092986380995257"/>
          <c:w val="0.82314377369495484"/>
          <c:h val="0.67496091465076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Sheet1!$K$1</c:f>
              <c:strCache>
                <c:ptCount val="1"/>
                <c:pt idx="0">
                  <c:v># Events</c:v>
                </c:pt>
              </c:strCache>
            </c:strRef>
          </c:tx>
          <c:spPr>
            <a:solidFill>
              <a:srgbClr val="00ACC8"/>
            </a:solidFill>
            <a:ln>
              <a:noFill/>
            </a:ln>
            <a:effectLst/>
          </c:spPr>
          <c:invertIfNegative val="0"/>
          <c:cat>
            <c:strRef>
              <c:f>Sheet1!$J$2:$J$8</c:f>
              <c:strCache>
                <c:ptCount val="7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Sheet1!$K$2:$K$8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9-46C3-B1ED-2B0B4CFD1491}"/>
            </c:ext>
          </c:extLst>
        </c:ser>
        <c:ser>
          <c:idx val="1"/>
          <c:order val="1"/>
          <c:tx>
            <c:strRef>
              <c:f>Sheet1!$L$1</c:f>
              <c:strCache>
                <c:ptCount val="1"/>
                <c:pt idx="0">
                  <c:v>Pad Event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Sheet1!$J$2:$J$8</c:f>
              <c:strCache>
                <c:ptCount val="7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Sheet1!$L$2:$L$8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EA89-46C3-B1ED-2B0B4CFD1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477376"/>
        <c:axId val="1297477792"/>
      </c:barChart>
      <c:barChart>
        <c:barDir val="col"/>
        <c:grouping val="clustered"/>
        <c:varyColors val="0"/>
        <c:ser>
          <c:idx val="2"/>
          <c:order val="2"/>
          <c:tx>
            <c:strRef>
              <c:f>Sheet1!$M$1</c:f>
              <c:strCache>
                <c:ptCount val="1"/>
                <c:pt idx="0">
                  <c:v>Pad MW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Sheet1!$J$2:$J$8</c:f>
              <c:strCache>
                <c:ptCount val="7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Sheet1!$M$2:$M$8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EA89-46C3-B1ED-2B0B4CFD1491}"/>
            </c:ext>
          </c:extLst>
        </c:ser>
        <c:ser>
          <c:idx val="3"/>
          <c:order val="3"/>
          <c:tx>
            <c:strRef>
              <c:f>Sheet1!$N$1</c:f>
              <c:strCache>
                <c:ptCount val="1"/>
                <c:pt idx="0">
                  <c:v>Total MW Loss</c:v>
                </c:pt>
              </c:strCache>
            </c:strRef>
          </c:tx>
          <c:spPr>
            <a:solidFill>
              <a:srgbClr val="5D6770"/>
            </a:solidFill>
            <a:ln>
              <a:noFill/>
            </a:ln>
            <a:effectLst/>
          </c:spPr>
          <c:invertIfNegative val="0"/>
          <c:cat>
            <c:strRef>
              <c:f>Sheet1!$J$2:$J$8</c:f>
              <c:strCache>
                <c:ptCount val="7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Sheet1!$N$2:$N$8</c:f>
              <c:numCache>
                <c:formatCode>General</c:formatCode>
                <c:ptCount val="7"/>
                <c:pt idx="0">
                  <c:v>722</c:v>
                </c:pt>
                <c:pt idx="1">
                  <c:v>353</c:v>
                </c:pt>
                <c:pt idx="2">
                  <c:v>1098</c:v>
                </c:pt>
                <c:pt idx="3">
                  <c:v>1015</c:v>
                </c:pt>
                <c:pt idx="4">
                  <c:v>495</c:v>
                </c:pt>
                <c:pt idx="5">
                  <c:v>314</c:v>
                </c:pt>
                <c:pt idx="6">
                  <c:v>1043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89-46C3-B1ED-2B0B4CFD1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2071408"/>
        <c:axId val="1302073488"/>
      </c:barChart>
      <c:catAx>
        <c:axId val="129747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477792"/>
        <c:crosses val="autoZero"/>
        <c:auto val="1"/>
        <c:lblAlgn val="ctr"/>
        <c:lblOffset val="100"/>
        <c:noMultiLvlLbl val="0"/>
      </c:catAx>
      <c:valAx>
        <c:axId val="129747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477376"/>
        <c:crosses val="autoZero"/>
        <c:crossBetween val="between"/>
      </c:valAx>
      <c:valAx>
        <c:axId val="1302073488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MW</a:t>
                </a:r>
              </a:p>
            </c:rich>
          </c:tx>
          <c:layout>
            <c:manualLayout>
              <c:xMode val="edge"/>
              <c:yMode val="edge"/>
              <c:x val="0.93755947173269993"/>
              <c:y val="0.379990368389943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071408"/>
        <c:crosses val="max"/>
        <c:crossBetween val="between"/>
      </c:valAx>
      <c:catAx>
        <c:axId val="1302071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02073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Loss of Solar Event Analysis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February 18, 2022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93D5-6D38-4826-A5A6-3849D7AA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8B1B-5CBF-4613-A608-1FA641D3B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Event Detection Procedure</a:t>
            </a:r>
          </a:p>
          <a:p>
            <a:r>
              <a:rPr lang="en-US" dirty="0"/>
              <a:t>Events since June 2021</a:t>
            </a:r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Automation and Email Notification</a:t>
            </a:r>
          </a:p>
          <a:p>
            <a:pPr lvl="1"/>
            <a:r>
              <a:rPr lang="en-US" dirty="0"/>
              <a:t>Improvements to Real-Time PMU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D57A4-4ABC-4140-9648-F19966F7D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3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435-760F-4E04-B873-18D40B2D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D00E-DDCB-4F65-BC07-80192F859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Detect and mitigate smaller events to prevent larger events</a:t>
            </a:r>
          </a:p>
          <a:p>
            <a:r>
              <a:rPr lang="en-US" dirty="0"/>
              <a:t>Cannot be dependent on models alone</a:t>
            </a:r>
          </a:p>
          <a:p>
            <a:r>
              <a:rPr lang="en-US" dirty="0"/>
              <a:t>Using actual events to improve model accuracy</a:t>
            </a:r>
          </a:p>
          <a:p>
            <a:r>
              <a:rPr lang="en-US" dirty="0"/>
              <a:t>Better data for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7578A-A139-41D4-809A-D87321E53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0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009F-ACD1-42C9-8F56-C5C7C21E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Detection Procedure (Currently)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95F9-FFAD-4480-973F-09FF0C34E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 Solar.MW PI tags for reduction ~100 MW or greater</a:t>
            </a:r>
          </a:p>
          <a:p>
            <a:r>
              <a:rPr lang="en-US" dirty="0"/>
              <a:t>Match up with frequency deviations so not chasing telemetry dropouts</a:t>
            </a:r>
          </a:p>
          <a:p>
            <a:r>
              <a:rPr lang="en-US" dirty="0"/>
              <a:t>Developed tool to locate MW losses greater than 10 MW for every solar unit during user defined time frame</a:t>
            </a:r>
          </a:p>
          <a:p>
            <a:r>
              <a:rPr lang="en-US" dirty="0"/>
              <a:t>Replay in Real Time Dynamic Monitoring System (RTDMS) to look for possible faults</a:t>
            </a:r>
          </a:p>
          <a:p>
            <a:r>
              <a:rPr lang="en-US" dirty="0"/>
              <a:t>Track events and reach out to REs for any events of interest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6BC18-6DA5-494F-943D-365BFF93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7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A870-C7EB-483F-929C-0E23B77F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Loss Events ~100 MW or Greater </a:t>
            </a:r>
            <a:br>
              <a:rPr lang="en-US" dirty="0"/>
            </a:br>
            <a:r>
              <a:rPr lang="en-US" dirty="0"/>
              <a:t>June – December 2021*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B4F90-87B5-4336-A947-201AE6ACD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9E6FB46-48C2-428E-BA87-BE4DD901E1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458200" cy="4672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BDBE47F-3547-4C35-A946-DADD9E75B6EA}"/>
              </a:ext>
            </a:extLst>
          </p:cNvPr>
          <p:cNvSpPr txBox="1"/>
          <p:nvPr/>
        </p:nvSpPr>
        <p:spPr>
          <a:xfrm>
            <a:off x="6210300" y="6105427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*Excluding June 26 Event</a:t>
            </a:r>
          </a:p>
        </p:txBody>
      </p:sp>
    </p:spTree>
    <p:extLst>
      <p:ext uri="{BB962C8B-B14F-4D97-AF65-F5344CB8AC3E}">
        <p14:creationId xmlns:p14="http://schemas.microsoft.com/office/powerpoint/2010/main" val="148039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7171-2F5C-4625-805E-0194333B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Loss Events ~100 MW or Greater </a:t>
            </a:r>
            <a:br>
              <a:rPr lang="en-US" dirty="0"/>
            </a:br>
            <a:r>
              <a:rPr lang="en-US" dirty="0"/>
              <a:t>June – December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CCC42-5E40-4B7E-906F-B31571157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71222"/>
          </a:xfrm>
        </p:spPr>
        <p:txBody>
          <a:bodyPr/>
          <a:lstStyle/>
          <a:p>
            <a:r>
              <a:rPr lang="en-US" sz="2400" dirty="0"/>
              <a:t>Total of 30 events ranging from 78 MW to 252 MW</a:t>
            </a:r>
          </a:p>
          <a:p>
            <a:r>
              <a:rPr lang="en-US" sz="2400" dirty="0"/>
              <a:t>9 events associated with a fault</a:t>
            </a:r>
          </a:p>
          <a:p>
            <a:r>
              <a:rPr lang="en-US" sz="2400" dirty="0"/>
              <a:t>2 events with MW losses at multiple plants, both associated with faults</a:t>
            </a:r>
          </a:p>
          <a:p>
            <a:pPr lvl="1"/>
            <a:r>
              <a:rPr lang="en-US" sz="2200" dirty="0"/>
              <a:t>210 MW loss on 8/15 at 3 separate sites</a:t>
            </a:r>
          </a:p>
          <a:p>
            <a:pPr lvl="1"/>
            <a:r>
              <a:rPr lang="en-US" sz="2200" dirty="0"/>
              <a:t>185 MW loss on 12/10 at 2 separate sites</a:t>
            </a:r>
          </a:p>
          <a:p>
            <a:r>
              <a:rPr lang="en-US" sz="2400" dirty="0"/>
              <a:t>Total of 18 plants and 27 units involved in at least one event</a:t>
            </a:r>
          </a:p>
          <a:p>
            <a:r>
              <a:rPr lang="en-US" sz="2400" dirty="0"/>
              <a:t>7 plants identified in NERC Odessa report involved in another event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95B8A-9BF5-4B4E-B754-2044B8103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C6C25-9B61-4C82-83DC-597758BF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Next Steps – Automation and Process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9D8D2-4CD0-4C2E-8F33-964134B26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Currently a manual process and events are often not found for days or weeks</a:t>
            </a:r>
          </a:p>
          <a:p>
            <a:r>
              <a:rPr lang="en-US" sz="2400" dirty="0"/>
              <a:t>ERCOT working on improving tools to scan continuously and send email or trigger alerts when events detected</a:t>
            </a:r>
          </a:p>
          <a:p>
            <a:r>
              <a:rPr lang="en-US" sz="2400" dirty="0"/>
              <a:t>Need to streamline communication process and develop event criteria for sending RFIs</a:t>
            </a:r>
          </a:p>
          <a:p>
            <a:r>
              <a:rPr lang="en-US" sz="2400" dirty="0"/>
              <a:t>Need better access to high resolution data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DAB5D-833F-4EB9-89CB-34614D3DE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3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890D-E067-4008-8376-CB1B1440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Real-Time PMU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8ED42-EB35-42D4-9A6F-31BD67EDD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PMUs streaming real-time data from POIs of solar farms are valuable to analysis</a:t>
            </a:r>
          </a:p>
          <a:p>
            <a:r>
              <a:rPr lang="en-US" dirty="0"/>
              <a:t>No need to wait for plants to provide data, which may be erased after 10 days</a:t>
            </a:r>
          </a:p>
          <a:p>
            <a:r>
              <a:rPr lang="en-US" dirty="0"/>
              <a:t>Can quickly replay events for analysis</a:t>
            </a:r>
          </a:p>
          <a:p>
            <a:r>
              <a:rPr lang="en-US" dirty="0"/>
              <a:t>3 TOs currently sending real-time PMU data – which operate 43 of the 57 POIs for solar sites</a:t>
            </a:r>
          </a:p>
          <a:p>
            <a:r>
              <a:rPr lang="en-US" dirty="0"/>
              <a:t>Currently receiving real-time PMU data from 13 POIs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54518-EE72-4A52-9267-9C214484B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1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376</Words>
  <Application>Microsoft Office PowerPoint</Application>
  <PresentationFormat>On-screen Show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Agenda</vt:lpstr>
      <vt:lpstr>Background</vt:lpstr>
      <vt:lpstr>Event Detection Procedure (Currently)</vt:lpstr>
      <vt:lpstr>Solar Loss Events ~100 MW or Greater  June – December 2021*</vt:lpstr>
      <vt:lpstr>Solar Loss Events ~100 MW or Greater  June – December 2021</vt:lpstr>
      <vt:lpstr>Next Steps – Automation and Process Improvements</vt:lpstr>
      <vt:lpstr>Improvements to Real-Time PMU Network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32</cp:revision>
  <cp:lastPrinted>2016-01-21T20:53:15Z</cp:lastPrinted>
  <dcterms:created xsi:type="dcterms:W3CDTF">2016-01-21T15:20:31Z</dcterms:created>
  <dcterms:modified xsi:type="dcterms:W3CDTF">2022-02-18T17:32:18Z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