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8"/>
  </p:notesMasterIdLst>
  <p:handoutMasterIdLst>
    <p:handoutMasterId r:id="rId19"/>
  </p:handoutMasterIdLst>
  <p:sldIdLst>
    <p:sldId id="268" r:id="rId6"/>
    <p:sldId id="324" r:id="rId7"/>
    <p:sldId id="325" r:id="rId8"/>
    <p:sldId id="334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05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9" d="100"/>
          <a:sy n="119" d="100"/>
        </p:scale>
        <p:origin x="129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9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514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906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nerc.com/pa/rrm/ea/Documents/Odessa_Disturbance_Report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33600"/>
            <a:ext cx="5638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Follow Up RFIs for Odessa Disturbance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IBRTF Meeting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February 18, 2022</a:t>
            </a:r>
          </a:p>
        </p:txBody>
      </p:sp>
    </p:spTree>
    <p:extLst>
      <p:ext uri="{BB962C8B-B14F-4D97-AF65-F5344CB8AC3E}">
        <p14:creationId xmlns:p14="http://schemas.microsoft.com/office/powerpoint/2010/main" val="590203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69BD6-B9A2-4EF5-A04B-897F6143E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2C78F-D4C8-4E17-BC53-282E184AD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Meet with OEM to discuss options for plants who have not or cannot modify inverter protection settings</a:t>
            </a:r>
          </a:p>
          <a:p>
            <a:r>
              <a:rPr lang="en-US" sz="2000" dirty="0"/>
              <a:t>Follow up on potential model updates (both incorrect models and models to reflect system changes)</a:t>
            </a:r>
          </a:p>
          <a:p>
            <a:r>
              <a:rPr lang="en-US" sz="2000" dirty="0"/>
              <a:t>Work with plants that will trip again to establish best possible solutions (returning to pre-disturbance output quickly)</a:t>
            </a:r>
          </a:p>
          <a:p>
            <a:r>
              <a:rPr lang="en-US" sz="2000" dirty="0"/>
              <a:t>Contact remaining plants that tripped or lost output (5 plants total)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A5AE4D-2E66-487B-86C5-6994CC5F8D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94EA98F-3916-4F40-AF20-B4BDB1104D2D}"/>
              </a:ext>
            </a:extLst>
          </p:cNvPr>
          <p:cNvGraphicFramePr>
            <a:graphicFrameLocks noGrp="1"/>
          </p:cNvGraphicFramePr>
          <p:nvPr/>
        </p:nvGraphicFramePr>
        <p:xfrm>
          <a:off x="453189" y="3516711"/>
          <a:ext cx="8077200" cy="2567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>
                  <a:extLst>
                    <a:ext uri="{9D8B030D-6E8A-4147-A177-3AD203B41FA5}">
                      <a16:colId xmlns:a16="http://schemas.microsoft.com/office/drawing/2014/main" val="1865786165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3588944178"/>
                    </a:ext>
                  </a:extLst>
                </a:gridCol>
                <a:gridCol w="2336800">
                  <a:extLst>
                    <a:ext uri="{9D8B030D-6E8A-4147-A177-3AD203B41FA5}">
                      <a16:colId xmlns:a16="http://schemas.microsoft.com/office/drawing/2014/main" val="224228765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207640221"/>
                    </a:ext>
                  </a:extLst>
                </a:gridCol>
              </a:tblGrid>
              <a:tr h="381001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Unit(s)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MW Lost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Inverter OEM/Model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Reason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5993581"/>
                  </a:ext>
                </a:extLst>
              </a:tr>
              <a:tr h="43721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Plant C/D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OEM 1, Model 2*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Inverter AC Overvoltage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123802"/>
                  </a:ext>
                </a:extLst>
              </a:tr>
              <a:tr h="43721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Plant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OEM 3, 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Inverter Underfrequency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786966"/>
                  </a:ext>
                </a:extLst>
              </a:tr>
              <a:tr h="43721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Plant 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OEM 1, Model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Feeder Underfrequency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132983"/>
                  </a:ext>
                </a:extLst>
              </a:tr>
              <a:tr h="43721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Plant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OEM 3, Model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Unknown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56624"/>
                  </a:ext>
                </a:extLst>
              </a:tr>
              <a:tr h="43721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Plant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OEM 3, Model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Unknown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188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1693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1B9F4-B7A9-424E-862F-A2AC639FA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RFI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E7C41-9B0B-439E-BDB9-DD5377A06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Currently ERCOT’s best tool for collecting information for event analysis  </a:t>
            </a:r>
          </a:p>
          <a:p>
            <a:r>
              <a:rPr lang="en-US" dirty="0"/>
              <a:t>Time consuming for both ERCOT and MPs</a:t>
            </a:r>
          </a:p>
          <a:p>
            <a:r>
              <a:rPr lang="en-US" dirty="0"/>
              <a:t>Clarity of questions and responses often leads to follow up communications</a:t>
            </a:r>
          </a:p>
          <a:p>
            <a:r>
              <a:rPr lang="en-US" dirty="0"/>
              <a:t>Conference calls with SMEs more effective for technical matters</a:t>
            </a:r>
          </a:p>
          <a:p>
            <a:r>
              <a:rPr lang="en-US" dirty="0"/>
              <a:t>ERCOT will need to work more closely with MPs to get these matters resolved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61AC02-32D2-41D0-83C8-4B4A871E2E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079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33604"/>
            <a:ext cx="5638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rgbClr val="00AEC7"/>
              </a:solidFill>
              <a:ea typeface="+mj-ea"/>
              <a:cs typeface="+mj-cs"/>
            </a:endParaRPr>
          </a:p>
          <a:p>
            <a:endParaRPr lang="en-US" sz="2800" b="1" dirty="0">
              <a:solidFill>
                <a:srgbClr val="00AEC7"/>
              </a:solidFill>
              <a:ea typeface="+mj-ea"/>
              <a:cs typeface="+mj-cs"/>
            </a:endParaRPr>
          </a:p>
          <a:p>
            <a:r>
              <a:rPr lang="en-US" sz="2800" b="1" dirty="0">
                <a:solidFill>
                  <a:srgbClr val="00AEC7"/>
                </a:solidFill>
                <a:ea typeface="+mj-ea"/>
                <a:cs typeface="+mj-cs"/>
              </a:rPr>
              <a:t>        </a:t>
            </a:r>
            <a:r>
              <a:rPr lang="en-US" sz="6000" b="1" dirty="0">
                <a:solidFill>
                  <a:srgbClr val="00AEC7"/>
                </a:solidFill>
                <a:ea typeface="+mj-ea"/>
                <a:cs typeface="+mj-cs"/>
              </a:rPr>
              <a:t>Questions?</a:t>
            </a:r>
            <a:endParaRPr lang="en-US" sz="5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547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793D5-6D38-4826-A5A6-3849D7AA6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98B1B-5CBF-4613-A608-1FA641D3B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Summary of plants requiring follow up action from NERC’s Odessa Disturbance Report</a:t>
            </a:r>
          </a:p>
          <a:p>
            <a:pPr lvl="0"/>
            <a:r>
              <a:rPr lang="en-US" sz="2400" dirty="0"/>
              <a:t>RFIs sent / received</a:t>
            </a:r>
          </a:p>
          <a:p>
            <a:pPr lvl="0"/>
            <a:r>
              <a:rPr lang="en-US" sz="2400" dirty="0"/>
              <a:t>Review of responses</a:t>
            </a:r>
          </a:p>
          <a:p>
            <a:pPr lvl="0"/>
            <a:r>
              <a:rPr lang="en-US" sz="2400" dirty="0"/>
              <a:t>Next Steps</a:t>
            </a:r>
          </a:p>
          <a:p>
            <a:pPr lvl="0"/>
            <a:r>
              <a:rPr lang="en-US" sz="2400" dirty="0"/>
              <a:t>Discuss RFI Procedure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1D57A4-4ABC-4140-9648-F19966F7D0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688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B3118-7D3E-4593-8B2A-9FB832FF0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Plants Identified in NERC Odessa Disturbance Report</a:t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6D86B89-FFDC-4DB7-8247-6CD2C01960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5000" y="838200"/>
            <a:ext cx="4935515" cy="433256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32A351-0E77-49B6-9362-BD95316B91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C5CDDDF-85A4-40E9-A257-0816434711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5133384"/>
            <a:ext cx="4935515" cy="90245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0A88DDF-EF20-43E9-AB3B-5A4AEE6EA306}"/>
              </a:ext>
            </a:extLst>
          </p:cNvPr>
          <p:cNvSpPr txBox="1"/>
          <p:nvPr/>
        </p:nvSpPr>
        <p:spPr>
          <a:xfrm>
            <a:off x="1600200" y="13716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*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5E52CF7-240F-4861-9036-273EDC80AEA1}"/>
              </a:ext>
            </a:extLst>
          </p:cNvPr>
          <p:cNvSpPr txBox="1"/>
          <p:nvPr/>
        </p:nvSpPr>
        <p:spPr>
          <a:xfrm>
            <a:off x="1600200" y="300448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*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3C7631-CFE0-4A1B-8638-652ACDE4C08D}"/>
              </a:ext>
            </a:extLst>
          </p:cNvPr>
          <p:cNvSpPr txBox="1"/>
          <p:nvPr/>
        </p:nvSpPr>
        <p:spPr>
          <a:xfrm>
            <a:off x="1600200" y="3429000"/>
            <a:ext cx="22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*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9AEE0A-3297-496F-8CD7-6AFE93DEB03C}"/>
              </a:ext>
            </a:extLst>
          </p:cNvPr>
          <p:cNvSpPr txBox="1"/>
          <p:nvPr/>
        </p:nvSpPr>
        <p:spPr>
          <a:xfrm>
            <a:off x="1600200" y="38862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*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05B79FF-63FE-41A9-872A-5EB7EB1432D1}"/>
              </a:ext>
            </a:extLst>
          </p:cNvPr>
          <p:cNvSpPr txBox="1"/>
          <p:nvPr/>
        </p:nvSpPr>
        <p:spPr>
          <a:xfrm>
            <a:off x="1600200" y="440942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*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EE9FED-BEB8-4550-9B20-6127F0434213}"/>
              </a:ext>
            </a:extLst>
          </p:cNvPr>
          <p:cNvSpPr txBox="1"/>
          <p:nvPr/>
        </p:nvSpPr>
        <p:spPr>
          <a:xfrm>
            <a:off x="2209800" y="6096000"/>
            <a:ext cx="563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Table B.1 from NERC’s </a:t>
            </a:r>
            <a:r>
              <a:rPr lang="en-US" sz="1400" dirty="0">
                <a:hlinkClick r:id="rId4"/>
              </a:rPr>
              <a:t>Odessa Disturbance Report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995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CD480-8433-4079-A0B8-27B31F2E2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 Up RFIs Sent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94CCDD-90FF-4691-BD34-6E3051D638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0CE615B-D1AD-4A3A-9115-285EE1BF9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5 Follow Up RFIs sent on 12/1/2021 representing 894 MW of the 1,112 MW lost from solar farms during event: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4D157A0-323E-41E3-B94C-4F13ADADDD6C}"/>
              </a:ext>
            </a:extLst>
          </p:cNvPr>
          <p:cNvGraphicFramePr>
            <a:graphicFrameLocks noGrp="1"/>
          </p:cNvGraphicFramePr>
          <p:nvPr/>
        </p:nvGraphicFramePr>
        <p:xfrm>
          <a:off x="429126" y="2057400"/>
          <a:ext cx="8153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274">
                  <a:extLst>
                    <a:ext uri="{9D8B030D-6E8A-4147-A177-3AD203B41FA5}">
                      <a16:colId xmlns:a16="http://schemas.microsoft.com/office/drawing/2014/main" val="240764691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427226544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3783463011"/>
                    </a:ext>
                  </a:extLst>
                </a:gridCol>
                <a:gridCol w="3248526">
                  <a:extLst>
                    <a:ext uri="{9D8B030D-6E8A-4147-A177-3AD203B41FA5}">
                      <a16:colId xmlns:a16="http://schemas.microsoft.com/office/drawing/2014/main" val="381156735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Unit(s)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MW Lost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Inverter OEM/Model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Reason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0849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Plant G/H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OEM 1, 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PLL Loss of Synchronism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7191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Plant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OEM 1, 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PLL Loss of Synchronism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39009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Plant K/L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OEM 2, 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Momentary Cessation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791038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Plant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OEM 2, Model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Feeder AC Overvoltage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800277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Plant I/J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OEM 1, Model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Inverter AC Overvoltage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3021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920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18FA5-7114-4398-BFC0-BAD66FEB9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Plants that Tripped from Loss of Synchronism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8084A-5A80-43E0-A9B5-78ED1B9D7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Total MW loss from 2 plants that tripped for loss of synchronism was 389 MW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400" dirty="0"/>
              <a:t>Plant G/H lost combined 239 MW - reported that loss of synchronism function had been disabled 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r>
              <a:rPr lang="en-US" sz="2000" dirty="0"/>
              <a:t>OEM verified there are other adequate protections to allow Loss of Synchronism to be disabled</a:t>
            </a:r>
          </a:p>
          <a:p>
            <a:pPr lvl="1"/>
            <a:r>
              <a:rPr lang="en-US" sz="2000" dirty="0"/>
              <a:t>Restart delay reduced from 5 minutes to 10 seconds</a:t>
            </a:r>
          </a:p>
          <a:p>
            <a:pPr lvl="1"/>
            <a:r>
              <a:rPr lang="en-US" sz="2000" dirty="0"/>
              <a:t>Parameter update made on 12/6/2021 to mitigate active power oscillation</a:t>
            </a:r>
          </a:p>
          <a:p>
            <a:pPr lvl="1"/>
            <a:r>
              <a:rPr lang="en-US" sz="2000" dirty="0"/>
              <a:t>Models being reviewed to determine impact of inverter changes and will submit accordingly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294F42-9015-48E3-876B-65E0DA547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95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7904D-4E91-49EB-ADDF-BCD3DEC8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Plants that Tripped from Loss of Synchronism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20FDB2-596A-4410-A440-C5C193E1DA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AE89F2-C02D-4F8C-AB39-63EEA4CFB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23622"/>
          </a:xfrm>
        </p:spPr>
        <p:txBody>
          <a:bodyPr/>
          <a:lstStyle/>
          <a:p>
            <a:r>
              <a:rPr lang="en-US" sz="2400" dirty="0"/>
              <a:t>Plant B lost 150 MW - reported loss of synchronism function was removed from all inverters effective 2/1/2022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r>
              <a:rPr lang="en-US" sz="2000" dirty="0"/>
              <a:t>Original RFI response stated they were still working with OEM to determine if LOS could be disabled</a:t>
            </a:r>
          </a:p>
          <a:p>
            <a:pPr lvl="1"/>
            <a:r>
              <a:rPr lang="en-US" sz="2000" dirty="0"/>
              <a:t>No other protection settings determined to trip for similar event</a:t>
            </a:r>
          </a:p>
          <a:p>
            <a:pPr lvl="1"/>
            <a:r>
              <a:rPr lang="en-US" sz="2000" dirty="0"/>
              <a:t>Reactive oscillations during event have not been addressed</a:t>
            </a:r>
          </a:p>
          <a:p>
            <a:pPr lvl="1"/>
            <a:r>
              <a:rPr lang="en-US" sz="2000" dirty="0"/>
              <a:t>Need to follow up about possible model update/submittal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444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7904D-4E91-49EB-ADDF-BCD3DEC8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Plant Reduction from Momentary Cessation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20FDB2-596A-4410-A440-C5C193E1DA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AE89F2-C02D-4F8C-AB39-63EEA4CFB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02889"/>
            <a:ext cx="8534400" cy="5052221"/>
          </a:xfrm>
        </p:spPr>
        <p:txBody>
          <a:bodyPr/>
          <a:lstStyle/>
          <a:p>
            <a:r>
              <a:rPr lang="en-US" sz="2400" dirty="0"/>
              <a:t>Plant K/L lost combined 153 MW - OEM stated Loss of Synchronism and/or Momentary Cessation could not be disabled from inverter protection settings without causing potential harm to equipment. </a:t>
            </a:r>
          </a:p>
          <a:p>
            <a:pPr lvl="1"/>
            <a:r>
              <a:rPr lang="en-US" sz="2000" dirty="0"/>
              <a:t>Legacy inverters lost synchronization causing phase angle jump &gt;20° which invokes momentary cessation</a:t>
            </a:r>
          </a:p>
          <a:p>
            <a:pPr lvl="1"/>
            <a:r>
              <a:rPr lang="en-US" sz="2000" dirty="0"/>
              <a:t>Did not respond appropriately about possibly relaxing momentary cessation settings if they cannot be disabled</a:t>
            </a:r>
          </a:p>
          <a:p>
            <a:pPr lvl="1"/>
            <a:r>
              <a:rPr lang="en-US" sz="2000" dirty="0"/>
              <a:t>Unit #1 took 5 minutes to return to full power while Unit #2 took 2 minutes</a:t>
            </a:r>
          </a:p>
          <a:p>
            <a:pPr lvl="1"/>
            <a:r>
              <a:rPr lang="en-US" sz="2000" dirty="0"/>
              <a:t>Need to investigate plant level controller ramp rates preventing inverter level recovery for future events</a:t>
            </a:r>
          </a:p>
          <a:p>
            <a:pPr lvl="1"/>
            <a:r>
              <a:rPr lang="en-US" sz="2000" dirty="0"/>
              <a:t>No future action or model changes expected from plant and will trip again for similar event</a:t>
            </a:r>
          </a:p>
          <a:p>
            <a:pPr lvl="1"/>
            <a:endParaRPr lang="en-US" sz="20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508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7904D-4E91-49EB-ADDF-BCD3DEC8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Plant that Tripped from Feeder Overvoltage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20FDB2-596A-4410-A440-C5C193E1DA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AE89F2-C02D-4F8C-AB39-63EEA4CFB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Plant M lost 147 MW – Disabled all overvoltage and undervoltage protection scheme for feeder breakers 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r>
              <a:rPr lang="en-US" sz="2000" dirty="0"/>
              <a:t>Reviewed inverter voltage and frequency settings against ERCOT and PRC-024 requirements and stated they are outside of “No Trip Zone” with adequate margin.</a:t>
            </a:r>
          </a:p>
          <a:p>
            <a:pPr lvl="1"/>
            <a:r>
              <a:rPr lang="en-US" sz="2000" dirty="0"/>
              <a:t>However, very fast overvoltage protection still set at point which inverters may trip for similar event</a:t>
            </a:r>
          </a:p>
          <a:p>
            <a:pPr lvl="1"/>
            <a:r>
              <a:rPr lang="en-US" sz="2000" dirty="0"/>
              <a:t>Seeing considerable difference between voltage at inverter terminals and POI</a:t>
            </a:r>
          </a:p>
          <a:p>
            <a:pPr lvl="1"/>
            <a:r>
              <a:rPr lang="en-US" sz="2000" dirty="0"/>
              <a:t>No changes to be made to reactive injection for LVRT conditions</a:t>
            </a:r>
          </a:p>
          <a:p>
            <a:pPr lvl="1"/>
            <a:r>
              <a:rPr lang="en-US" sz="2000" dirty="0"/>
              <a:t>Plant will review MOD-026 and MOD-027 model validation by end of Q1 2022 and adjust/resubmit model if necessary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909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7904D-4E91-49EB-ADDF-BCD3DEC8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Plant that Tripped from Inverter Overvoltage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20FDB2-596A-4410-A440-C5C193E1DA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AE89F2-C02D-4F8C-AB39-63EEA4CFB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Plant I/J lost combined 205 MW – Stated inverter overvoltage protection setpoints are the current design limitations of the equipment from the inverter OEM and can not be relaxed 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r>
              <a:rPr lang="en-US" sz="2000" dirty="0"/>
              <a:t>No plant modifications made at this time and inverters will trip again for similar event</a:t>
            </a:r>
          </a:p>
          <a:p>
            <a:pPr lvl="1"/>
            <a:r>
              <a:rPr lang="en-US" sz="2000" dirty="0"/>
              <a:t>PMU data provided by plant shows highest voltage of 1.08 </a:t>
            </a:r>
            <a:r>
              <a:rPr lang="en-US" sz="2000" dirty="0" err="1"/>
              <a:t>pu</a:t>
            </a:r>
            <a:r>
              <a:rPr lang="en-US" sz="2000" dirty="0"/>
              <a:t> on high side of GSU, well within PRC-024 “No Trip Zone”</a:t>
            </a:r>
          </a:p>
          <a:p>
            <a:pPr lvl="1"/>
            <a:r>
              <a:rPr lang="en-US" sz="2000" dirty="0"/>
              <a:t>Inverter terminal voltage reached above 1.25 </a:t>
            </a:r>
            <a:r>
              <a:rPr lang="en-US" sz="2000" dirty="0" err="1"/>
              <a:t>pu</a:t>
            </a:r>
            <a:endParaRPr lang="en-US" sz="2000" dirty="0"/>
          </a:p>
          <a:p>
            <a:pPr lvl="1"/>
            <a:r>
              <a:rPr lang="en-US" sz="2000" dirty="0"/>
              <a:t>Model performance not matching actual performance</a:t>
            </a:r>
          </a:p>
          <a:p>
            <a:pPr lvl="1"/>
            <a:r>
              <a:rPr lang="en-US" sz="2000" dirty="0"/>
              <a:t>Not meeting VRT requirements in NOG</a:t>
            </a:r>
          </a:p>
          <a:p>
            <a:pPr lvl="1"/>
            <a:r>
              <a:rPr lang="en-US" sz="2000" dirty="0"/>
              <a:t>No plans for model updates currently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35022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</TotalTime>
  <Words>846</Words>
  <Application>Microsoft Office PowerPoint</Application>
  <PresentationFormat>On-screen Show (4:3)</PresentationFormat>
  <Paragraphs>144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1_Custom Design</vt:lpstr>
      <vt:lpstr>Office Theme</vt:lpstr>
      <vt:lpstr>PowerPoint Presentation</vt:lpstr>
      <vt:lpstr>Agenda</vt:lpstr>
      <vt:lpstr>Plants Identified in NERC Odessa Disturbance Report </vt:lpstr>
      <vt:lpstr>Follow Up RFIs Sent </vt:lpstr>
      <vt:lpstr>Plants that Tripped from Loss of Synchronism </vt:lpstr>
      <vt:lpstr>Plants that Tripped from Loss of Synchronism </vt:lpstr>
      <vt:lpstr>Plant Reduction from Momentary Cessation </vt:lpstr>
      <vt:lpstr>Plant that Tripped from Feeder Overvoltage </vt:lpstr>
      <vt:lpstr>Plant that Tripped from Inverter Overvoltage </vt:lpstr>
      <vt:lpstr>Next Steps</vt:lpstr>
      <vt:lpstr>RFI Procedure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Gravois, Patrick</cp:lastModifiedBy>
  <cp:revision>32</cp:revision>
  <cp:lastPrinted>2016-01-21T20:53:15Z</cp:lastPrinted>
  <dcterms:created xsi:type="dcterms:W3CDTF">2016-01-21T15:20:31Z</dcterms:created>
  <dcterms:modified xsi:type="dcterms:W3CDTF">2022-02-18T17:29:16Z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