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9"/>
  </p:notesMasterIdLst>
  <p:handoutMasterIdLst>
    <p:handoutMasterId r:id="rId10"/>
  </p:handoutMasterIdLst>
  <p:sldIdLst>
    <p:sldId id="284" r:id="rId7"/>
    <p:sldId id="286"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5417" autoAdjust="0"/>
  </p:normalViewPr>
  <p:slideViewPr>
    <p:cSldViewPr showGuides="1">
      <p:cViewPr varScale="1">
        <p:scale>
          <a:sx n="114" d="100"/>
          <a:sy n="114" d="100"/>
        </p:scale>
        <p:origin x="1386" y="10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2/18/2022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2/18/2022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3159872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802149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9359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1" name="TextBox 10"/>
          <p:cNvSpPr txBox="1"/>
          <p:nvPr userDrawn="1"/>
        </p:nvSpPr>
        <p:spPr>
          <a:xfrm>
            <a:off x="8345235" y="6540542"/>
            <a:ext cx="707325" cy="276999"/>
          </a:xfrm>
          <a:prstGeom prst="rect">
            <a:avLst/>
          </a:prstGeom>
          <a:noFill/>
        </p:spPr>
        <p:txBody>
          <a:bodyPr wrap="square" rtlCol="0">
            <a:spAutoFit/>
          </a:bodyPr>
          <a:lstStyle/>
          <a:p>
            <a:pPr algn="r"/>
            <a:fld id="{70FCC7E3-021B-47DF-A1B2-17EE18AFD701}" type="slidenum">
              <a:rPr lang="en-US" sz="1200" b="0" smtClean="0">
                <a:solidFill>
                  <a:schemeClr val="tx2"/>
                </a:solidFill>
              </a:rPr>
              <a:pPr algn="r"/>
              <a:t>‹#›</a:t>
            </a:fld>
            <a:endParaRPr lang="en-US" sz="1200" b="0"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PANHANDLE GTC limit with VSAT</a:t>
            </a:r>
          </a:p>
        </p:txBody>
      </p:sp>
      <p:sp>
        <p:nvSpPr>
          <p:cNvPr id="3" name="TextBox 2">
            <a:extLst>
              <a:ext uri="{FF2B5EF4-FFF2-40B4-BE49-F238E27FC236}">
                <a16:creationId xmlns:a16="http://schemas.microsoft.com/office/drawing/2014/main" id="{264B1987-3C9A-4BEE-9E9E-84DC3869E2B2}"/>
              </a:ext>
            </a:extLst>
          </p:cNvPr>
          <p:cNvSpPr txBox="1"/>
          <p:nvPr/>
        </p:nvSpPr>
        <p:spPr>
          <a:xfrm>
            <a:off x="609600" y="1078736"/>
            <a:ext cx="7924800" cy="4124206"/>
          </a:xfrm>
          <a:prstGeom prst="rect">
            <a:avLst/>
          </a:prstGeom>
          <a:noFill/>
        </p:spPr>
        <p:txBody>
          <a:bodyPr wrap="square" rtlCol="0">
            <a:spAutoFit/>
          </a:bodyPr>
          <a:lstStyle/>
          <a:p>
            <a:pPr marL="285750" indent="-285750">
              <a:buFont typeface="Arial" panose="020B0604020202020204" pitchFamily="34" charset="0"/>
              <a:buChar char="•"/>
            </a:pPr>
            <a:r>
              <a:rPr lang="en-US" dirty="0"/>
              <a:t>Panhandle GTC limit is determined as the lower of:</a:t>
            </a:r>
          </a:p>
          <a:p>
            <a:pPr marL="800100" lvl="1" indent="-342900">
              <a:buFont typeface="+mj-lt"/>
              <a:buAutoNum type="arabicPeriod"/>
            </a:pPr>
            <a:r>
              <a:rPr lang="en-US" dirty="0"/>
              <a:t>Calculated static voltage stability limit from VSAT, or</a:t>
            </a:r>
          </a:p>
          <a:p>
            <a:pPr marL="800100" lvl="1" indent="-342900">
              <a:buFont typeface="+mj-lt"/>
              <a:buAutoNum type="arabicPeriod"/>
            </a:pPr>
            <a:r>
              <a:rPr lang="en-US" dirty="0"/>
              <a:t>Table-based dynamic voltage stability limit under various outages</a:t>
            </a:r>
          </a:p>
          <a:p>
            <a:pPr marL="800100" lvl="1" indent="-342900">
              <a:buFont typeface="+mj-lt"/>
              <a:buAutoNum type="arabicPeriod"/>
            </a:pPr>
            <a:endParaRPr lang="en-US" sz="1600" dirty="0"/>
          </a:p>
          <a:p>
            <a:pPr marL="800100" lvl="1" indent="-342900">
              <a:buFont typeface="+mj-lt"/>
              <a:buAutoNum type="arabicPeriod"/>
            </a:pPr>
            <a:endParaRPr lang="en-US" sz="1600" dirty="0"/>
          </a:p>
          <a:p>
            <a:pPr marL="285750" indent="-285750">
              <a:buFont typeface="Arial" panose="020B0604020202020204" pitchFamily="34" charset="0"/>
              <a:buChar char="•"/>
            </a:pPr>
            <a:r>
              <a:rPr lang="en-US" dirty="0"/>
              <a:t>When VSAT calculates the voltage stability limit for the Panhandle export, it increases the wind resources in the Panhandle area until the system reaches voltage instability. However, depending on the transmission conditions and wind resource availability, it may not reach the instability even with all available wind dispatched. In that case, VSAT reports “dispatch limit”, not “stability limit”.</a:t>
            </a:r>
          </a:p>
          <a:p>
            <a:pPr lvl="1"/>
            <a:endParaRPr lang="en-US" sz="1600" dirty="0"/>
          </a:p>
          <a:p>
            <a:pPr lvl="1"/>
            <a:endParaRPr lang="en-US" sz="1600" dirty="0"/>
          </a:p>
          <a:p>
            <a:pPr lvl="1"/>
            <a:endParaRPr lang="en-US" dirty="0"/>
          </a:p>
          <a:p>
            <a:pPr lvl="1"/>
            <a:r>
              <a:rPr lang="en-US" dirty="0"/>
              <a:t> </a:t>
            </a:r>
          </a:p>
        </p:txBody>
      </p:sp>
    </p:spTree>
    <p:extLst>
      <p:ext uri="{BB962C8B-B14F-4D97-AF65-F5344CB8AC3E}">
        <p14:creationId xmlns:p14="http://schemas.microsoft.com/office/powerpoint/2010/main" val="90070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PANHANDLE GTC limits in CRR/DAM/RTM</a:t>
            </a:r>
          </a:p>
        </p:txBody>
      </p:sp>
      <p:graphicFrame>
        <p:nvGraphicFramePr>
          <p:cNvPr id="5" name="Table 5">
            <a:extLst>
              <a:ext uri="{FF2B5EF4-FFF2-40B4-BE49-F238E27FC236}">
                <a16:creationId xmlns:a16="http://schemas.microsoft.com/office/drawing/2014/main" id="{D5E8297A-7BB2-4BEB-B2B0-DBD6906C3E05}"/>
              </a:ext>
            </a:extLst>
          </p:cNvPr>
          <p:cNvGraphicFramePr>
            <a:graphicFrameLocks noGrp="1"/>
          </p:cNvGraphicFramePr>
          <p:nvPr>
            <p:extLst>
              <p:ext uri="{D42A27DB-BD31-4B8C-83A1-F6EECF244321}">
                <p14:modId xmlns:p14="http://schemas.microsoft.com/office/powerpoint/2010/main" val="2853735251"/>
              </p:ext>
            </p:extLst>
          </p:nvPr>
        </p:nvGraphicFramePr>
        <p:xfrm>
          <a:off x="723900" y="2667000"/>
          <a:ext cx="7696200" cy="3429000"/>
        </p:xfrm>
        <a:graphic>
          <a:graphicData uri="http://schemas.openxmlformats.org/drawingml/2006/table">
            <a:tbl>
              <a:tblPr firstRow="1" bandRow="1">
                <a:tableStyleId>{5C22544A-7EE6-4342-B048-85BDC9FD1C3A}</a:tableStyleId>
              </a:tblPr>
              <a:tblGrid>
                <a:gridCol w="1473740">
                  <a:extLst>
                    <a:ext uri="{9D8B030D-6E8A-4147-A177-3AD203B41FA5}">
                      <a16:colId xmlns:a16="http://schemas.microsoft.com/office/drawing/2014/main" val="2758973233"/>
                    </a:ext>
                  </a:extLst>
                </a:gridCol>
                <a:gridCol w="2046862">
                  <a:extLst>
                    <a:ext uri="{9D8B030D-6E8A-4147-A177-3AD203B41FA5}">
                      <a16:colId xmlns:a16="http://schemas.microsoft.com/office/drawing/2014/main" val="3965787660"/>
                    </a:ext>
                  </a:extLst>
                </a:gridCol>
                <a:gridCol w="2251548">
                  <a:extLst>
                    <a:ext uri="{9D8B030D-6E8A-4147-A177-3AD203B41FA5}">
                      <a16:colId xmlns:a16="http://schemas.microsoft.com/office/drawing/2014/main" val="1406753152"/>
                    </a:ext>
                  </a:extLst>
                </a:gridCol>
                <a:gridCol w="1924050">
                  <a:extLst>
                    <a:ext uri="{9D8B030D-6E8A-4147-A177-3AD203B41FA5}">
                      <a16:colId xmlns:a16="http://schemas.microsoft.com/office/drawing/2014/main" val="2148367647"/>
                    </a:ext>
                  </a:extLst>
                </a:gridCol>
              </a:tblGrid>
              <a:tr h="564319">
                <a:tc>
                  <a:txBody>
                    <a:bodyPr/>
                    <a:lstStyle/>
                    <a:p>
                      <a:endParaRPr lang="en-US" dirty="0"/>
                    </a:p>
                  </a:txBody>
                  <a:tcPr/>
                </a:tc>
                <a:tc>
                  <a:txBody>
                    <a:bodyPr/>
                    <a:lstStyle/>
                    <a:p>
                      <a:r>
                        <a:rPr lang="en-US" dirty="0"/>
                        <a:t>CRR</a:t>
                      </a:r>
                    </a:p>
                  </a:txBody>
                  <a:tcPr/>
                </a:tc>
                <a:tc>
                  <a:txBody>
                    <a:bodyPr/>
                    <a:lstStyle/>
                    <a:p>
                      <a:r>
                        <a:rPr lang="en-US" dirty="0"/>
                        <a:t>DAM</a:t>
                      </a:r>
                    </a:p>
                  </a:txBody>
                  <a:tcPr/>
                </a:tc>
                <a:tc>
                  <a:txBody>
                    <a:bodyPr/>
                    <a:lstStyle/>
                    <a:p>
                      <a:r>
                        <a:rPr lang="en-US" dirty="0"/>
                        <a:t>RTM</a:t>
                      </a:r>
                    </a:p>
                  </a:txBody>
                  <a:tcPr/>
                </a:tc>
                <a:extLst>
                  <a:ext uri="{0D108BD9-81ED-4DB2-BD59-A6C34878D82A}">
                    <a16:rowId xmlns:a16="http://schemas.microsoft.com/office/drawing/2014/main" val="2292164933"/>
                  </a:ext>
                </a:extLst>
              </a:tr>
              <a:tr h="1035880">
                <a:tc>
                  <a:txBody>
                    <a:bodyPr/>
                    <a:lstStyle/>
                    <a:p>
                      <a:r>
                        <a:rPr lang="en-US" dirty="0"/>
                        <a:t>Before Dec. 2021</a:t>
                      </a:r>
                    </a:p>
                  </a:txBody>
                  <a:tcPr/>
                </a:tc>
                <a:tc>
                  <a:txBody>
                    <a:bodyPr/>
                    <a:lstStyle/>
                    <a:p>
                      <a:r>
                        <a:rPr lang="en-US" dirty="0"/>
                        <a:t>Min(dispatch limit, table value)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Min(dispatch limit, table value)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Min(dispatch limit, table value)</a:t>
                      </a:r>
                    </a:p>
                    <a:p>
                      <a:endParaRPr lang="en-US" dirty="0"/>
                    </a:p>
                  </a:txBody>
                  <a:tcPr/>
                </a:tc>
                <a:extLst>
                  <a:ext uri="{0D108BD9-81ED-4DB2-BD59-A6C34878D82A}">
                    <a16:rowId xmlns:a16="http://schemas.microsoft.com/office/drawing/2014/main" val="3531577923"/>
                  </a:ext>
                </a:extLst>
              </a:tr>
              <a:tr h="636383">
                <a:tc>
                  <a:txBody>
                    <a:bodyPr/>
                    <a:lstStyle/>
                    <a:p>
                      <a:r>
                        <a:rPr lang="en-US" dirty="0"/>
                        <a:t>Currently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Min(dispatch limit, table value)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Min(9999, table value)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Min(dispatch limit, table value)</a:t>
                      </a:r>
                    </a:p>
                    <a:p>
                      <a:endParaRPr lang="en-US" dirty="0"/>
                    </a:p>
                  </a:txBody>
                  <a:tcPr/>
                </a:tc>
                <a:extLst>
                  <a:ext uri="{0D108BD9-81ED-4DB2-BD59-A6C34878D82A}">
                    <a16:rowId xmlns:a16="http://schemas.microsoft.com/office/drawing/2014/main" val="1089250550"/>
                  </a:ext>
                </a:extLst>
              </a:tr>
              <a:tr h="914401">
                <a:tc>
                  <a:txBody>
                    <a:bodyPr/>
                    <a:lstStyle/>
                    <a:p>
                      <a:r>
                        <a:rPr lang="en-US" dirty="0"/>
                        <a:t>After Mar.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Min(dispatch limit, table value)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Min(99999, table value)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Min(99999, table value)</a:t>
                      </a:r>
                    </a:p>
                    <a:p>
                      <a:endParaRPr lang="en-US" dirty="0"/>
                    </a:p>
                  </a:txBody>
                  <a:tcPr/>
                </a:tc>
                <a:extLst>
                  <a:ext uri="{0D108BD9-81ED-4DB2-BD59-A6C34878D82A}">
                    <a16:rowId xmlns:a16="http://schemas.microsoft.com/office/drawing/2014/main" val="909111955"/>
                  </a:ext>
                </a:extLst>
              </a:tr>
            </a:tbl>
          </a:graphicData>
        </a:graphic>
      </p:graphicFrame>
      <p:sp>
        <p:nvSpPr>
          <p:cNvPr id="6" name="TextBox 5">
            <a:extLst>
              <a:ext uri="{FF2B5EF4-FFF2-40B4-BE49-F238E27FC236}">
                <a16:creationId xmlns:a16="http://schemas.microsoft.com/office/drawing/2014/main" id="{5363BED9-713F-4F01-A99A-E9D23C44B6FF}"/>
              </a:ext>
            </a:extLst>
          </p:cNvPr>
          <p:cNvSpPr txBox="1"/>
          <p:nvPr/>
        </p:nvSpPr>
        <p:spPr>
          <a:xfrm>
            <a:off x="716526" y="912674"/>
            <a:ext cx="6934200" cy="1754326"/>
          </a:xfrm>
          <a:prstGeom prst="rect">
            <a:avLst/>
          </a:prstGeom>
          <a:noFill/>
        </p:spPr>
        <p:txBody>
          <a:bodyPr wrap="square" rtlCol="0">
            <a:spAutoFit/>
          </a:bodyPr>
          <a:lstStyle/>
          <a:p>
            <a:pPr marL="285750" indent="-285750">
              <a:buFont typeface="Arial" panose="020B0604020202020204" pitchFamily="34" charset="0"/>
              <a:buChar char="•"/>
            </a:pPr>
            <a:r>
              <a:rPr lang="en-US" dirty="0"/>
              <a:t>VSAT is used in the process to calculate the Panhandle GTC limits for CRR, DAM and RTM. However, when VSAT reaches the “dispatch limit” instead of the “stability limit”, the dispatch limit value is applied differently in the markets. This table displays how the dispatch limits are applied (note changes coming in March 2022).</a:t>
            </a:r>
          </a:p>
        </p:txBody>
      </p:sp>
    </p:spTree>
    <p:extLst>
      <p:ext uri="{BB962C8B-B14F-4D97-AF65-F5344CB8AC3E}">
        <p14:creationId xmlns:p14="http://schemas.microsoft.com/office/powerpoint/2010/main" val="253546954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8F63C-08AC-4CDD-B36F-0851B11853CB}">
  <ds:schemaRefs>
    <ds:schemaRef ds:uri="http://purl.org/dc/elements/1.1/"/>
    <ds:schemaRef ds:uri="http://purl.org/dc/terms/"/>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c34af464-7aa1-4edd-9be4-83dffc1cb926"/>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37250</TotalTime>
  <Words>257</Words>
  <Application>Microsoft Office PowerPoint</Application>
  <PresentationFormat>On-screen Show (4:3)</PresentationFormat>
  <Paragraphs>30</Paragraphs>
  <Slides>2</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vt:i4>
      </vt:variant>
    </vt:vector>
  </HeadingPairs>
  <TitlesOfParts>
    <vt:vector size="7" baseType="lpstr">
      <vt:lpstr>Arial</vt:lpstr>
      <vt:lpstr>Calibri</vt:lpstr>
      <vt:lpstr>1_Custom Design</vt:lpstr>
      <vt:lpstr>Office Theme</vt:lpstr>
      <vt:lpstr>Custom Design</vt:lpstr>
      <vt:lpstr>PANHANDLE GTC limit with VSAT</vt:lpstr>
      <vt:lpstr>PANHANDLE GTC limits in CRR/DAM/RTM</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Chang, Sean</dc:creator>
  <cp:lastModifiedBy>Chen, Jian</cp:lastModifiedBy>
  <cp:revision>555</cp:revision>
  <cp:lastPrinted>2021-07-16T14:42:57Z</cp:lastPrinted>
  <dcterms:created xsi:type="dcterms:W3CDTF">2016-01-21T15:20:31Z</dcterms:created>
  <dcterms:modified xsi:type="dcterms:W3CDTF">2022-02-18T15:21:46Z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