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62" r:id="rId7"/>
    <p:sldId id="259" r:id="rId8"/>
    <p:sldId id="265" r:id="rId9"/>
    <p:sldId id="263" r:id="rId10"/>
    <p:sldId id="260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rendran, Resmi SENA-STX/A/7" userId="52accb71-ece2-4667-b0bc-23b238a51097" providerId="ADAL" clId="{14107A3D-973E-4A76-97BD-478FF4810D8E}"/>
    <pc:docChg chg="modSld">
      <pc:chgData name="Surendran, Resmi SENA-STX/A/7" userId="52accb71-ece2-4667-b0bc-23b238a51097" providerId="ADAL" clId="{14107A3D-973E-4A76-97BD-478FF4810D8E}" dt="2022-02-17T03:21:06.522" v="3" actId="20577"/>
      <pc:docMkLst>
        <pc:docMk/>
      </pc:docMkLst>
      <pc:sldChg chg="modSp mod">
        <pc:chgData name="Surendran, Resmi SENA-STX/A/7" userId="52accb71-ece2-4667-b0bc-23b238a51097" providerId="ADAL" clId="{14107A3D-973E-4A76-97BD-478FF4810D8E}" dt="2022-02-17T03:21:06.522" v="3" actId="20577"/>
        <pc:sldMkLst>
          <pc:docMk/>
          <pc:sldMk cId="1097572720" sldId="263"/>
        </pc:sldMkLst>
        <pc:spChg chg="mod">
          <ac:chgData name="Surendran, Resmi SENA-STX/A/7" userId="52accb71-ece2-4667-b0bc-23b238a51097" providerId="ADAL" clId="{14107A3D-973E-4A76-97BD-478FF4810D8E}" dt="2022-02-17T03:21:06.522" v="3" actId="20577"/>
          <ac:spMkLst>
            <pc:docMk/>
            <pc:sldMk cId="1097572720" sldId="263"/>
            <ac:spMk id="3" creationId="{F68F564F-A32A-47D1-911B-E1EE4EFCF6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Resmi Surendran</a:t>
            </a:r>
          </a:p>
          <a:p>
            <a:pPr algn="r"/>
            <a:r>
              <a:rPr lang="en-US" dirty="0"/>
              <a:t>TAC Meeting – February 2022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 – February 2</a:t>
            </a:r>
            <a:r>
              <a:rPr lang="en-US" sz="2800" baseline="30000" dirty="0"/>
              <a:t>nd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Securitization: Rayburn expected to close financing by end of Feb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February 1st DAM Delay: DAM diverged due to issues with LDF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NPRR 1120, Create Firm Fuel Supply Service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NPRR1096, Require Sustained Six Hour Capability for ECRS and Non-Spin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Unregistered Distribution Generation - 77.5 MW of mostly &lt;50kW Solar got added last quarter making it a total of 1.3GW</a:t>
            </a:r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b="1" dirty="0"/>
              <a:t>New PRS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NPRR1112, Elimination of Unsecured Credit Limits </a:t>
            </a:r>
            <a:r>
              <a:rPr lang="en-US" sz="2400" b="1" dirty="0"/>
              <a:t>(referred to MCWG)</a:t>
            </a:r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en-US" sz="1600" b="1" dirty="0"/>
              <a:t>Working Group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NPRR981, Day-Ahead Market Price Correction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NPRR1058, Resource Offer Modernization for Real-Time Co-Optimization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NPRR1070, Planning Criteria for GTC Exit Solutions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NPRR1084, Improvements to Reporting of Resource Outages and </a:t>
            </a:r>
            <a:r>
              <a:rPr lang="en-US" sz="1600" dirty="0" err="1"/>
              <a:t>Derates</a:t>
            </a:r>
            <a:r>
              <a:rPr lang="en-US" sz="1600" dirty="0"/>
              <a:t>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NPRR1088, Applying Forward Adjustment Factors to Forward Market Positions and Un-applying Forward Adjustment Factors to Prior Market Positions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NPRR1100, Emergency Switching Solutions for Energy Storage Resources (MWG)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NPRR1108, ERCOT Shall Approve or Deny All Resource Outage Requests – Urgent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NPRR1110, Black Start Requirements Update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NOGRR215, Limit Use of Remedial Action Schemes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VCMRR031, Clarification Related to Variable Costs in Fuel Adders (RCWG)</a:t>
            </a:r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Confirmed 2022 WMS Working Group Leadership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Approved CRR Activity Calendar</a:t>
            </a:r>
            <a:endParaRPr lang="en-US" sz="3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Tabled, Referred NPRR1112: Elimination of Unsecured Credit Limits </a:t>
            </a:r>
            <a:r>
              <a:rPr lang="en-US" sz="2400"/>
              <a:t>to MCWG</a:t>
            </a:r>
            <a:endParaRPr lang="en-US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Endorsed NPRR1096: Require Sustained Six Hour Capability for ECRS and Non-Spin</a:t>
            </a:r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</a:t>
            </a:r>
            <a:r>
              <a:rPr lang="en-US"/>
              <a:t>– March 2</a:t>
            </a:r>
            <a:r>
              <a:rPr lang="en-US" baseline="30000"/>
              <a:t>nd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Leadership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600" b="0" i="0" u="none" strike="noStrike" kern="1200" cap="none" spc="0" baseline="0">
                <a:solidFill>
                  <a:srgbClr val="5B6770"/>
                </a:solidFill>
                <a:uFillTx/>
                <a:latin typeface="Arial"/>
                <a:ea typeface="+mn-ea"/>
                <a:cs typeface="+mn-cs"/>
              </a:defRPr>
            </a:lvl1pPr>
            <a:lvl2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400" b="0" i="0" u="none" strike="noStrike" kern="1200" cap="none" spc="0" baseline="0">
                <a:solidFill>
                  <a:srgbClr val="5B6770"/>
                </a:solidFill>
                <a:uFillTx/>
                <a:latin typeface="Arial"/>
                <a:ea typeface="+mn-ea"/>
                <a:cs typeface="+mn-cs"/>
              </a:defRPr>
            </a:lvl2pPr>
            <a:lvl3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200" b="0" i="0" u="none" strike="noStrike" kern="1200" cap="none" spc="0" baseline="0">
                <a:solidFill>
                  <a:srgbClr val="5B6770"/>
                </a:solidFill>
                <a:uFillTx/>
                <a:latin typeface="Arial"/>
                <a:ea typeface="+mn-ea"/>
                <a:cs typeface="+mn-cs"/>
              </a:defRPr>
            </a:lvl3pPr>
            <a:lvl4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100" b="0" i="0" u="none" strike="noStrike" kern="1200" cap="none" spc="0" baseline="0">
                <a:solidFill>
                  <a:srgbClr val="5B6770"/>
                </a:solidFill>
                <a:uFillTx/>
                <a:latin typeface="Arial"/>
                <a:ea typeface="+mn-ea"/>
                <a:cs typeface="+mn-cs"/>
              </a:defRPr>
            </a:lvl4pPr>
            <a:lvl5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2000" b="0" i="0" u="none" strike="noStrike" kern="1200" cap="none" spc="0" baseline="0">
                <a:solidFill>
                  <a:srgbClr val="5B6770"/>
                </a:solidFill>
                <a:uFillTx/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2" indent="-514350">
              <a:lnSpc>
                <a:spcPct val="80000"/>
              </a:lnSpc>
              <a:spcBef>
                <a:spcPts val="200"/>
              </a:spcBef>
              <a:buNone/>
            </a:pPr>
            <a:endParaRPr lang="en-US" sz="9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Congestion Management Working Group (CMWG)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Katie Rich </a:t>
            </a:r>
            <a:r>
              <a:rPr lang="en-US" sz="1400" i="1" dirty="0">
                <a:solidFill>
                  <a:srgbClr val="000000"/>
                </a:solidFill>
              </a:rPr>
              <a:t>Golden Spread Electric Cooperative</a:t>
            </a:r>
            <a:r>
              <a:rPr lang="en-US" sz="1400" dirty="0">
                <a:solidFill>
                  <a:srgbClr val="000000"/>
                </a:solidFill>
              </a:rPr>
              <a:t>	Vice Chair:  Andy Nguyen </a:t>
            </a:r>
            <a:r>
              <a:rPr lang="en-US" sz="1400" i="1" dirty="0">
                <a:solidFill>
                  <a:srgbClr val="000000"/>
                </a:solidFill>
              </a:rPr>
              <a:t>LCRA</a:t>
            </a:r>
            <a:endParaRPr lang="en-US" sz="1400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7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Demand Side Working Group (DSWG)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Greg </a:t>
            </a:r>
            <a:r>
              <a:rPr lang="en-US" sz="1400" dirty="0" err="1">
                <a:solidFill>
                  <a:srgbClr val="000000"/>
                </a:solidFill>
              </a:rPr>
              <a:t>Thurnher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i="1" dirty="0">
                <a:solidFill>
                  <a:srgbClr val="000000"/>
                </a:solidFill>
              </a:rPr>
              <a:t>MP2			</a:t>
            </a:r>
            <a:r>
              <a:rPr lang="en-US" sz="1400" dirty="0">
                <a:solidFill>
                  <a:srgbClr val="000000"/>
                </a:solidFill>
              </a:rPr>
              <a:t>Vice Chair:  Jennifer Chamberlin </a:t>
            </a:r>
            <a:r>
              <a:rPr lang="en-US" sz="1400" i="1" dirty="0" err="1">
                <a:solidFill>
                  <a:srgbClr val="000000"/>
                </a:solidFill>
              </a:rPr>
              <a:t>CPower</a:t>
            </a:r>
            <a:endParaRPr lang="en-US" sz="12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700" dirty="0">
                <a:solidFill>
                  <a:srgbClr val="000000"/>
                </a:solidFill>
              </a:rPr>
              <a:t>	</a:t>
            </a:r>
            <a:endParaRPr lang="en-US" sz="7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Market Credit Working Group (MCWG)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Brenden Sager </a:t>
            </a:r>
            <a:r>
              <a:rPr lang="en-US" sz="1400" i="1" dirty="0">
                <a:solidFill>
                  <a:srgbClr val="000000"/>
                </a:solidFill>
              </a:rPr>
              <a:t>Austin Energy    		</a:t>
            </a:r>
            <a:r>
              <a:rPr lang="en-US" sz="1400" dirty="0">
                <a:solidFill>
                  <a:srgbClr val="000000"/>
                </a:solidFill>
              </a:rPr>
              <a:t>Vice Chair: Seth Cochran </a:t>
            </a:r>
            <a:r>
              <a:rPr lang="en-US" sz="1400" i="1" dirty="0">
                <a:solidFill>
                  <a:srgbClr val="000000"/>
                </a:solidFill>
              </a:rPr>
              <a:t>DC Energy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7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Market Settlement Working Group (MSWG)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</a:t>
            </a:r>
            <a:r>
              <a:rPr lang="en-US" sz="1400" dirty="0" err="1">
                <a:solidFill>
                  <a:srgbClr val="000000"/>
                </a:solidFill>
              </a:rPr>
              <a:t>Heddie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Lookadoo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i="1" dirty="0">
                <a:solidFill>
                  <a:srgbClr val="000000"/>
                </a:solidFill>
              </a:rPr>
              <a:t>Shell Energy Solutions</a:t>
            </a:r>
            <a:r>
              <a:rPr lang="en-US" sz="1400" dirty="0">
                <a:solidFill>
                  <a:srgbClr val="000000"/>
                </a:solidFill>
              </a:rPr>
              <a:t> 	Vice Chair: OPEN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700" dirty="0">
                <a:solidFill>
                  <a:srgbClr val="000000"/>
                </a:solidFill>
              </a:rPr>
              <a:t> </a:t>
            </a:r>
            <a:endParaRPr lang="en-US" sz="700" dirty="0">
              <a:solidFill>
                <a:srgbClr val="BFBFBF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Metering Working Group (MWG) 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 Doug </a:t>
            </a:r>
            <a:r>
              <a:rPr lang="en-US" sz="1400" dirty="0" err="1">
                <a:solidFill>
                  <a:srgbClr val="000000"/>
                </a:solidFill>
              </a:rPr>
              <a:t>Breshears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i="1" dirty="0">
                <a:solidFill>
                  <a:srgbClr val="000000"/>
                </a:solidFill>
              </a:rPr>
              <a:t>Brazos Electric Cooperative</a:t>
            </a:r>
            <a:r>
              <a:rPr lang="en-US" sz="1400" dirty="0">
                <a:solidFill>
                  <a:srgbClr val="000000"/>
                </a:solidFill>
              </a:rPr>
              <a:t>	Vice Chair:  Gabriel Godinez </a:t>
            </a:r>
            <a:r>
              <a:rPr lang="en-US" sz="1400" i="1" dirty="0">
                <a:solidFill>
                  <a:srgbClr val="000000"/>
                </a:solidFill>
              </a:rPr>
              <a:t>AEP </a:t>
            </a:r>
            <a:endParaRPr lang="en-US" sz="1400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7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Resource Cost Working Group (RCWG)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OPEN				Vice Chair:  OPEN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7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 Caitlin Smith </a:t>
            </a:r>
            <a:r>
              <a:rPr lang="en-US" sz="1400" i="1" dirty="0">
                <a:solidFill>
                  <a:srgbClr val="000000"/>
                </a:solidFill>
              </a:rPr>
              <a:t>Jupiter Power</a:t>
            </a:r>
            <a:r>
              <a:rPr lang="en-US" sz="1400" dirty="0">
                <a:solidFill>
                  <a:srgbClr val="000000"/>
                </a:solidFill>
              </a:rPr>
              <a:t>		Vice Chair(s):   Kim Rainwater </a:t>
            </a:r>
            <a:r>
              <a:rPr lang="en-US" sz="1400" i="1" dirty="0">
                <a:solidFill>
                  <a:srgbClr val="000000"/>
                </a:solidFill>
              </a:rPr>
              <a:t>LCRA, </a:t>
            </a:r>
            <a:r>
              <a:rPr lang="en-US" sz="1400" dirty="0">
                <a:solidFill>
                  <a:srgbClr val="000000"/>
                </a:solidFill>
              </a:rPr>
              <a:t>Pete </a:t>
            </a:r>
            <a:r>
              <a:rPr lang="en-US" sz="1400" dirty="0" err="1">
                <a:solidFill>
                  <a:srgbClr val="000000"/>
                </a:solidFill>
              </a:rPr>
              <a:t>Warnken</a:t>
            </a:r>
            <a:r>
              <a:rPr lang="en-US" sz="1400" i="1" dirty="0">
                <a:solidFill>
                  <a:srgbClr val="000000"/>
                </a:solidFill>
              </a:rPr>
              <a:t> ERCOT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700" dirty="0">
              <a:solidFill>
                <a:srgbClr val="BFBFBF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Wholesale Market Working Group (WMWG)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Bryan Sams </a:t>
            </a:r>
            <a:r>
              <a:rPr lang="en-US" sz="1400" i="1" dirty="0">
                <a:solidFill>
                  <a:srgbClr val="000000"/>
                </a:solidFill>
              </a:rPr>
              <a:t>Calpine</a:t>
            </a:r>
            <a:r>
              <a:rPr lang="en-US" sz="1400" dirty="0">
                <a:solidFill>
                  <a:srgbClr val="000000"/>
                </a:solidFill>
              </a:rPr>
              <a:t>	</a:t>
            </a:r>
            <a:r>
              <a:rPr lang="en-US" sz="1400" i="1" dirty="0">
                <a:solidFill>
                  <a:srgbClr val="000000"/>
                </a:solidFill>
              </a:rPr>
              <a:t>		</a:t>
            </a:r>
            <a:r>
              <a:rPr lang="en-US" sz="1400" dirty="0">
                <a:solidFill>
                  <a:srgbClr val="000000"/>
                </a:solidFill>
              </a:rPr>
              <a:t>Vice Chair:  Murali Sithuraj </a:t>
            </a:r>
            <a:r>
              <a:rPr lang="en-US" sz="1400" i="1" dirty="0">
                <a:solidFill>
                  <a:srgbClr val="000000"/>
                </a:solidFill>
              </a:rPr>
              <a:t>Austin Energy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BFBFBF"/>
                </a:solidFill>
              </a:rPr>
              <a:t>	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963349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60b3afc9-a72a-4286-a1f6-3c61aad5d6c4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9396</TotalTime>
  <Words>488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Wingdings</vt:lpstr>
      <vt:lpstr>Retrospect</vt:lpstr>
      <vt:lpstr>WMS Report</vt:lpstr>
      <vt:lpstr>Overview</vt:lpstr>
      <vt:lpstr>WMS Discussions </vt:lpstr>
      <vt:lpstr>Revision Requests</vt:lpstr>
      <vt:lpstr>Revision Requests</vt:lpstr>
      <vt:lpstr>WMS Actions </vt:lpstr>
      <vt:lpstr>Next Meeting – March 2nd</vt:lpstr>
      <vt:lpstr>Working Group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Clifton, Suzy</cp:lastModifiedBy>
  <cp:revision>119</cp:revision>
  <dcterms:created xsi:type="dcterms:W3CDTF">2021-01-14T19:13:08Z</dcterms:created>
  <dcterms:modified xsi:type="dcterms:W3CDTF">2022-02-17T13:42:35Z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