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sldIdLst>
    <p:sldId id="257" r:id="rId2"/>
    <p:sldId id="259" r:id="rId3"/>
    <p:sldId id="260" r:id="rId4"/>
    <p:sldId id="258"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41" d="100"/>
          <a:sy n="141" d="100"/>
        </p:scale>
        <p:origin x="92"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Wittmeyer" userId="45c59adbb13fed66" providerId="LiveId" clId="{07E4BA17-DB0D-4933-9D53-091D6AE432B9}"/>
    <pc:docChg chg="modSld">
      <pc:chgData name="Bob Wittmeyer" userId="45c59adbb13fed66" providerId="LiveId" clId="{07E4BA17-DB0D-4933-9D53-091D6AE432B9}" dt="2022-02-16T14:31:47.167" v="3" actId="20577"/>
      <pc:docMkLst>
        <pc:docMk/>
      </pc:docMkLst>
      <pc:sldChg chg="modSp mod">
        <pc:chgData name="Bob Wittmeyer" userId="45c59adbb13fed66" providerId="LiveId" clId="{07E4BA17-DB0D-4933-9D53-091D6AE432B9}" dt="2022-02-16T14:31:47.167" v="3" actId="20577"/>
        <pc:sldMkLst>
          <pc:docMk/>
          <pc:sldMk cId="3231184709" sldId="259"/>
        </pc:sldMkLst>
        <pc:spChg chg="mod">
          <ac:chgData name="Bob Wittmeyer" userId="45c59adbb13fed66" providerId="LiveId" clId="{07E4BA17-DB0D-4933-9D53-091D6AE432B9}" dt="2022-02-16T14:31:47.167" v="3" actId="20577"/>
          <ac:spMkLst>
            <pc:docMk/>
            <pc:sldMk cId="3231184709" sldId="259"/>
            <ac:spMk id="2" creationId="{13046950-7657-4D4F-A1DE-4271768444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E941045-2DBC-4BF9-8701-BBA88BCE80F7}" type="datetimeFigureOut">
              <a:rPr lang="en-US" smtClean="0"/>
              <a:t>2/15/2022</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5EF8ADE-5EDA-471D-9C2C-1E7CDE748763}" type="slidenum">
              <a:rPr lang="en-US" smtClean="0"/>
              <a:t>‹#›</a:t>
            </a:fld>
            <a:endParaRPr lang="en-US"/>
          </a:p>
        </p:txBody>
      </p:sp>
    </p:spTree>
    <p:extLst>
      <p:ext uri="{BB962C8B-B14F-4D97-AF65-F5344CB8AC3E}">
        <p14:creationId xmlns:p14="http://schemas.microsoft.com/office/powerpoint/2010/main" val="4128903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941045-2DBC-4BF9-8701-BBA88BCE80F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2756661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941045-2DBC-4BF9-8701-BBA88BCE80F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9077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941045-2DBC-4BF9-8701-BBA88BCE80F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16062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941045-2DBC-4BF9-8701-BBA88BCE80F7}"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4128043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941045-2DBC-4BF9-8701-BBA88BCE80F7}"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2209303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941045-2DBC-4BF9-8701-BBA88BCE80F7}" type="datetimeFigureOut">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1960530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941045-2DBC-4BF9-8701-BBA88BCE80F7}" type="datetimeFigureOut">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141644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41045-2DBC-4BF9-8701-BBA88BCE80F7}" type="datetimeFigureOut">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F8ADE-5EDA-471D-9C2C-1E7CDE748763}" type="slidenum">
              <a:rPr lang="en-US" smtClean="0"/>
              <a:t>‹#›</a:t>
            </a:fld>
            <a:endParaRPr lang="en-US"/>
          </a:p>
        </p:txBody>
      </p:sp>
    </p:spTree>
    <p:extLst>
      <p:ext uri="{BB962C8B-B14F-4D97-AF65-F5344CB8AC3E}">
        <p14:creationId xmlns:p14="http://schemas.microsoft.com/office/powerpoint/2010/main" val="2523415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BE941045-2DBC-4BF9-8701-BBA88BCE80F7}"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5EF8ADE-5EDA-471D-9C2C-1E7CDE748763}" type="slidenum">
              <a:rPr lang="en-US" smtClean="0"/>
              <a:t>‹#›</a:t>
            </a:fld>
            <a:endParaRPr lang="en-US"/>
          </a:p>
        </p:txBody>
      </p:sp>
    </p:spTree>
    <p:extLst>
      <p:ext uri="{BB962C8B-B14F-4D97-AF65-F5344CB8AC3E}">
        <p14:creationId xmlns:p14="http://schemas.microsoft.com/office/powerpoint/2010/main" val="300046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E941045-2DBC-4BF9-8701-BBA88BCE80F7}" type="datetimeFigureOut">
              <a:rPr lang="en-US" smtClean="0"/>
              <a:t>2/15/2022</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5EF8ADE-5EDA-471D-9C2C-1E7CDE748763}" type="slidenum">
              <a:rPr lang="en-US" smtClean="0"/>
              <a:t>‹#›</a:t>
            </a:fld>
            <a:endParaRPr lang="en-US"/>
          </a:p>
        </p:txBody>
      </p:sp>
    </p:spTree>
    <p:extLst>
      <p:ext uri="{BB962C8B-B14F-4D97-AF65-F5344CB8AC3E}">
        <p14:creationId xmlns:p14="http://schemas.microsoft.com/office/powerpoint/2010/main" val="219249709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E941045-2DBC-4BF9-8701-BBA88BCE80F7}" type="datetimeFigureOut">
              <a:rPr lang="en-US" smtClean="0"/>
              <a:t>2/15/2022</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5EF8ADE-5EDA-471D-9C2C-1E7CDE748763}" type="slidenum">
              <a:rPr lang="en-US" smtClean="0"/>
              <a:t>‹#›</a:t>
            </a:fld>
            <a:endParaRPr lang="en-US"/>
          </a:p>
        </p:txBody>
      </p:sp>
    </p:spTree>
    <p:extLst>
      <p:ext uri="{BB962C8B-B14F-4D97-AF65-F5344CB8AC3E}">
        <p14:creationId xmlns:p14="http://schemas.microsoft.com/office/powerpoint/2010/main" val="2593419610"/>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6D3A3-B57B-474A-A340-0C82666A9F49}"/>
              </a:ext>
            </a:extLst>
          </p:cNvPr>
          <p:cNvSpPr>
            <a:spLocks noGrp="1"/>
          </p:cNvSpPr>
          <p:nvPr>
            <p:ph type="title"/>
          </p:nvPr>
        </p:nvSpPr>
        <p:spPr>
          <a:xfrm>
            <a:off x="657225" y="499533"/>
            <a:ext cx="10311072" cy="874319"/>
          </a:xfrm>
        </p:spPr>
        <p:txBody>
          <a:bodyPr/>
          <a:lstStyle/>
          <a:p>
            <a:r>
              <a:rPr lang="en-US" dirty="0"/>
              <a:t>General Market Issues – NPRR 1112</a:t>
            </a:r>
          </a:p>
        </p:txBody>
      </p:sp>
      <p:sp>
        <p:nvSpPr>
          <p:cNvPr id="3" name="Content Placeholder 2">
            <a:extLst>
              <a:ext uri="{FF2B5EF4-FFF2-40B4-BE49-F238E27FC236}">
                <a16:creationId xmlns:a16="http://schemas.microsoft.com/office/drawing/2014/main" id="{691B0F43-CE0A-43C9-9D4B-AF4245D46FD9}"/>
              </a:ext>
            </a:extLst>
          </p:cNvPr>
          <p:cNvSpPr>
            <a:spLocks noGrp="1"/>
          </p:cNvSpPr>
          <p:nvPr>
            <p:ph idx="1"/>
          </p:nvPr>
        </p:nvSpPr>
        <p:spPr>
          <a:xfrm>
            <a:off x="676656" y="1373852"/>
            <a:ext cx="10753725" cy="4927850"/>
          </a:xfrm>
        </p:spPr>
        <p:txBody>
          <a:bodyPr>
            <a:normAutofit fontScale="85000" lnSpcReduction="20000"/>
          </a:bodyPr>
          <a:lstStyle/>
          <a:p>
            <a:pPr marL="342900" indent="-342900">
              <a:spcBef>
                <a:spcPts val="0"/>
              </a:spcBef>
              <a:buFont typeface="+mj-lt"/>
              <a:buAutoNum type="arabicPeriod"/>
            </a:pPr>
            <a:r>
              <a:rPr lang="en-US" sz="1900" dirty="0">
                <a:effectLst/>
                <a:latin typeface="Calibri" panose="020F0502020204030204" pitchFamily="34" charset="0"/>
                <a:ea typeface="Times New Roman" panose="02020603050405020304" pitchFamily="18" charset="0"/>
              </a:rPr>
              <a:t>ERCOT currently has $760 Million in unsecured credit spread across 37 investment grade counterparties.</a:t>
            </a:r>
          </a:p>
          <a:p>
            <a:pPr marL="342900" indent="-342900">
              <a:spcBef>
                <a:spcPts val="0"/>
              </a:spcBef>
              <a:buFont typeface="+mj-lt"/>
              <a:buAutoNum type="arabicPeriod"/>
            </a:pPr>
            <a:endParaRPr lang="en-US" sz="1900" dirty="0">
              <a:effectLst/>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latin typeface="Calibri" panose="020F0502020204030204" pitchFamily="34" charset="0"/>
                <a:ea typeface="Times New Roman" panose="02020603050405020304" pitchFamily="18" charset="0"/>
              </a:rPr>
              <a:t>ERCOT is allowing banks to provide up to $750 million of credit support.  The vast majority of counterparties to which ERCOT extends unsecured credit, have superior ratings to banks.  </a:t>
            </a:r>
          </a:p>
          <a:p>
            <a:pPr marL="342900" indent="-342900">
              <a:spcBef>
                <a:spcPts val="0"/>
              </a:spcBef>
              <a:buFont typeface="+mj-lt"/>
              <a:buAutoNum type="arabicPeriod"/>
            </a:pPr>
            <a:endParaRPr lang="en-US" sz="1900" dirty="0">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latin typeface="Calibri" panose="020F0502020204030204" pitchFamily="34" charset="0"/>
                <a:ea typeface="Times New Roman" panose="02020603050405020304" pitchFamily="18" charset="0"/>
              </a:rPr>
              <a:t>A better question my be: why are we limiting the credit of superior rated entities?   </a:t>
            </a:r>
          </a:p>
          <a:p>
            <a:pPr marL="342900" indent="-342900">
              <a:spcBef>
                <a:spcPts val="0"/>
              </a:spcBef>
              <a:buFont typeface="+mj-lt"/>
              <a:buAutoNum type="arabicPeriod"/>
            </a:pPr>
            <a:endParaRPr lang="en-US" sz="1900" dirty="0">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latin typeface="Calibri" panose="020F0502020204030204" pitchFamily="34" charset="0"/>
                <a:ea typeface="Times New Roman" panose="02020603050405020304" pitchFamily="18" charset="0"/>
              </a:rPr>
              <a:t>Does ERCOT face less risk by concentrating the risk of 37 investment grade counterparties into one or two banks?  We don’t think so!</a:t>
            </a:r>
          </a:p>
          <a:p>
            <a:pPr marL="342900" indent="-342900">
              <a:spcBef>
                <a:spcPts val="0"/>
              </a:spcBef>
              <a:buFont typeface="+mj-lt"/>
              <a:buAutoNum type="arabicPeriod"/>
            </a:pPr>
            <a:endParaRPr lang="en-US" sz="1900" dirty="0">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effectLst/>
                <a:latin typeface="Calibri" panose="020F0502020204030204" pitchFamily="34" charset="0"/>
                <a:ea typeface="Times New Roman" panose="02020603050405020304" pitchFamily="18" charset="0"/>
              </a:rPr>
              <a:t>All other RTOs grant up to $50 million unsecured credit to entities with superior credit strength, (same as ERCOT).  MPs who need to maintain their credit ratings for purposes other than obtaining unsecured credit from ERCOT, would pay huge penalties for defaulting or short paying ERCOT and as such, the granting of unsecured credit is self-policing.</a:t>
            </a:r>
          </a:p>
          <a:p>
            <a:pPr marL="342900" indent="-342900">
              <a:spcBef>
                <a:spcPts val="0"/>
              </a:spcBef>
              <a:buFont typeface="+mj-lt"/>
              <a:buAutoNum type="arabicPeriod"/>
            </a:pPr>
            <a:endParaRPr lang="en-US" sz="1900" dirty="0">
              <a:effectLst/>
              <a:latin typeface="Calibri" panose="020F0502020204030204" pitchFamily="34" charset="0"/>
              <a:ea typeface="Calibri" panose="020F0502020204030204" pitchFamily="34" charset="0"/>
            </a:endParaRPr>
          </a:p>
          <a:p>
            <a:pPr marL="342900" indent="-342900">
              <a:spcBef>
                <a:spcPts val="0"/>
              </a:spcBef>
              <a:buFont typeface="+mj-lt"/>
              <a:buAutoNum type="arabicPeriod"/>
            </a:pPr>
            <a:r>
              <a:rPr lang="en-US" sz="1900" dirty="0">
                <a:effectLst/>
                <a:latin typeface="Calibri" panose="020F0502020204030204" pitchFamily="34" charset="0"/>
                <a:ea typeface="Times New Roman" panose="02020603050405020304" pitchFamily="18" charset="0"/>
              </a:rPr>
              <a:t>ERCOT is not an Exchange like ICE that does not grant unsecured credit.  Unlike an exchange, ERCOT does not guarantee performance as evidenced by the short pays that are owed to generation.   </a:t>
            </a:r>
          </a:p>
          <a:p>
            <a:pPr marL="342900" indent="-342900">
              <a:spcBef>
                <a:spcPts val="0"/>
              </a:spcBef>
              <a:buFont typeface="+mj-lt"/>
              <a:buAutoNum type="arabicPeriod"/>
            </a:pPr>
            <a:endParaRPr lang="en-US" sz="1900" dirty="0">
              <a:effectLst/>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latin typeface="Calibri" panose="020F0502020204030204" pitchFamily="34" charset="0"/>
                <a:ea typeface="Calibri" panose="020F0502020204030204" pitchFamily="34" charset="0"/>
              </a:rPr>
              <a:t>Eliminating unsecured credit, will not remove the risk of defaults; of the 37 counterparties that have unsecured credit 36 have (or will by end of the month) fully paid ERCOT.  The one remaining (Brazos) is in court regarding the appropriateness of the ERCOT charges.  If the court rules the ERCOT charges are appropriate, it is expected Brazos will fully pay as well. </a:t>
            </a:r>
          </a:p>
          <a:p>
            <a:pPr marL="342900" indent="-342900">
              <a:spcBef>
                <a:spcPts val="0"/>
              </a:spcBef>
              <a:buFont typeface="+mj-lt"/>
              <a:buAutoNum type="arabicPeriod"/>
            </a:pPr>
            <a:endParaRPr lang="en-US" sz="1900" dirty="0">
              <a:effectLst/>
              <a:latin typeface="Calibri" panose="020F0502020204030204" pitchFamily="34" charset="0"/>
              <a:ea typeface="Calibri" panose="020F0502020204030204" pitchFamily="34" charset="0"/>
            </a:endParaRPr>
          </a:p>
          <a:p>
            <a:pPr marL="342900" indent="-342900">
              <a:spcBef>
                <a:spcPts val="0"/>
              </a:spcBef>
              <a:buFont typeface="+mj-lt"/>
              <a:buAutoNum type="arabicPeriod"/>
            </a:pPr>
            <a:r>
              <a:rPr lang="en-US" sz="1900" dirty="0">
                <a:effectLst/>
                <a:latin typeface="Calibri" panose="020F0502020204030204" pitchFamily="34" charset="0"/>
                <a:ea typeface="Times New Roman" panose="02020603050405020304" pitchFamily="18" charset="0"/>
              </a:rPr>
              <a:t>ERCOT remains fully secured by the short pays owned to generators.  We recognize that short pays from other market participants represent unsecured credit positions for ERCOT but those entities that are current with ERCOT generally don’t pose significant default risk. </a:t>
            </a:r>
          </a:p>
          <a:p>
            <a:pPr marL="342900" indent="-342900">
              <a:spcBef>
                <a:spcPts val="0"/>
              </a:spcBef>
              <a:buFont typeface="+mj-lt"/>
              <a:buAutoNum type="arabicPeriod"/>
            </a:pPr>
            <a:endParaRPr lang="en-US" sz="1900" dirty="0">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effectLst/>
                <a:latin typeface="Calibri" panose="020F0502020204030204" pitchFamily="34" charset="0"/>
                <a:ea typeface="Times New Roman" panose="02020603050405020304" pitchFamily="18" charset="0"/>
              </a:rPr>
              <a:t>Parties with unsecured credit paid ERCOT hundreds of millions of dollars </a:t>
            </a:r>
            <a:r>
              <a:rPr lang="en-US" sz="1900" dirty="0">
                <a:latin typeface="Calibri" panose="020F0502020204030204" pitchFamily="34" charset="0"/>
                <a:ea typeface="Times New Roman" panose="02020603050405020304" pitchFamily="18" charset="0"/>
              </a:rPr>
              <a:t>within days of URI, of the 37 counterparties over 97% fully paid ERCOT.</a:t>
            </a:r>
          </a:p>
          <a:p>
            <a:pPr marL="342900" indent="-342900">
              <a:spcBef>
                <a:spcPts val="0"/>
              </a:spcBef>
              <a:buFont typeface="+mj-lt"/>
              <a:buAutoNum type="arabicPeriod"/>
            </a:pPr>
            <a:endParaRPr lang="en-US" sz="1900" dirty="0">
              <a:latin typeface="Calibri" panose="020F0502020204030204" pitchFamily="34" charset="0"/>
              <a:ea typeface="Times New Roman" panose="02020603050405020304" pitchFamily="18" charset="0"/>
            </a:endParaRPr>
          </a:p>
          <a:p>
            <a:pPr marL="342900" indent="-342900">
              <a:spcBef>
                <a:spcPts val="0"/>
              </a:spcBef>
              <a:buFont typeface="+mj-lt"/>
              <a:buAutoNum type="arabicPeriod"/>
            </a:pPr>
            <a:r>
              <a:rPr lang="en-US" sz="1900" dirty="0">
                <a:effectLst/>
                <a:latin typeface="Calibri" panose="020F0502020204030204" pitchFamily="34" charset="0"/>
                <a:ea typeface="Times New Roman" panose="02020603050405020304" pitchFamily="18" charset="0"/>
              </a:rPr>
              <a:t>Unsecured credit may be the one place ERCOT does</a:t>
            </a:r>
            <a:r>
              <a:rPr lang="en-US" sz="1900" dirty="0">
                <a:latin typeface="Calibri" panose="020F0502020204030204" pitchFamily="34" charset="0"/>
                <a:ea typeface="Times New Roman" panose="02020603050405020304" pitchFamily="18" charset="0"/>
              </a:rPr>
              <a:t> not have a problem!</a:t>
            </a:r>
            <a:endParaRPr lang="en-US" sz="1900" dirty="0">
              <a:effectLst/>
              <a:latin typeface="Calibri" panose="020F050202020403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6772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46950-7657-4D4F-A1DE-4271768444CB}"/>
              </a:ext>
            </a:extLst>
          </p:cNvPr>
          <p:cNvSpPr>
            <a:spLocks noGrp="1"/>
          </p:cNvSpPr>
          <p:nvPr>
            <p:ph type="title"/>
          </p:nvPr>
        </p:nvSpPr>
        <p:spPr>
          <a:xfrm>
            <a:off x="709612" y="287824"/>
            <a:ext cx="10772775" cy="1144586"/>
          </a:xfrm>
        </p:spPr>
        <p:txBody>
          <a:bodyPr/>
          <a:lstStyle/>
          <a:p>
            <a:r>
              <a:rPr lang="en-US" dirty="0"/>
              <a:t>Joint Commenters Solution	</a:t>
            </a:r>
          </a:p>
        </p:txBody>
      </p:sp>
      <p:sp>
        <p:nvSpPr>
          <p:cNvPr id="3" name="Content Placeholder 2">
            <a:extLst>
              <a:ext uri="{FF2B5EF4-FFF2-40B4-BE49-F238E27FC236}">
                <a16:creationId xmlns:a16="http://schemas.microsoft.com/office/drawing/2014/main" id="{385C11E5-E921-484C-A742-DF3B518B081C}"/>
              </a:ext>
            </a:extLst>
          </p:cNvPr>
          <p:cNvSpPr>
            <a:spLocks noGrp="1"/>
          </p:cNvSpPr>
          <p:nvPr>
            <p:ph idx="1"/>
          </p:nvPr>
        </p:nvSpPr>
        <p:spPr/>
        <p:txBody>
          <a:bodyPr/>
          <a:lstStyle/>
          <a:p>
            <a:r>
              <a:rPr lang="en-US" dirty="0"/>
              <a:t>It is Optics, rather than an actual problem ERCOT is trying to solve. We believe a better “solution” to the optics problem is:</a:t>
            </a:r>
          </a:p>
          <a:p>
            <a:endParaRPr lang="en-US" dirty="0"/>
          </a:p>
          <a:p>
            <a:r>
              <a:rPr lang="en-US" dirty="0"/>
              <a:t>Keep </a:t>
            </a:r>
            <a:r>
              <a:rPr lang="en-US" b="1" dirty="0"/>
              <a:t>Unsecured Credit </a:t>
            </a:r>
            <a:r>
              <a:rPr lang="en-US" dirty="0"/>
              <a:t>but </a:t>
            </a:r>
            <a:r>
              <a:rPr lang="en-US" b="1" dirty="0"/>
              <a:t>reduce</a:t>
            </a:r>
            <a:r>
              <a:rPr lang="en-US" dirty="0"/>
              <a:t> the cap by 45%, </a:t>
            </a:r>
            <a:r>
              <a:rPr lang="en-US" b="1" dirty="0"/>
              <a:t>to $27.5M </a:t>
            </a:r>
            <a:r>
              <a:rPr lang="en-US" dirty="0"/>
              <a:t>commensurate with the PUC reduction of HCAP by 45% from $9,000 to $5,000.  ($50Million * 45% = $27.5M)</a:t>
            </a:r>
          </a:p>
          <a:p>
            <a:endParaRPr lang="en-US" dirty="0"/>
          </a:p>
          <a:p>
            <a:r>
              <a:rPr lang="en-US" dirty="0"/>
              <a:t>That is what our comments do, (note we also included the US Banking requirements as outlined in SB3).</a:t>
            </a:r>
          </a:p>
          <a:p>
            <a:endParaRPr lang="en-US" dirty="0"/>
          </a:p>
        </p:txBody>
      </p:sp>
    </p:spTree>
    <p:extLst>
      <p:ext uri="{BB962C8B-B14F-4D97-AF65-F5344CB8AC3E}">
        <p14:creationId xmlns:p14="http://schemas.microsoft.com/office/powerpoint/2010/main" val="323118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C1824-0632-4EF5-8A9B-79C06032D39C}"/>
              </a:ext>
            </a:extLst>
          </p:cNvPr>
          <p:cNvSpPr>
            <a:spLocks noGrp="1"/>
          </p:cNvSpPr>
          <p:nvPr>
            <p:ph type="title"/>
          </p:nvPr>
        </p:nvSpPr>
        <p:spPr/>
        <p:txBody>
          <a:bodyPr/>
          <a:lstStyle/>
          <a:p>
            <a:r>
              <a:rPr lang="en-US" dirty="0"/>
              <a:t>Appendix</a:t>
            </a:r>
          </a:p>
        </p:txBody>
      </p:sp>
    </p:spTree>
    <p:extLst>
      <p:ext uri="{BB962C8B-B14F-4D97-AF65-F5344CB8AC3E}">
        <p14:creationId xmlns:p14="http://schemas.microsoft.com/office/powerpoint/2010/main" val="190735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55FC-22AE-4A03-BCFB-70A4CF8A6608}"/>
              </a:ext>
            </a:extLst>
          </p:cNvPr>
          <p:cNvSpPr>
            <a:spLocks noGrp="1"/>
          </p:cNvSpPr>
          <p:nvPr>
            <p:ph type="title"/>
          </p:nvPr>
        </p:nvSpPr>
        <p:spPr/>
        <p:txBody>
          <a:bodyPr/>
          <a:lstStyle/>
          <a:p>
            <a:r>
              <a:rPr lang="en-US" dirty="0"/>
              <a:t>NOIE Issues – NPRR 1112</a:t>
            </a:r>
          </a:p>
        </p:txBody>
      </p:sp>
      <p:sp>
        <p:nvSpPr>
          <p:cNvPr id="3" name="Content Placeholder 2">
            <a:extLst>
              <a:ext uri="{FF2B5EF4-FFF2-40B4-BE49-F238E27FC236}">
                <a16:creationId xmlns:a16="http://schemas.microsoft.com/office/drawing/2014/main" id="{9449B40B-7DDA-47A6-A60A-A6844748548D}"/>
              </a:ext>
            </a:extLst>
          </p:cNvPr>
          <p:cNvSpPr>
            <a:spLocks noGrp="1"/>
          </p:cNvSpPr>
          <p:nvPr>
            <p:ph idx="1"/>
          </p:nvPr>
        </p:nvSpPr>
        <p:spPr/>
        <p:txBody>
          <a:bodyPr>
            <a:normAutofit fontScale="55000" lnSpcReduction="20000"/>
          </a:bodyPr>
          <a:lstStyle/>
          <a:p>
            <a:pPr marL="342900" indent="-342900">
              <a:spcBef>
                <a:spcPts val="0"/>
              </a:spcBef>
              <a:buFont typeface="+mj-lt"/>
              <a:buAutoNum type="arabicPeriod"/>
            </a:pPr>
            <a:r>
              <a:rPr lang="en-US" sz="2800" dirty="0">
                <a:effectLst/>
                <a:latin typeface="Calibri" panose="020F0502020204030204" pitchFamily="34" charset="0"/>
                <a:ea typeface="Times New Roman" panose="02020603050405020304" pitchFamily="18" charset="0"/>
              </a:rPr>
              <a:t>ERCOT has alleged that certain market participants failure to provide timely collateral, specifically CPS, Denton and Brazos is driving this removal of unsecured credit. For the record, both CPS and Denton were owed significant amounts from ERCOT, and remain owed those amounts, for their generation resources that performed during URI.  Denton met all its collateral call requirements on time and the legal dispute was for amounts held by ERCOT that were due Denton as a result of short paying market participants. Denton’s dispute was that an uncapped amount of the city’s money (held by ERCOT) could have been potentially used to pay for others default which contravenes the constitutional prohibition on gifting of public funds.  ERCOT remained fully secured at all times.</a:t>
            </a:r>
          </a:p>
          <a:p>
            <a:pPr marL="342900" indent="-342900">
              <a:spcBef>
                <a:spcPts val="0"/>
              </a:spcBef>
              <a:buFont typeface="+mj-lt"/>
              <a:buAutoNum type="arabicPeriod"/>
            </a:pPr>
            <a:endParaRPr lang="en-US"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800" dirty="0">
                <a:effectLst/>
                <a:latin typeface="Calibri" panose="020F0502020204030204" pitchFamily="34" charset="0"/>
                <a:ea typeface="Times New Roman" panose="02020603050405020304" pitchFamily="18" charset="0"/>
              </a:rPr>
              <a:t>Rather than using a blanket approach to eliminating unsecured credit to all credit worthy counterparties, ERCOT could target those entities that are not current with ERCOT. </a:t>
            </a:r>
          </a:p>
          <a:p>
            <a:pPr marL="342900" marR="0" lvl="0" indent="-342900">
              <a:spcBef>
                <a:spcPts val="0"/>
              </a:spcBef>
              <a:spcAft>
                <a:spcPts val="0"/>
              </a:spcAft>
              <a:buFont typeface="+mj-lt"/>
              <a:buAutoNum type="arabicPeriod"/>
            </a:pPr>
            <a:endParaRPr lang="en-US" sz="2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n-US" sz="2800" dirty="0">
                <a:effectLst/>
                <a:latin typeface="Calibri" panose="020F0502020204030204" pitchFamily="34" charset="0"/>
                <a:ea typeface="Times New Roman" panose="02020603050405020304" pitchFamily="18" charset="0"/>
              </a:rPr>
              <a:t>Cash that is posted to ERCOT to replace what is currently unsecured is not likely to be considered “Unrestricted Reserves” because it will not be available to be drawn down, represents additional working capital needs for NOIEs and will increase the cost to our customers. Depending upon the time allowed to put such a credit instrument in place, this change could cause NOIEs to violate debt covenants.</a:t>
            </a:r>
          </a:p>
          <a:p>
            <a:pPr marL="342900" marR="0" lvl="0" indent="-342900">
              <a:spcBef>
                <a:spcPts val="0"/>
              </a:spcBef>
              <a:spcAft>
                <a:spcPts val="0"/>
              </a:spcAft>
              <a:buFont typeface="+mj-lt"/>
              <a:buAutoNum type="arabicPeriod"/>
            </a:pPr>
            <a:endParaRPr lang="en-US"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800" dirty="0">
                <a:effectLst/>
                <a:latin typeface="Calibri" panose="020F0502020204030204" pitchFamily="34" charset="0"/>
                <a:ea typeface="Times New Roman" panose="02020603050405020304" pitchFamily="18" charset="0"/>
              </a:rPr>
              <a:t>If ERCOT removes unsecured credit, NOIEs who must access bank letters of credit will need time to meet the municipal procurement statutes for competitive bids and seek governing authority approvals to access this form of liquidity that has not otherwise been used. Costs of the letters of credit will be passed along to customers increasing their monthly bill.  These cost will likely be on top of whatever surcharges, rate increases that are already in effect, which allowed the NOIEs to fully pay ERCOT.</a:t>
            </a:r>
            <a:endParaRPr lang="en-US" sz="2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49028974"/>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1078</TotalTime>
  <Words>772</Words>
  <Application>Microsoft Office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Metropolitan</vt:lpstr>
      <vt:lpstr>General Market Issues – NPRR 1112</vt:lpstr>
      <vt:lpstr>Joint Commenters Solution </vt:lpstr>
      <vt:lpstr>Appendix</vt:lpstr>
      <vt:lpstr>NOIE Issues – NPRR 1112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Market Issues – NPRR 1112</dc:title>
  <dc:creator>Bob Wittmeyer</dc:creator>
  <cp:lastModifiedBy>Bob Wittmeyer</cp:lastModifiedBy>
  <cp:revision>2</cp:revision>
  <cp:lastPrinted>2022-02-15T21:09:20Z</cp:lastPrinted>
  <dcterms:created xsi:type="dcterms:W3CDTF">2022-02-15T20:33:33Z</dcterms:created>
  <dcterms:modified xsi:type="dcterms:W3CDTF">2022-02-16T14:31:55Z</dcterms:modified>
</cp:coreProperties>
</file>