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9"/>
  </p:notesMasterIdLst>
  <p:handoutMasterIdLst>
    <p:handoutMasterId r:id="rId10"/>
  </p:handoutMasterIdLst>
  <p:sldIdLst>
    <p:sldId id="270" r:id="rId4"/>
    <p:sldId id="325" r:id="rId5"/>
    <p:sldId id="570" r:id="rId6"/>
    <p:sldId id="571" r:id="rId7"/>
    <p:sldId id="5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71907" autoAdjust="0"/>
  </p:normalViewPr>
  <p:slideViewPr>
    <p:cSldViewPr snapToGrid="0">
      <p:cViewPr varScale="1">
        <p:scale>
          <a:sx n="126" d="100"/>
          <a:sy n="126" d="100"/>
        </p:scale>
        <p:origin x="978" y="13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2/16/2022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2/16/2022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08831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event?id=1603721454410" TargetMode="External"/><Relationship Id="rId2" Type="http://schemas.openxmlformats.org/officeDocument/2006/relationships/hyperlink" Target="https://www.ercot.com/calendar/event?id=160919586333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nmago@erco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Update on NOGRR 226</a:t>
            </a:r>
          </a:p>
        </p:txBody>
      </p:sp>
      <p:sp>
        <p:nvSpPr>
          <p:cNvPr id="3" name="Text Placeholder 2"/>
          <p:cNvSpPr>
            <a:spLocks noGrp="1"/>
          </p:cNvSpPr>
          <p:nvPr>
            <p:ph type="body" sz="quarter" idx="3"/>
          </p:nvPr>
        </p:nvSpPr>
        <p:spPr/>
        <p:txBody>
          <a:bodyPr/>
          <a:lstStyle/>
          <a:p>
            <a:r>
              <a:rPr lang="en-US" dirty="0"/>
              <a:t>February 17, 2022</a:t>
            </a:r>
          </a:p>
          <a:p>
            <a:r>
              <a:rPr lang="en-US" dirty="0"/>
              <a:t>OWG</a:t>
            </a:r>
          </a:p>
        </p:txBody>
      </p:sp>
      <p:sp>
        <p:nvSpPr>
          <p:cNvPr id="4" name="Text Placeholder 3"/>
          <p:cNvSpPr>
            <a:spLocks noGrp="1"/>
          </p:cNvSpPr>
          <p:nvPr>
            <p:ph type="body" sz="quarter" idx="10"/>
          </p:nvPr>
        </p:nvSpPr>
        <p:spPr/>
        <p:txBody>
          <a:bodyPr/>
          <a:lstStyle/>
          <a:p>
            <a:r>
              <a:rPr lang="en-US" dirty="0"/>
              <a:t>ERCOT Operations Planning Staff</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marL="0" indent="0">
              <a:buNone/>
            </a:pPr>
            <a:r>
              <a:rPr lang="en-US" sz="1600" b="1" i="1" dirty="0"/>
              <a:t>Issue:</a:t>
            </a:r>
          </a:p>
          <a:p>
            <a:pPr marL="0" indent="0">
              <a:buNone/>
            </a:pPr>
            <a:r>
              <a:rPr lang="en-US" sz="1600" dirty="0"/>
              <a:t>NOGRR226 proposes to raise the first 5% Transmission Operator (TO) Load shedding relay set point requirement from 59.3 Hz to 59.4 Hz. </a:t>
            </a:r>
          </a:p>
          <a:p>
            <a:pPr lvl="1"/>
            <a:r>
              <a:rPr lang="en-US" sz="1600" dirty="0"/>
              <a:t>NOGRR226 indicates that  when the frequency falls below 59.4 Hz, there is risk of damage to turbine blades and that in order to avoid this damage, a relay is triggered that will trip the generator Off-Line after nine minutes.  </a:t>
            </a:r>
          </a:p>
          <a:p>
            <a:pPr lvl="1"/>
            <a:endParaRPr lang="en-US" sz="800" dirty="0"/>
          </a:p>
          <a:p>
            <a:pPr marL="0" indent="0">
              <a:buNone/>
            </a:pPr>
            <a:r>
              <a:rPr lang="en-US" sz="1600" b="1" i="1" dirty="0"/>
              <a:t>Summary of Stakeholder Discussion thus far:</a:t>
            </a:r>
          </a:p>
          <a:p>
            <a:r>
              <a:rPr lang="en-US" sz="1600" dirty="0"/>
              <a:t>Under Frequency Load Shed (ULFS) settings are part of an interweaving of system operations and protection. Hence, there are several aspects that need to be considered holistically when assessing this proposal. </a:t>
            </a:r>
          </a:p>
          <a:p>
            <a:r>
              <a:rPr lang="en-US" sz="1600" dirty="0"/>
              <a:t>ERCOT had shared some preliminary thoughts on the areas that would be impacted by the proposed NOGR226 at the June 2021 </a:t>
            </a:r>
            <a:r>
              <a:rPr lang="en-US" sz="1600" dirty="0">
                <a:hlinkClick r:id="rId2"/>
              </a:rPr>
              <a:t>PDCWG</a:t>
            </a:r>
            <a:r>
              <a:rPr lang="en-US" sz="1600" dirty="0"/>
              <a:t> and </a:t>
            </a:r>
            <a:r>
              <a:rPr lang="en-US" sz="1600" dirty="0">
                <a:hlinkClick r:id="rId3"/>
              </a:rPr>
              <a:t>OWG</a:t>
            </a:r>
            <a:r>
              <a:rPr lang="en-US" sz="1600" dirty="0"/>
              <a:t> meetings. </a:t>
            </a:r>
          </a:p>
          <a:p>
            <a:r>
              <a:rPr lang="en-US" sz="1600" dirty="0"/>
              <a:t>At some follow up discussions at the OWG it was recommended that a holistic set of studies be performed on this topic. </a:t>
            </a:r>
          </a:p>
          <a:p>
            <a:endParaRPr lang="en-US" sz="800" dirty="0"/>
          </a:p>
          <a:p>
            <a:pPr marL="0" indent="0">
              <a:buNone/>
            </a:pPr>
            <a:r>
              <a:rPr lang="en-US" sz="1600" b="1" i="1" dirty="0"/>
              <a:t>Status Update:</a:t>
            </a:r>
          </a:p>
          <a:p>
            <a:pPr marL="0" indent="0">
              <a:buNone/>
            </a:pPr>
            <a:r>
              <a:rPr lang="en-US" sz="1600" dirty="0"/>
              <a:t>ERCOT has kicked off studies to investigate the relevant impacts of changing the first-stage UFLS relay set point from 59.3 Hz to 59. 4 Hz and other relevant ideas (placeholder for ONCOR comments). ERCOT is currently targeting to complete this analysis by May 2022.</a:t>
            </a:r>
          </a:p>
          <a:p>
            <a:pPr marL="0" indent="0">
              <a:buNone/>
            </a:pPr>
            <a:endParaRPr lang="en-US" sz="1600" b="1"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7433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Analysis to be Conducted in Feb &amp; Mar</a:t>
            </a:r>
          </a:p>
        </p:txBody>
      </p:sp>
      <p:sp>
        <p:nvSpPr>
          <p:cNvPr id="4" name="Content Placeholder 3"/>
          <p:cNvSpPr>
            <a:spLocks noGrp="1"/>
          </p:cNvSpPr>
          <p:nvPr>
            <p:ph idx="1"/>
          </p:nvPr>
        </p:nvSpPr>
        <p:spPr/>
        <p:txBody>
          <a:bodyPr/>
          <a:lstStyle/>
          <a:p>
            <a:r>
              <a:rPr lang="en-US" dirty="0"/>
              <a:t>Impact on Responsive Reserve Service (RRS) Requirements &amp; Critical Inertia</a:t>
            </a:r>
          </a:p>
          <a:p>
            <a:pPr marL="342900" lvl="1" indent="0">
              <a:buNone/>
            </a:pPr>
            <a:r>
              <a:rPr lang="en-US" sz="1400" b="1" i="1" dirty="0"/>
              <a:t>Design Objective:</a:t>
            </a:r>
          </a:p>
          <a:p>
            <a:pPr lvl="1"/>
            <a:r>
              <a:rPr lang="en-US" sz="1200" dirty="0"/>
              <a:t>RRS requirements are designed such that to meet NERC standard BAL-003-2, Interconnection Frequency Response Obligation. Per this standard, ERCOT must plan to operate such that the loss of 2805 MW does not trigger first stage of UFLS. (Note that ERCOT uses a 100 </a:t>
            </a:r>
            <a:r>
              <a:rPr lang="en-US" sz="1200" dirty="0" err="1"/>
              <a:t>mHz</a:t>
            </a:r>
            <a:r>
              <a:rPr lang="en-US" sz="1200" dirty="0"/>
              <a:t> margin when establishing RRS requirements)</a:t>
            </a:r>
          </a:p>
          <a:p>
            <a:pPr lvl="1"/>
            <a:r>
              <a:rPr lang="en-US" sz="1200" dirty="0"/>
              <a:t>Critical Inertia is the minimum level of system inertia to be maintained to allow Load Resources with under frequency relays to deploy before frequency drops below the first-stage UFLS set point following the simultaneous loss of 2805 MW.</a:t>
            </a:r>
          </a:p>
          <a:p>
            <a:pPr marL="342900" lvl="1" indent="0">
              <a:buNone/>
            </a:pPr>
            <a:endParaRPr lang="en-US" sz="400" b="1" i="1" dirty="0"/>
          </a:p>
          <a:p>
            <a:pPr marL="342900" lvl="1" indent="0">
              <a:buNone/>
            </a:pPr>
            <a:r>
              <a:rPr lang="en-US" sz="1400" b="1" i="1" dirty="0"/>
              <a:t>Analysis Summary:</a:t>
            </a:r>
            <a:endParaRPr lang="en-US" b="1" i="1" dirty="0"/>
          </a:p>
          <a:p>
            <a:pPr lvl="1"/>
            <a:r>
              <a:rPr lang="en-US" sz="1200" dirty="0"/>
              <a:t>Studies will be conducted to assess the impact of changing first stage of UFLS as proposed in NOGRR226 on RRS requirements and Critical Inertia. </a:t>
            </a:r>
          </a:p>
          <a:p>
            <a:endParaRPr lang="en-US" dirty="0"/>
          </a:p>
          <a:p>
            <a:r>
              <a:rPr lang="en-US" dirty="0"/>
              <a:t>Revisit Energy Emergency Alert (EEA) Level 3 Studies &amp; Procedures</a:t>
            </a:r>
          </a:p>
          <a:p>
            <a:pPr marL="342900" lvl="1" indent="0">
              <a:buNone/>
            </a:pPr>
            <a:r>
              <a:rPr lang="en-US" sz="1400" b="1" i="1" dirty="0"/>
              <a:t>Design Objective:</a:t>
            </a:r>
          </a:p>
          <a:p>
            <a:pPr lvl="1"/>
            <a:r>
              <a:rPr lang="en-US" sz="1200" dirty="0"/>
              <a:t>Maintain frequency responsive PRC so that Most Severe Single Contingency (MSSC) will not cause 1st Stage UFLS to trip.</a:t>
            </a:r>
          </a:p>
          <a:p>
            <a:pPr marL="342900" lvl="1" indent="0">
              <a:buNone/>
            </a:pPr>
            <a:endParaRPr lang="en-US" sz="400" b="1" i="1" dirty="0"/>
          </a:p>
          <a:p>
            <a:pPr marL="342900" lvl="1" indent="0">
              <a:buNone/>
            </a:pPr>
            <a:r>
              <a:rPr lang="en-US" sz="1400" b="1" i="1" dirty="0"/>
              <a:t>Analysis Summary:</a:t>
            </a:r>
          </a:p>
          <a:p>
            <a:pPr lvl="1"/>
            <a:r>
              <a:rPr lang="en-US" sz="1200" dirty="0"/>
              <a:t>Studies will be conducted under EEA Level 3 condition to assess the impact of changing first stage of UFLS as proposed in NOGRR226 on frequency response after tripping 1,430 MW under various inertia/net load conditions, with/without load ramp, etc. </a:t>
            </a:r>
          </a:p>
          <a:p>
            <a:pPr lvl="1"/>
            <a:endParaRPr lang="en-US" dirty="0"/>
          </a:p>
        </p:txBody>
      </p:sp>
      <p:sp>
        <p:nvSpPr>
          <p:cNvPr id="2" name="Slide Number Placeholder 1"/>
          <p:cNvSpPr>
            <a:spLocks noGrp="1"/>
          </p:cNvSpPr>
          <p:nvPr>
            <p:ph type="sldNum" sz="quarter" idx="4"/>
          </p:nvPr>
        </p:nvSpPr>
        <p:spPr/>
        <p:txBody>
          <a:bodyPr/>
          <a:lstStyle/>
          <a:p>
            <a:fld id="{2066355A-084C-D24E-9AD2-7E4FC41EA627}" type="slidenum">
              <a:rPr lang="en-US" smtClean="0"/>
              <a:t>3</a:t>
            </a:fld>
            <a:endParaRPr lang="en-US" dirty="0"/>
          </a:p>
        </p:txBody>
      </p:sp>
    </p:spTree>
    <p:extLst>
      <p:ext uri="{BB962C8B-B14F-4D97-AF65-F5344CB8AC3E}">
        <p14:creationId xmlns:p14="http://schemas.microsoft.com/office/powerpoint/2010/main" val="3014508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9E942-0E09-46F1-9B8D-57085919C966}"/>
              </a:ext>
            </a:extLst>
          </p:cNvPr>
          <p:cNvSpPr>
            <a:spLocks noGrp="1"/>
          </p:cNvSpPr>
          <p:nvPr>
            <p:ph type="title"/>
          </p:nvPr>
        </p:nvSpPr>
        <p:spPr/>
        <p:txBody>
          <a:bodyPr/>
          <a:lstStyle/>
          <a:p>
            <a:r>
              <a:rPr lang="en-US" sz="3200" dirty="0"/>
              <a:t>Analysis to be Conducted in Mar &amp; Apr</a:t>
            </a:r>
            <a:endParaRPr lang="en-US" dirty="0"/>
          </a:p>
        </p:txBody>
      </p:sp>
      <p:sp>
        <p:nvSpPr>
          <p:cNvPr id="3" name="Content Placeholder 2">
            <a:extLst>
              <a:ext uri="{FF2B5EF4-FFF2-40B4-BE49-F238E27FC236}">
                <a16:creationId xmlns:a16="http://schemas.microsoft.com/office/drawing/2014/main" id="{DB5C5F1E-FC4B-4919-87E9-B69090AE942B}"/>
              </a:ext>
            </a:extLst>
          </p:cNvPr>
          <p:cNvSpPr>
            <a:spLocks noGrp="1"/>
          </p:cNvSpPr>
          <p:nvPr>
            <p:ph idx="1"/>
          </p:nvPr>
        </p:nvSpPr>
        <p:spPr/>
        <p:txBody>
          <a:bodyPr/>
          <a:lstStyle/>
          <a:p>
            <a:r>
              <a:rPr lang="en-US" dirty="0"/>
              <a:t>Impact on </a:t>
            </a:r>
            <a:r>
              <a:rPr lang="en-US" sz="1800" dirty="0"/>
              <a:t>UFLS</a:t>
            </a:r>
          </a:p>
          <a:p>
            <a:pPr marL="288925" indent="0">
              <a:buNone/>
            </a:pPr>
            <a:r>
              <a:rPr lang="en-US" sz="1400" b="1" i="1" dirty="0"/>
              <a:t>Design Objective:</a:t>
            </a:r>
          </a:p>
          <a:p>
            <a:pPr lvl="1"/>
            <a:r>
              <a:rPr lang="en-US" sz="1200" dirty="0"/>
              <a:t>UFLS program is intended to arrest severe frequency declines and to facilitate the operation of the ERCOT interconnection as a single island during severe under-frequency events. UFLS program is designed such that it can effectively arrest the frequency decline when the system is subjected to severe imbalances so that the frequency and voltage/frequency performance requirements can be satisfied.</a:t>
            </a:r>
          </a:p>
          <a:p>
            <a:endParaRPr lang="en-US" sz="400" dirty="0"/>
          </a:p>
          <a:p>
            <a:pPr marL="342900" lvl="1" indent="0">
              <a:buNone/>
            </a:pPr>
            <a:r>
              <a:rPr lang="en-US" sz="1400" b="1" i="1" dirty="0"/>
              <a:t>Analysis Summary:</a:t>
            </a:r>
          </a:p>
          <a:p>
            <a:pPr lvl="1"/>
            <a:r>
              <a:rPr lang="en-US" sz="1200" dirty="0"/>
              <a:t>Evaluate the impact of changing first stage set point of UFLS as proposed in NOGR226. </a:t>
            </a:r>
          </a:p>
          <a:p>
            <a:pPr lvl="1"/>
            <a:r>
              <a:rPr lang="en-US" sz="1200" dirty="0"/>
              <a:t>Evaluate if the current/proposed UFLS block sizes/frequency setpoint may result in frequency swings that may cause generation units to trip. If so, consider if additional block/frequency setpoint combinations are warranted.</a:t>
            </a:r>
          </a:p>
          <a:p>
            <a:pPr lvl="1"/>
            <a:r>
              <a:rPr lang="en-US" sz="1200" dirty="0"/>
              <a:t>Evaluate idea that ONCOR has proposed in its comments regarding adding a supplemental automatic load shed option prior to first stage UFLS primarily directed towards recovering frequency.</a:t>
            </a:r>
          </a:p>
          <a:p>
            <a:pPr marL="685800" lvl="2"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EFCA122-58D1-4F2C-8D3F-1D0DDAC52601}"/>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5002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09DC-CD51-4807-B93E-984372E3DDA6}"/>
              </a:ext>
            </a:extLst>
          </p:cNvPr>
          <p:cNvSpPr>
            <a:spLocks noGrp="1"/>
          </p:cNvSpPr>
          <p:nvPr>
            <p:ph type="title"/>
          </p:nvPr>
        </p:nvSpPr>
        <p:spPr/>
        <p:txBody>
          <a:bodyPr/>
          <a:lstStyle/>
          <a:p>
            <a:r>
              <a:rPr lang="en-US" dirty="0"/>
              <a:t>Summary and Next Steps</a:t>
            </a:r>
          </a:p>
        </p:txBody>
      </p:sp>
      <p:sp>
        <p:nvSpPr>
          <p:cNvPr id="3" name="Content Placeholder 2">
            <a:extLst>
              <a:ext uri="{FF2B5EF4-FFF2-40B4-BE49-F238E27FC236}">
                <a16:creationId xmlns:a16="http://schemas.microsoft.com/office/drawing/2014/main" id="{87650EFE-2251-4F0E-905C-E99F31D2B782}"/>
              </a:ext>
            </a:extLst>
          </p:cNvPr>
          <p:cNvSpPr>
            <a:spLocks noGrp="1"/>
          </p:cNvSpPr>
          <p:nvPr>
            <p:ph idx="1"/>
          </p:nvPr>
        </p:nvSpPr>
        <p:spPr/>
        <p:txBody>
          <a:bodyPr/>
          <a:lstStyle/>
          <a:p>
            <a:r>
              <a:rPr lang="en-US" sz="1600" dirty="0"/>
              <a:t>ERCOT has kicked off a holistic review of the impact of changing the first-stage UFLS relay set point from 59.3 Hz to 59.4 Hz and other relevant ideas (placeholder for ONCOR comments). </a:t>
            </a:r>
          </a:p>
          <a:p>
            <a:pPr lvl="1"/>
            <a:r>
              <a:rPr lang="en-US" sz="1600" dirty="0"/>
              <a:t>ERCOT is currently targeting to complete this analysis by May 2022. </a:t>
            </a:r>
          </a:p>
          <a:p>
            <a:pPr lvl="1"/>
            <a:r>
              <a:rPr lang="en-US" sz="1600" dirty="0"/>
              <a:t>Upon completion of this effort ERCOT will share its observations and recommendations with OWG (and any other relevant stakeholder groups).</a:t>
            </a:r>
          </a:p>
          <a:p>
            <a:endParaRPr lang="en-US" sz="1600" dirty="0"/>
          </a:p>
          <a:p>
            <a:r>
              <a:rPr lang="en-US" sz="1600" dirty="0"/>
              <a:t>If stakeholders have any questions/comments/recommendations specific to this effort please send them via email to Nitika Mago (</a:t>
            </a:r>
            <a:r>
              <a:rPr lang="en-US" sz="1600" dirty="0">
                <a:hlinkClick r:id="rId2"/>
              </a:rPr>
              <a:t>nmago@ercot.com</a:t>
            </a:r>
            <a:r>
              <a:rPr lang="en-US" sz="1600" dirty="0"/>
              <a:t>) by </a:t>
            </a:r>
            <a:r>
              <a:rPr lang="en-US" sz="1600" dirty="0" err="1"/>
              <a:t>CoB</a:t>
            </a:r>
            <a:r>
              <a:rPr lang="en-US" sz="1600" dirty="0"/>
              <a:t> February 28, 2022.</a:t>
            </a:r>
          </a:p>
        </p:txBody>
      </p:sp>
      <p:sp>
        <p:nvSpPr>
          <p:cNvPr id="4" name="Slide Number Placeholder 3">
            <a:extLst>
              <a:ext uri="{FF2B5EF4-FFF2-40B4-BE49-F238E27FC236}">
                <a16:creationId xmlns:a16="http://schemas.microsoft.com/office/drawing/2014/main" id="{681CE246-98E8-49E5-9F46-A45BD5BD9336}"/>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592130700"/>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26347</TotalTime>
  <Words>732</Words>
  <Application>Microsoft Office PowerPoint</Application>
  <PresentationFormat>On-screen Show (4:3)</PresentationFormat>
  <Paragraphs>52</Paragraphs>
  <Slides>5</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Courier New</vt:lpstr>
      <vt:lpstr>Wingdings</vt:lpstr>
      <vt:lpstr>1_Office Theme</vt:lpstr>
      <vt:lpstr>2_Custom Design</vt:lpstr>
      <vt:lpstr>3_Custom Design</vt:lpstr>
      <vt:lpstr>PowerPoint Presentation</vt:lpstr>
      <vt:lpstr>Introduction</vt:lpstr>
      <vt:lpstr>Analysis to be Conducted in Feb &amp; Mar</vt:lpstr>
      <vt:lpstr>Analysis to be Conducted in Mar &amp; Apr</vt:lpstr>
      <vt:lpstr>Summary and 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604</cp:revision>
  <dcterms:created xsi:type="dcterms:W3CDTF">2016-04-16T13:25:21Z</dcterms:created>
  <dcterms:modified xsi:type="dcterms:W3CDTF">2022-02-16T22:55:16Z</dcterms:modified>
</cp:coreProperties>
</file>