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5" r:id="rId9"/>
    <p:sldId id="26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77" d="100"/>
          <a:sy n="77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ListServ</a:t>
            </a:r>
            <a:r>
              <a:rPr lang="en-US" baseline="0"/>
              <a:t> Post Trends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Sheet1!$A$1:$A$4</c:f>
              <c:strCache>
                <c:ptCount val="4"/>
                <c:pt idx="0">
                  <c:v>2021/10</c:v>
                </c:pt>
                <c:pt idx="1">
                  <c:v>2021/11</c:v>
                </c:pt>
                <c:pt idx="2">
                  <c:v>2021/12</c:v>
                </c:pt>
                <c:pt idx="3">
                  <c:v>2022/01</c:v>
                </c:pt>
              </c:strCache>
            </c:strRef>
          </c:cat>
          <c:val>
            <c:numRef>
              <c:f>Sheet1!$B$1:$B$4</c:f>
              <c:numCache>
                <c:formatCode>General</c:formatCode>
                <c:ptCount val="4"/>
                <c:pt idx="0">
                  <c:v>432</c:v>
                </c:pt>
                <c:pt idx="1">
                  <c:v>670</c:v>
                </c:pt>
                <c:pt idx="2">
                  <c:v>634</c:v>
                </c:pt>
                <c:pt idx="3">
                  <c:v>763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63B-452B-BB78-61C7B98EB3C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945083808"/>
        <c:axId val="1945085056"/>
      </c:lineChart>
      <c:catAx>
        <c:axId val="194508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5085056"/>
        <c:crosses val="autoZero"/>
        <c:auto val="1"/>
        <c:lblAlgn val="ctr"/>
        <c:lblOffset val="100"/>
        <c:noMultiLvlLbl val="0"/>
      </c:catAx>
      <c:valAx>
        <c:axId val="1945085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5083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ListServ Recipient</a:t>
            </a:r>
            <a:r>
              <a:rPr lang="en-US" baseline="0"/>
              <a:t> Trends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Sheet1!$A$7:$A$10</c:f>
              <c:strCache>
                <c:ptCount val="4"/>
                <c:pt idx="0">
                  <c:v>2021/10</c:v>
                </c:pt>
                <c:pt idx="1">
                  <c:v>2021/11</c:v>
                </c:pt>
                <c:pt idx="2">
                  <c:v>2021/12</c:v>
                </c:pt>
                <c:pt idx="3">
                  <c:v>2022/01</c:v>
                </c:pt>
              </c:strCache>
            </c:strRef>
          </c:cat>
          <c:val>
            <c:numRef>
              <c:f>Sheet1!$B$7:$B$10</c:f>
              <c:numCache>
                <c:formatCode>General</c:formatCode>
                <c:ptCount val="4"/>
                <c:pt idx="0">
                  <c:v>229332</c:v>
                </c:pt>
                <c:pt idx="1">
                  <c:v>320892</c:v>
                </c:pt>
                <c:pt idx="2">
                  <c:v>379947</c:v>
                </c:pt>
                <c:pt idx="3">
                  <c:v>383426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76D-43FA-B670-044496E9F344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80666272"/>
        <c:axId val="180669184"/>
      </c:lineChart>
      <c:catAx>
        <c:axId val="180666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669184"/>
        <c:crosses val="autoZero"/>
        <c:auto val="1"/>
        <c:lblAlgn val="ctr"/>
        <c:lblOffset val="100"/>
        <c:noMultiLvlLbl val="0"/>
      </c:catAx>
      <c:valAx>
        <c:axId val="180669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666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February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January 2021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January 2021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1/23/2022 - SFO.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January 2021</a:t>
            </a:r>
            <a:r>
              <a:rPr lang="en-US" sz="1600" kern="0" dirty="0">
                <a:solidFill>
                  <a:srgbClr val="000000"/>
                </a:solidFill>
              </a:rPr>
              <a:t>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1/17/2022-1/21/2022 – SFO week.</a:t>
            </a: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January 2021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None.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418100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kern="0" dirty="0">
                          <a:solidFill>
                            <a:srgbClr val="000000"/>
                          </a:solidFill>
                        </a:rPr>
                        <a:t>January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1.28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6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5.21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9BDD34EF-BBA4-4CFA-A41B-F53DF5AE20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3314700"/>
            <a:ext cx="914400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January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148" y="1055858"/>
            <a:ext cx="8534400" cy="4319832"/>
          </a:xfrm>
        </p:spPr>
        <p:txBody>
          <a:bodyPr/>
          <a:lstStyle/>
          <a:p>
            <a:r>
              <a:rPr lang="en-US" dirty="0"/>
              <a:t>763 Posts</a:t>
            </a:r>
          </a:p>
          <a:p>
            <a:r>
              <a:rPr lang="en-US" dirty="0"/>
              <a:t>383426 Recipients</a:t>
            </a:r>
          </a:p>
          <a:p>
            <a:r>
              <a:rPr lang="en-US" dirty="0"/>
              <a:t>TDTMS List</a:t>
            </a:r>
          </a:p>
          <a:p>
            <a:pPr lvl="1"/>
            <a:r>
              <a:rPr lang="en-US" dirty="0"/>
              <a:t>7 Posts</a:t>
            </a:r>
          </a:p>
          <a:p>
            <a:pPr lvl="1"/>
            <a:r>
              <a:rPr lang="en-US" dirty="0"/>
              <a:t>3 New Subscriptions</a:t>
            </a:r>
          </a:p>
          <a:p>
            <a:pPr lvl="1"/>
            <a:r>
              <a:rPr lang="en-US" dirty="0"/>
              <a:t>0 Unsubscribe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4270A62-51DE-4913-A853-BBD4187095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3766989"/>
              </p:ext>
            </p:extLst>
          </p:nvPr>
        </p:nvGraphicFramePr>
        <p:xfrm>
          <a:off x="4298852" y="79019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A5E5C11F-8C09-4A59-BEA7-526F5C8F9E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5677744"/>
              </p:ext>
            </p:extLst>
          </p:nvPr>
        </p:nvGraphicFramePr>
        <p:xfrm>
          <a:off x="4328160" y="353339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13534</TotalTime>
  <Words>165</Words>
  <Application>Microsoft Office PowerPoint</Application>
  <PresentationFormat>On-screen Show (4:3)</PresentationFormat>
  <Paragraphs>67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January ListServ Stats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Lightener, Debbie</cp:lastModifiedBy>
  <cp:revision>253</cp:revision>
  <cp:lastPrinted>2019-05-06T20:09:17Z</cp:lastPrinted>
  <dcterms:created xsi:type="dcterms:W3CDTF">2016-01-21T15:20:31Z</dcterms:created>
  <dcterms:modified xsi:type="dcterms:W3CDTF">2022-02-16T16:16:05Z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