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6"/>
  </p:notesMasterIdLst>
  <p:handoutMasterIdLst>
    <p:handoutMasterId r:id="rId47"/>
  </p:handoutMasterIdLst>
  <p:sldIdLst>
    <p:sldId id="260" r:id="rId7"/>
    <p:sldId id="258" r:id="rId8"/>
    <p:sldId id="263" r:id="rId9"/>
    <p:sldId id="308" r:id="rId10"/>
    <p:sldId id="310" r:id="rId11"/>
    <p:sldId id="313" r:id="rId12"/>
    <p:sldId id="314" r:id="rId13"/>
    <p:sldId id="272" r:id="rId14"/>
    <p:sldId id="262" r:id="rId15"/>
    <p:sldId id="264" r:id="rId16"/>
    <p:sldId id="291" r:id="rId17"/>
    <p:sldId id="265" r:id="rId18"/>
    <p:sldId id="271" r:id="rId19"/>
    <p:sldId id="273" r:id="rId20"/>
    <p:sldId id="274" r:id="rId21"/>
    <p:sldId id="266" r:id="rId22"/>
    <p:sldId id="275" r:id="rId23"/>
    <p:sldId id="267" r:id="rId24"/>
    <p:sldId id="278" r:id="rId25"/>
    <p:sldId id="279" r:id="rId26"/>
    <p:sldId id="268" r:id="rId27"/>
    <p:sldId id="280" r:id="rId28"/>
    <p:sldId id="281" r:id="rId29"/>
    <p:sldId id="269" r:id="rId30"/>
    <p:sldId id="282" r:id="rId31"/>
    <p:sldId id="283" r:id="rId32"/>
    <p:sldId id="270" r:id="rId33"/>
    <p:sldId id="284" r:id="rId34"/>
    <p:sldId id="285" r:id="rId35"/>
    <p:sldId id="295" r:id="rId36"/>
    <p:sldId id="286" r:id="rId37"/>
    <p:sldId id="293" r:id="rId38"/>
    <p:sldId id="287" r:id="rId39"/>
    <p:sldId id="288" r:id="rId40"/>
    <p:sldId id="305" r:id="rId41"/>
    <p:sldId id="289" r:id="rId42"/>
    <p:sldId id="311" r:id="rId43"/>
    <p:sldId id="312" r:id="rId44"/>
    <p:sldId id="290" r:id="rId4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7" autoAdjust="0"/>
    <p:restoredTop sz="82412" autoAdjust="0"/>
  </p:normalViewPr>
  <p:slideViewPr>
    <p:cSldViewPr showGuides="1">
      <p:cViewPr varScale="1">
        <p:scale>
          <a:sx n="111" d="100"/>
          <a:sy n="111" d="100"/>
        </p:scale>
        <p:origin x="150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commentAuthors" Target="commentAuthors.xml"/><Relationship Id="rId8" Type="http://schemas.openxmlformats.org/officeDocument/2006/relationships/slide" Target="slides/slide2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43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5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33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8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70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815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72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69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Forecast – Actual</a:t>
            </a:r>
          </a:p>
          <a:p>
            <a:r>
              <a:rPr lang="en-US" dirty="0"/>
              <a:t>+</a:t>
            </a:r>
            <a:r>
              <a:rPr lang="en-US" dirty="0" err="1"/>
              <a:t>ve</a:t>
            </a:r>
            <a:r>
              <a:rPr lang="en-US" baseline="0" dirty="0"/>
              <a:t> Error =&gt; Over forecasted load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ve</a:t>
            </a:r>
            <a:r>
              <a:rPr lang="en-US" baseline="0" dirty="0"/>
              <a:t> Error +&gt; Under forecasted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4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Error = Forecast – Actual</a:t>
            </a:r>
          </a:p>
          <a:p>
            <a:endParaRPr lang="en-US" dirty="0"/>
          </a:p>
          <a:p>
            <a:r>
              <a:rPr lang="en-US" dirty="0" err="1"/>
              <a:t>Min,Max</a:t>
            </a:r>
            <a:r>
              <a:rPr lang="en-US" dirty="0"/>
              <a:t>,</a:t>
            </a:r>
            <a:r>
              <a:rPr lang="en-US" baseline="0" dirty="0"/>
              <a:t> 10</a:t>
            </a:r>
            <a:r>
              <a:rPr lang="en-US" baseline="30000" dirty="0"/>
              <a:t>th</a:t>
            </a:r>
            <a:r>
              <a:rPr lang="en-US" baseline="0" dirty="0"/>
              <a:t>, 90</a:t>
            </a:r>
            <a:r>
              <a:rPr lang="en-US" baseline="30000" dirty="0"/>
              <a:t>th</a:t>
            </a:r>
            <a:r>
              <a:rPr lang="en-US" baseline="0" dirty="0"/>
              <a:t> percentile</a:t>
            </a:r>
          </a:p>
          <a:p>
            <a:r>
              <a:rPr lang="en-US" baseline="0" dirty="0"/>
              <a:t>15 minute intervals</a:t>
            </a:r>
          </a:p>
          <a:p>
            <a:endParaRPr lang="en-US" baseline="0" dirty="0"/>
          </a:p>
          <a:p>
            <a:r>
              <a:rPr lang="en-US" baseline="0" dirty="0"/>
              <a:t>Max Positive Forecast Error:</a:t>
            </a:r>
          </a:p>
          <a:p>
            <a:r>
              <a:rPr lang="en-US" baseline="0" dirty="0"/>
              <a:t>1/7/2022 17:15 -&gt; 231.46MW</a:t>
            </a:r>
          </a:p>
          <a:p>
            <a:endParaRPr lang="en-US" baseline="0" dirty="0"/>
          </a:p>
          <a:p>
            <a:r>
              <a:rPr lang="en-US" baseline="0" dirty="0"/>
              <a:t>Max Negative Forecast Error:</a:t>
            </a:r>
          </a:p>
          <a:p>
            <a:r>
              <a:rPr lang="en-US" baseline="0" dirty="0"/>
              <a:t>1/20/2022 09:00-&gt; -235 MW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429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81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77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87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2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5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5.e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/>
              <a:t>Jan 2022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Operations Planning</a:t>
            </a:r>
          </a:p>
          <a:p>
            <a:endParaRPr lang="en-US" dirty="0"/>
          </a:p>
          <a:p>
            <a:r>
              <a:rPr lang="en-US" dirty="0"/>
              <a:t>PDCWG | Feb 16th,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Total Regulation Deployed Comparison - Monthly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3966E9-2A0E-4F34-9CAE-8B7582FF4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869149"/>
            <a:ext cx="8382000" cy="507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Deployed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0663BE-90B9-42C4-B974-BBB6623C2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212" y="1585912"/>
            <a:ext cx="4981575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E06794-41C3-43D3-BA35-4F212D6485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781" y="862361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Deployed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7AB7A4-C682-4961-9E80-A500ECAA3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781" y="862361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hours.</a:t>
            </a:r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A225F0-B103-45DE-9D82-EBB3EFD92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830" y="862361"/>
            <a:ext cx="8358340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down.</a:t>
            </a:r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Regulation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E1CF97-EC3C-4731-8587-44021D640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5645493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Parameters &amp; 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for last three months.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2018, 2019, and 2020 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Regulation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881ECE-835F-4C89-A7BF-A5B638CF6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87" y="2571750"/>
            <a:ext cx="61436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5%.)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62960A-3CD2-4834-84A1-BF4D0B3B56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58" y="862361"/>
            <a:ext cx="8632684" cy="51332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3715761-B063-4668-8FB7-73A7BA3E52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1219200"/>
            <a:ext cx="277177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Exhaustion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37C309-DE96-46D2-96F3-2A5E30ECF7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58" y="862361"/>
            <a:ext cx="8632684" cy="51332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66056A-FEFD-4693-A47F-6D83D63E0D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0" y="1752600"/>
            <a:ext cx="27717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hours.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72C6E1-AF8F-4555-8FA5-F5980D2EA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862361"/>
            <a:ext cx="8458201" cy="51332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5C1BE0-7EC0-4A24-8C73-A6E3DD09D3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0200" y="1600200"/>
            <a:ext cx="24860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5DC0CF-B4F0-4F84-B618-9FE01C079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862361"/>
            <a:ext cx="8305800" cy="51332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737F0DB-A065-4769-A6C6-2303AB7C12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1371600"/>
            <a:ext cx="248602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and Wind Ramp, PWRR Error, Start-Up/Shut-Down Hours, STLF Error, and Expected Generation Deviation.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C75298-A9EB-4D43-87F7-A92EE29E14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588" y="862361"/>
            <a:ext cx="8388823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1D93BD3E-1E9A-4970-A6F7-E7AC52762E0C}" type="slidenum">
              <a:rPr lang="en-US" smtClean="0"/>
              <a:pPr algn="r">
                <a:spcAft>
                  <a:spcPts val="600"/>
                </a:spcAft>
              </a:pPr>
              <a:t>29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906B05F-123C-42E7-BEF1-5172A8865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Profile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FCEBF8-1DA9-4EC3-BA7E-FFA3AF4ED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513" y="862361"/>
            <a:ext cx="8650974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13953"/>
          <a:stretch/>
        </p:blipFill>
        <p:spPr>
          <a:xfrm>
            <a:off x="381000" y="6148919"/>
            <a:ext cx="3886200" cy="2380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762000"/>
            <a:ext cx="6829425" cy="53025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9F15F3-2F99-4711-A2BC-1F325FFAB93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4103"/>
          <a:stretch/>
        </p:blipFill>
        <p:spPr>
          <a:xfrm>
            <a:off x="4411133" y="6148919"/>
            <a:ext cx="4648200" cy="30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Load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6E183C-1001-4418-98FC-C591D6F12B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61" y="862361"/>
            <a:ext cx="864487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Ramp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2F96BA-E0BC-451D-B1CE-75B35EBAA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61" y="862361"/>
            <a:ext cx="864487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F27AE5-6AD3-4357-A017-D05E982994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961" y="862361"/>
            <a:ext cx="8468078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Start-Up &amp; Shut-Down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201082-4323-4C4F-93B3-88A2CF1B7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27" y="862361"/>
            <a:ext cx="8699746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Short-Term Load Forecast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517A79-453C-436F-A093-D636E383A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140" y="862361"/>
            <a:ext cx="8571719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7D0400-611D-415A-8F72-D864286258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31687"/>
            <a:ext cx="8534400" cy="479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F7C43E-65BC-4627-A575-9A516CF7CB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996" y="862361"/>
            <a:ext cx="8590008" cy="51332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FD7F2E-CCD0-4CC1-B508-BF0273A998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4191000"/>
            <a:ext cx="36385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E88C04-4BE0-4E5A-B015-BFFEFA16E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23" y="1143000"/>
            <a:ext cx="8333954" cy="438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F4973F-6336-4046-A8D5-E45C8EBE0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974" y="1143001"/>
            <a:ext cx="8340051" cy="4276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C66261-89FA-4079-97C2-B526654E8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14400"/>
            <a:ext cx="8065377" cy="52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819946-BDF4-482A-BB38-66DA24272D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65" y="941954"/>
            <a:ext cx="8050136" cy="525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A6B688-E327-4BEE-8D76-1088E40B2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351" y="762001"/>
            <a:ext cx="8504657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91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5C3E58-304C-4813-9D6E-7901AAD82D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65" y="842472"/>
            <a:ext cx="8202536" cy="535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7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BCE246-B9BF-4549-9347-86E6E3BBB7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600325"/>
            <a:ext cx="472440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Metrics to Measure 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hour.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85% for the number of  intervals where regulation deployment  was both up and down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Track the Regulation exhaustion rate for all hours (not to exceed 5%).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hours.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71929</TotalTime>
  <Words>817</Words>
  <Application>Microsoft Office PowerPoint</Application>
  <PresentationFormat>On-screen Show (4:3)</PresentationFormat>
  <Paragraphs>153</Paragraphs>
  <Slides>39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Projected Solar Ramp Rate MAE</vt:lpstr>
      <vt:lpstr>Projected Solar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736</cp:revision>
  <cp:lastPrinted>2016-01-21T20:53:15Z</cp:lastPrinted>
  <dcterms:created xsi:type="dcterms:W3CDTF">2016-01-21T15:20:31Z</dcterms:created>
  <dcterms:modified xsi:type="dcterms:W3CDTF">2022-02-15T15:51:53Z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