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9" r:id="rId6"/>
    <p:sldId id="268" r:id="rId7"/>
    <p:sldId id="270" r:id="rId8"/>
    <p:sldId id="271" r:id="rId9"/>
    <p:sldId id="273"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2" d="100"/>
          <a:sy n="82" d="100"/>
        </p:scale>
        <p:origin x="869" y="6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2/9/2022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2/9/2022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339102"/>
          </a:xfrm>
          <a:prstGeom prst="rect">
            <a:avLst/>
          </a:prstGeom>
          <a:noFill/>
        </p:spPr>
        <p:txBody>
          <a:bodyPr wrap="square" rtlCol="0">
            <a:spAutoFit/>
          </a:bodyPr>
          <a:lstStyle/>
          <a:p>
            <a:r>
              <a:rPr lang="en-US" sz="2000" b="1" dirty="0">
                <a:solidFill>
                  <a:schemeClr val="tx2"/>
                </a:solidFill>
              </a:rPr>
              <a:t>PGRR100 Timeline</a:t>
            </a:r>
          </a:p>
          <a:p>
            <a:endParaRPr lang="en-US" dirty="0">
              <a:solidFill>
                <a:schemeClr val="tx2"/>
              </a:solidFill>
            </a:endParaRPr>
          </a:p>
          <a:p>
            <a:endParaRPr lang="en-US" dirty="0">
              <a:solidFill>
                <a:schemeClr val="tx2"/>
              </a:solidFill>
            </a:endParaRPr>
          </a:p>
          <a:p>
            <a:endParaRPr lang="en-US" dirty="0">
              <a:solidFill>
                <a:schemeClr val="tx2"/>
              </a:solidFill>
            </a:endParaRPr>
          </a:p>
          <a:p>
            <a:r>
              <a:rPr lang="en-US" dirty="0">
                <a:solidFill>
                  <a:schemeClr val="tx2"/>
                </a:solidFill>
              </a:rPr>
              <a:t>SSWG</a:t>
            </a:r>
          </a:p>
          <a:p>
            <a:endParaRPr lang="en-US">
              <a:solidFill>
                <a:schemeClr val="tx2"/>
              </a:solidFill>
            </a:endParaRPr>
          </a:p>
          <a:p>
            <a:endParaRPr lang="en-US" dirty="0">
              <a:solidFill>
                <a:schemeClr val="tx2"/>
              </a:solidFill>
            </a:endParaRPr>
          </a:p>
          <a:p>
            <a:r>
              <a:rPr lang="en-US" dirty="0">
                <a:solidFill>
                  <a:schemeClr val="tx2"/>
                </a:solidFill>
              </a:rPr>
              <a:t>2/15/2022</a:t>
            </a:r>
          </a:p>
        </p:txBody>
      </p:sp>
    </p:spTree>
    <p:extLst>
      <p:ext uri="{BB962C8B-B14F-4D97-AF65-F5344CB8AC3E}">
        <p14:creationId xmlns:p14="http://schemas.microsoft.com/office/powerpoint/2010/main" val="3504421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F2D7F-CF9E-4CFB-A927-0E1A3179239D}"/>
              </a:ext>
            </a:extLst>
          </p:cNvPr>
          <p:cNvSpPr>
            <a:spLocks noGrp="1"/>
          </p:cNvSpPr>
          <p:nvPr>
            <p:ph type="title"/>
          </p:nvPr>
        </p:nvSpPr>
        <p:spPr/>
        <p:txBody>
          <a:bodyPr/>
          <a:lstStyle/>
          <a:p>
            <a:r>
              <a:rPr lang="en-US" dirty="0"/>
              <a:t>PGRR 100</a:t>
            </a:r>
          </a:p>
        </p:txBody>
      </p:sp>
      <p:sp>
        <p:nvSpPr>
          <p:cNvPr id="3" name="Content Placeholder 2">
            <a:extLst>
              <a:ext uri="{FF2B5EF4-FFF2-40B4-BE49-F238E27FC236}">
                <a16:creationId xmlns:a16="http://schemas.microsoft.com/office/drawing/2014/main" id="{073A9C4F-08AA-40CE-936D-D2D1CEE1E547}"/>
              </a:ext>
            </a:extLst>
          </p:cNvPr>
          <p:cNvSpPr>
            <a:spLocks noGrp="1"/>
          </p:cNvSpPr>
          <p:nvPr>
            <p:ph idx="1"/>
          </p:nvPr>
        </p:nvSpPr>
        <p:spPr/>
        <p:txBody>
          <a:bodyPr/>
          <a:lstStyle/>
          <a:p>
            <a:r>
              <a:rPr lang="en-US" sz="2400" dirty="0"/>
              <a:t>PGRR 100 proposes a change to the ERCOT Planning Guide to change the number of SSWG builds from three to two times a year.</a:t>
            </a:r>
          </a:p>
          <a:p>
            <a:r>
              <a:rPr lang="en-US" sz="2400" dirty="0"/>
              <a:t>Protocol 3.10.2 (2) – We must post the annual planning model by October 15</a:t>
            </a:r>
            <a:r>
              <a:rPr lang="en-US" sz="2400" baseline="30000" dirty="0"/>
              <a:t>th</a:t>
            </a:r>
            <a:r>
              <a:rPr lang="en-US" sz="2400" dirty="0"/>
              <a:t> – We will meet this with both cases.</a:t>
            </a:r>
          </a:p>
          <a:p>
            <a:r>
              <a:rPr lang="en-US" sz="2400" dirty="0"/>
              <a:t>To determine the implementation timeline of PGRR100 we need to know when we intend to shift to the new schedule.</a:t>
            </a:r>
          </a:p>
          <a:p>
            <a:pPr marL="0" indent="0">
              <a:buNone/>
            </a:pPr>
            <a:endParaRPr lang="en-US" dirty="0"/>
          </a:p>
        </p:txBody>
      </p:sp>
      <p:sp>
        <p:nvSpPr>
          <p:cNvPr id="4" name="Slide Number Placeholder 3">
            <a:extLst>
              <a:ext uri="{FF2B5EF4-FFF2-40B4-BE49-F238E27FC236}">
                <a16:creationId xmlns:a16="http://schemas.microsoft.com/office/drawing/2014/main" id="{2A54C8B3-FAE0-4EA3-A74D-27EE639A055C}"/>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496125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AF9B8-E518-44DE-8834-35A604EF17BA}"/>
              </a:ext>
            </a:extLst>
          </p:cNvPr>
          <p:cNvSpPr>
            <a:spLocks noGrp="1"/>
          </p:cNvSpPr>
          <p:nvPr>
            <p:ph type="title"/>
          </p:nvPr>
        </p:nvSpPr>
        <p:spPr/>
        <p:txBody>
          <a:bodyPr/>
          <a:lstStyle/>
          <a:p>
            <a:r>
              <a:rPr lang="en-US" dirty="0"/>
              <a:t>Proposed Schedule</a:t>
            </a:r>
          </a:p>
        </p:txBody>
      </p:sp>
      <p:sp>
        <p:nvSpPr>
          <p:cNvPr id="3" name="Content Placeholder 2">
            <a:extLst>
              <a:ext uri="{FF2B5EF4-FFF2-40B4-BE49-F238E27FC236}">
                <a16:creationId xmlns:a16="http://schemas.microsoft.com/office/drawing/2014/main" id="{4278DBB2-11CD-461F-B35F-8668E5D5F30C}"/>
              </a:ext>
            </a:extLst>
          </p:cNvPr>
          <p:cNvSpPr>
            <a:spLocks noGrp="1"/>
          </p:cNvSpPr>
          <p:nvPr>
            <p:ph idx="1"/>
          </p:nvPr>
        </p:nvSpPr>
        <p:spPr/>
        <p:txBody>
          <a:bodyPr/>
          <a:lstStyle/>
          <a:p>
            <a:r>
              <a:rPr lang="en-US" dirty="0"/>
              <a:t>Assumes biannual TPITs</a:t>
            </a:r>
          </a:p>
          <a:p>
            <a:r>
              <a:rPr lang="en-US" dirty="0"/>
              <a:t>Dispatching both case builds</a:t>
            </a:r>
          </a:p>
        </p:txBody>
      </p:sp>
      <p:sp>
        <p:nvSpPr>
          <p:cNvPr id="4" name="Slide Number Placeholder 3">
            <a:extLst>
              <a:ext uri="{FF2B5EF4-FFF2-40B4-BE49-F238E27FC236}">
                <a16:creationId xmlns:a16="http://schemas.microsoft.com/office/drawing/2014/main" id="{89CF3023-6DAB-4851-B385-452EA6ECFF26}"/>
              </a:ext>
            </a:extLst>
          </p:cNvPr>
          <p:cNvSpPr>
            <a:spLocks noGrp="1"/>
          </p:cNvSpPr>
          <p:nvPr>
            <p:ph type="sldNum" sz="quarter" idx="4"/>
          </p:nvPr>
        </p:nvSpPr>
        <p:spPr/>
        <p:txBody>
          <a:bodyPr/>
          <a:lstStyle/>
          <a:p>
            <a:fld id="{1D93BD3E-1E9A-4970-A6F7-E7AC52762E0C}" type="slidenum">
              <a:rPr lang="en-US" smtClean="0"/>
              <a:pPr/>
              <a:t>3</a:t>
            </a:fld>
            <a:endParaRPr lang="en-US"/>
          </a:p>
        </p:txBody>
      </p:sp>
      <p:pic>
        <p:nvPicPr>
          <p:cNvPr id="5" name="Picture 4">
            <a:extLst>
              <a:ext uri="{FF2B5EF4-FFF2-40B4-BE49-F238E27FC236}">
                <a16:creationId xmlns:a16="http://schemas.microsoft.com/office/drawing/2014/main" id="{528C3CF9-213F-4F4A-AAE8-E1132BB975E2}"/>
              </a:ext>
            </a:extLst>
          </p:cNvPr>
          <p:cNvPicPr>
            <a:picLocks noChangeAspect="1"/>
          </p:cNvPicPr>
          <p:nvPr/>
        </p:nvPicPr>
        <p:blipFill>
          <a:blip r:embed="rId2"/>
          <a:stretch>
            <a:fillRect/>
          </a:stretch>
        </p:blipFill>
        <p:spPr>
          <a:xfrm>
            <a:off x="512024" y="2286000"/>
            <a:ext cx="8196152" cy="3055620"/>
          </a:xfrm>
          <a:prstGeom prst="rect">
            <a:avLst/>
          </a:prstGeom>
        </p:spPr>
      </p:pic>
    </p:spTree>
    <p:extLst>
      <p:ext uri="{BB962C8B-B14F-4D97-AF65-F5344CB8AC3E}">
        <p14:creationId xmlns:p14="http://schemas.microsoft.com/office/powerpoint/2010/main" val="37486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98CA3-DF89-4D18-9879-055C2A14710D}"/>
              </a:ext>
            </a:extLst>
          </p:cNvPr>
          <p:cNvSpPr>
            <a:spLocks noGrp="1"/>
          </p:cNvSpPr>
          <p:nvPr>
            <p:ph type="title"/>
          </p:nvPr>
        </p:nvSpPr>
        <p:spPr/>
        <p:txBody>
          <a:bodyPr/>
          <a:lstStyle/>
          <a:p>
            <a:r>
              <a:rPr lang="en-US" dirty="0"/>
              <a:t>Implementation Date</a:t>
            </a:r>
          </a:p>
        </p:txBody>
      </p:sp>
      <p:sp>
        <p:nvSpPr>
          <p:cNvPr id="3" name="Content Placeholder 2">
            <a:extLst>
              <a:ext uri="{FF2B5EF4-FFF2-40B4-BE49-F238E27FC236}">
                <a16:creationId xmlns:a16="http://schemas.microsoft.com/office/drawing/2014/main" id="{AEABD6E4-EAD0-40EC-BA9F-4F7348918061}"/>
              </a:ext>
            </a:extLst>
          </p:cNvPr>
          <p:cNvSpPr>
            <a:spLocks noGrp="1"/>
          </p:cNvSpPr>
          <p:nvPr>
            <p:ph idx="1"/>
          </p:nvPr>
        </p:nvSpPr>
        <p:spPr/>
        <p:txBody>
          <a:bodyPr/>
          <a:lstStyle/>
          <a:p>
            <a:r>
              <a:rPr lang="en-US" dirty="0"/>
              <a:t>Given that PGRR100 will be approved sometime during the 22SSWG case build and that the SSWG PM will still need to be changed and approved by ROS, ERCOT proposes PGRR100 take effect 1/1/2023.</a:t>
            </a:r>
          </a:p>
        </p:txBody>
      </p:sp>
      <p:sp>
        <p:nvSpPr>
          <p:cNvPr id="4" name="Slide Number Placeholder 3">
            <a:extLst>
              <a:ext uri="{FF2B5EF4-FFF2-40B4-BE49-F238E27FC236}">
                <a16:creationId xmlns:a16="http://schemas.microsoft.com/office/drawing/2014/main" id="{ABFB4871-AACB-4DB0-8749-C040AE72026E}"/>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3881462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4D812-3678-430A-8737-098CE294FA69}"/>
              </a:ext>
            </a:extLst>
          </p:cNvPr>
          <p:cNvSpPr>
            <a:spLocks noGrp="1"/>
          </p:cNvSpPr>
          <p:nvPr>
            <p:ph type="ctrTitle"/>
          </p:nvPr>
        </p:nvSpPr>
        <p:spPr/>
        <p:txBody>
          <a:bodyPr/>
          <a:lstStyle/>
          <a:p>
            <a:r>
              <a:rPr lang="en-US" dirty="0"/>
              <a:t>Questions?</a:t>
            </a:r>
          </a:p>
        </p:txBody>
      </p:sp>
      <p:sp>
        <p:nvSpPr>
          <p:cNvPr id="3" name="Subtitle 2">
            <a:extLst>
              <a:ext uri="{FF2B5EF4-FFF2-40B4-BE49-F238E27FC236}">
                <a16:creationId xmlns:a16="http://schemas.microsoft.com/office/drawing/2014/main" id="{4D3A477C-A93B-4295-AD26-953760F6548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67494957"/>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schemas.microsoft.com/office/2006/documentManagement/types"/>
    <ds:schemaRef ds:uri="http://purl.org/dc/dcmitype/"/>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207</TotalTime>
  <Words>128</Words>
  <Application>Microsoft Office PowerPoint</Application>
  <PresentationFormat>On-screen Show (4:3)</PresentationFormat>
  <Paragraphs>21</Paragraphs>
  <Slides>5</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5</vt:i4>
      </vt:variant>
    </vt:vector>
  </HeadingPairs>
  <TitlesOfParts>
    <vt:vector size="9" baseType="lpstr">
      <vt:lpstr>Arial</vt:lpstr>
      <vt:lpstr>Calibri</vt:lpstr>
      <vt:lpstr>1_Custom Design</vt:lpstr>
      <vt:lpstr>Office Theme</vt:lpstr>
      <vt:lpstr>PowerPoint Presentation</vt:lpstr>
      <vt:lpstr>PGRR 100</vt:lpstr>
      <vt:lpstr>Proposed Schedule</vt:lpstr>
      <vt:lpstr>Implementation Date</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Meier, Eric</cp:lastModifiedBy>
  <cp:revision>33</cp:revision>
  <cp:lastPrinted>2016-01-21T20:53:15Z</cp:lastPrinted>
  <dcterms:created xsi:type="dcterms:W3CDTF">2016-01-21T15:20:31Z</dcterms:created>
  <dcterms:modified xsi:type="dcterms:W3CDTF">2022-02-09T17:33:26Z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