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3869" autoAdjust="0"/>
  </p:normalViewPr>
  <p:slideViewPr>
    <p:cSldViewPr showGuides="1">
      <p:cViewPr varScale="1">
        <p:scale>
          <a:sx n="100" d="100"/>
          <a:sy n="100" d="100"/>
        </p:scale>
        <p:origin x="1950" y="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16Mhz on avg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r>
              <a:rPr lang="en-US" baseline="0" dirty="0"/>
              <a:t>OP2021: FRO =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33,399,938 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8,448,159</a:t>
            </a:r>
            <a:r>
              <a:rPr lang="en-US" dirty="0"/>
              <a:t>  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25.29 %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Mean: </a:t>
            </a:r>
            <a:r>
              <a:rPr lang="en-US" sz="1200" b="1" baseline="0" dirty="0"/>
              <a:t>162,176 </a:t>
            </a:r>
            <a:r>
              <a:rPr lang="en-US" sz="1200" b="1" dirty="0">
                <a:solidFill>
                  <a:schemeClr val="accent2"/>
                </a:solidFill>
              </a:rPr>
              <a:t>MW*s</a:t>
            </a:r>
            <a:endParaRPr lang="en-US" sz="12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Max: </a:t>
            </a:r>
            <a:r>
              <a:rPr lang="en-US" sz="1200" b="1" dirty="0">
                <a:solidFill>
                  <a:schemeClr val="accent2"/>
                </a:solidFill>
              </a:rPr>
              <a:t>246,027 MW*s</a:t>
            </a:r>
            <a:r>
              <a:rPr lang="en-US" sz="1200" b="1" baseline="0" dirty="0">
                <a:solidFill>
                  <a:schemeClr val="accent2"/>
                </a:solidFill>
              </a:rPr>
              <a:t>  </a:t>
            </a:r>
            <a:r>
              <a:rPr lang="en-US" sz="1200" dirty="0">
                <a:solidFill>
                  <a:schemeClr val="accent2"/>
                </a:solidFill>
              </a:rPr>
              <a:t>on Dec 20th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Min: </a:t>
            </a:r>
            <a:r>
              <a:rPr lang="en-US" sz="1200" b="1" baseline="0" dirty="0"/>
              <a:t>130,757 </a:t>
            </a:r>
            <a:r>
              <a:rPr lang="en-US" sz="1200" b="1" dirty="0">
                <a:solidFill>
                  <a:schemeClr val="accent2"/>
                </a:solidFill>
              </a:rPr>
              <a:t> MW*s</a:t>
            </a:r>
            <a:r>
              <a:rPr lang="en-US" sz="1200" b="1" baseline="0" dirty="0">
                <a:solidFill>
                  <a:schemeClr val="accent2"/>
                </a:solidFill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  <a:r>
              <a:rPr lang="en-US" sz="1200" dirty="0">
                <a:solidFill>
                  <a:schemeClr val="accent2"/>
                </a:solidFill>
              </a:rPr>
              <a:t>on Dec 24th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1,335,908</a:t>
            </a:r>
            <a:r>
              <a:rPr lang="en-US" dirty="0"/>
              <a:t> MWh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4.00 %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 144,524 MW*s on 1/16/2022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baseline="0" dirty="0"/>
              <a:t>196,374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303,097 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Jan 21st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baseline="0" dirty="0"/>
              <a:t>144,524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Jan 16th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 75% @ 1/11/2022 HE 10:00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the first half hour. The largest expected gen dev was -2553 MW @ 9:14 with signification contribution from thermal resources and wind generation.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9:00 to 9:30 wind ramped down by ~900 MW.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b="1" baseline="0" dirty="0"/>
              <a:t>    Regulation</a:t>
            </a:r>
            <a:r>
              <a:rPr lang="en-US" baseline="0" dirty="0"/>
              <a:t>: Regulation up was exhausted during the ramp intervals. A 550 MW SCED manual offset  was applied and 635 MW of RRS was deployed.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Both occurred on 12/23/2021 due to significant wind down ramps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>
                <a:solidFill>
                  <a:schemeClr val="accent2"/>
                </a:solidFill>
              </a:rPr>
              <a:t>Mean: 14.68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12.51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16.9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January 2022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February 16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EFCC79-59F6-4846-92E8-28494D81F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21635"/>
            <a:ext cx="7998328" cy="53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E8C397-F6D7-4434-B2A0-AF26B15FF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853172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C81E0-0DDE-4954-9363-36B7FCE42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0" y="9144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1B1FB-7D63-4DCE-8A4E-1D40ECBAB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7772777" cy="52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Op. Year 2020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B2765-2EA3-40DA-9926-6C13F095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2266950"/>
            <a:ext cx="869442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2020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CA1F2C-2AFC-47EB-8118-95191504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19399"/>
            <a:ext cx="8534400" cy="12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January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175.89%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169.60%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1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BAAL-003 Events have updated through 2020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2020 BAAL-003 FRM Performance: </a:t>
            </a:r>
            <a:r>
              <a:rPr lang="en-US" sz="1800" b="1" dirty="0">
                <a:solidFill>
                  <a:schemeClr val="accent2"/>
                </a:solidFill>
              </a:rPr>
              <a:t>-789.34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8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2022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16.37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12.01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60.6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33,399,938 MWh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8,448,159</a:t>
            </a:r>
            <a:r>
              <a:rPr lang="en-US" sz="1600" dirty="0">
                <a:solidFill>
                  <a:schemeClr val="accent2"/>
                </a:solidFill>
              </a:rPr>
              <a:t>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25.29 %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1,335,908  </a:t>
            </a:r>
            <a:r>
              <a:rPr lang="en-US" sz="1600" dirty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4.00%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196,374</a:t>
            </a:r>
            <a:r>
              <a:rPr lang="en-US" sz="1600" dirty="0">
                <a:solidFill>
                  <a:schemeClr val="accent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303,097</a:t>
            </a:r>
            <a:r>
              <a:rPr lang="en-US" sz="1600" dirty="0">
                <a:solidFill>
                  <a:schemeClr val="accent2"/>
                </a:solidFill>
              </a:rPr>
              <a:t> MW*s  on Jan 21st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144,524</a:t>
            </a:r>
            <a:r>
              <a:rPr lang="en-US" sz="1600" dirty="0">
                <a:solidFill>
                  <a:schemeClr val="accent2"/>
                </a:solidFill>
              </a:rPr>
              <a:t> MW*s  on Jan 16th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07115F-171B-4D31-BE26-3CF0EC345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95130"/>
            <a:ext cx="7845928" cy="532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45678-9661-4E0C-A1B8-2E0E2BAB9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7769728" cy="5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C1D55-F45A-4941-BAF1-07D25C944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7690480" cy="522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31463-71C3-4855-94F0-54317F6BC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7848977" cy="53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16E72-38F6-45E8-9AAA-4DE7974C8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34" y="762000"/>
            <a:ext cx="763656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49A07E-0817-4F4F-B8C5-D8744FA61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4368"/>
            <a:ext cx="7696200" cy="52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86A934-7050-4331-8527-5F49557A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7922128" cy="5257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4C3B2B-45E4-4F24-8222-497DB9BD4C76}"/>
              </a:ext>
            </a:extLst>
          </p:cNvPr>
          <p:cNvSpPr txBox="1"/>
          <p:nvPr/>
        </p:nvSpPr>
        <p:spPr>
          <a:xfrm>
            <a:off x="5029200" y="44958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Jan-22 CPS1 (%): 175.89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are 0 BAAL exceedance(s) in January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B6A28F-0310-4BAB-B9C0-8AB77ECAF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72" y="828461"/>
            <a:ext cx="7922128" cy="53437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E40D92-824B-488C-A377-1C59905F893B}"/>
              </a:ext>
            </a:extLst>
          </p:cNvPr>
          <p:cNvSpPr txBox="1"/>
          <p:nvPr/>
        </p:nvSpPr>
        <p:spPr>
          <a:xfrm>
            <a:off x="4800600" y="10668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Jan-22 CPS1 (%): 175.89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7A11EB-A817-484A-AD26-FC6AB9793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39" y="808101"/>
            <a:ext cx="7686261" cy="5364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20BEF8-56F7-4DED-A16B-14D68CB1544E}"/>
              </a:ext>
            </a:extLst>
          </p:cNvPr>
          <p:cNvSpPr txBox="1"/>
          <p:nvPr/>
        </p:nvSpPr>
        <p:spPr>
          <a:xfrm>
            <a:off x="3810000" y="1041784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Current 12-Month Rolling Average: 169.60%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534AB1-5184-4CD3-85B6-A2BC2EC77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7" y="914400"/>
            <a:ext cx="7690480" cy="52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6C03E-DD26-4339-924D-7D7D5D004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7922128" cy="53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83207</TotalTime>
  <Words>585</Words>
  <Application>Microsoft Office PowerPoint</Application>
  <PresentationFormat>On-screen Show (4:3)</PresentationFormat>
  <Paragraphs>155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January 2022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2020 BAL-003 Selected Events – Update</vt:lpstr>
      <vt:lpstr>Op. Year 2020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Masanna Gari, Abhi</cp:lastModifiedBy>
  <cp:revision>1177</cp:revision>
  <cp:lastPrinted>2016-01-21T20:53:15Z</cp:lastPrinted>
  <dcterms:created xsi:type="dcterms:W3CDTF">2016-01-21T15:20:31Z</dcterms:created>
  <dcterms:modified xsi:type="dcterms:W3CDTF">2022-02-14T18:23:12Z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