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8"/>
  </p:notesMasterIdLst>
  <p:handoutMasterIdLst>
    <p:handoutMasterId r:id="rId29"/>
  </p:handoutMasterIdLst>
  <p:sldIdLst>
    <p:sldId id="260" r:id="rId7"/>
    <p:sldId id="330" r:id="rId8"/>
    <p:sldId id="338" r:id="rId9"/>
    <p:sldId id="337" r:id="rId10"/>
    <p:sldId id="305" r:id="rId11"/>
    <p:sldId id="314" r:id="rId12"/>
    <p:sldId id="295" r:id="rId13"/>
    <p:sldId id="347" r:id="rId14"/>
    <p:sldId id="351" r:id="rId15"/>
    <p:sldId id="343" r:id="rId16"/>
    <p:sldId id="341" r:id="rId17"/>
    <p:sldId id="344" r:id="rId18"/>
    <p:sldId id="345" r:id="rId19"/>
    <p:sldId id="355" r:id="rId20"/>
    <p:sldId id="261" r:id="rId21"/>
    <p:sldId id="328" r:id="rId22"/>
    <p:sldId id="329" r:id="rId23"/>
    <p:sldId id="327" r:id="rId24"/>
    <p:sldId id="324" r:id="rId25"/>
    <p:sldId id="340" r:id="rId26"/>
    <p:sldId id="322" r:id="rId2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18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  <p:cmAuthor id="3" name="Spells, Vanessa" initials="SV" lastIdx="8" clrIdx="2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  <p:cmAuthor id="4" name="Zapanta, Zaldy" initials="ZZ" lastIdx="11" clrIdx="3">
    <p:extLst>
      <p:ext uri="{19B8F6BF-5375-455C-9EA6-DF929625EA0E}">
        <p15:presenceInfo xmlns:p15="http://schemas.microsoft.com/office/powerpoint/2012/main" userId="S-1-5-21-639947351-343809578-3807592339-3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53" autoAdjust="0"/>
    <p:restoredTop sz="94130" autoAdjust="0"/>
  </p:normalViewPr>
  <p:slideViewPr>
    <p:cSldViewPr showGuides="1">
      <p:cViewPr varScale="1">
        <p:scale>
          <a:sx n="122" d="100"/>
          <a:sy n="122" d="100"/>
        </p:scale>
        <p:origin x="124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commentAuthors" Target="commentAuthors.xml"/><Relationship Id="rId8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362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51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65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743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360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3988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72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816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Spoorthy Papudesi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February 16,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May 2021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Dec 202</a:t>
            </a:r>
            <a:r>
              <a:rPr lang="en-US" sz="1800" dirty="0"/>
              <a:t>1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398568"/>
            <a:ext cx="47143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exceeds invoice exposure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*TPEA adjusted to exclude short pay entities eliminating data skew</a:t>
            </a:r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B3CBAEB-8A56-479D-BCAF-D3674CEB07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967" y="1143000"/>
            <a:ext cx="7962066" cy="3712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554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May 2021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Dec 202</a:t>
            </a:r>
            <a:r>
              <a:rPr lang="en-US" sz="1800" dirty="0"/>
              <a:t>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5334000"/>
            <a:ext cx="3108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generally exceeds invoice exposure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010AFE5-AD8A-4D8C-B269-70BFF7930D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546" y="1295400"/>
            <a:ext cx="7888908" cy="362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938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May 2021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Dec 202</a:t>
            </a:r>
            <a:r>
              <a:rPr lang="en-US" sz="1800" dirty="0"/>
              <a:t>1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2835" y="5213265"/>
            <a:ext cx="3201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 TPEA generally exceeds Invoice exposure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29970D9-7158-4E37-9C54-997108223D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112" y="1161658"/>
            <a:ext cx="7943776" cy="3792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482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TPEA Coverage of Settlements May 2021</a:t>
            </a:r>
            <a:r>
              <a:rPr lang="en-US" sz="16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6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>
                <a:cs typeface="Times New Roman" panose="02020603050405020304" pitchFamily="18" charset="0"/>
              </a:rPr>
              <a:t>Dec 202</a:t>
            </a:r>
            <a:r>
              <a:rPr lang="en-US" sz="1600" dirty="0"/>
              <a:t>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638800"/>
            <a:ext cx="2904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*TPES exceeds actual/invoice exposure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7BB920-042E-437B-B49F-7C3E78A307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0179" y="1386682"/>
            <a:ext cx="7303641" cy="3377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1896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TPEA Coverage of Settlements May 2021</a:t>
            </a:r>
            <a:r>
              <a:rPr lang="en-US" sz="16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6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>
                <a:cs typeface="Times New Roman" panose="02020603050405020304" pitchFamily="18" charset="0"/>
              </a:rPr>
              <a:t>Dec 202</a:t>
            </a:r>
            <a:r>
              <a:rPr lang="en-US" sz="1600" dirty="0"/>
              <a:t>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410200"/>
            <a:ext cx="47575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closely approximates actual/invoice exposure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*TPEA adjusted to exclude short pay entities eliminating data skew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641C6FF-EC18-4A52-8ADA-C623C18221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990600"/>
            <a:ext cx="7791363" cy="406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1526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00AEC7"/>
                </a:solidFill>
              </a:rPr>
              <a:t>Appendix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Distribution by Market Segment*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66700" y="5715000"/>
            <a:ext cx="83439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 Excess collateral doesn’t include Unsecured Credit Limit and is defined as Collateral in excess of TPE</a:t>
            </a:r>
          </a:p>
        </p:txBody>
      </p:sp>
      <p:sp>
        <p:nvSpPr>
          <p:cNvPr id="8" name="Rectangle 7"/>
          <p:cNvSpPr/>
          <p:nvPr/>
        </p:nvSpPr>
        <p:spPr>
          <a:xfrm>
            <a:off x="259080" y="5991999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amounts eliminating data skew </a:t>
            </a:r>
          </a:p>
          <a:p>
            <a:pPr>
              <a:spcAft>
                <a:spcPts val="600"/>
              </a:spcAft>
            </a:pP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1063B23-B334-45BD-B6E7-FA2E42D80B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386682"/>
            <a:ext cx="7381875" cy="150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0752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Distribution by Rating Group*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8FE81F2-706D-4E12-BB4B-DEB0990246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447800"/>
            <a:ext cx="7381875" cy="230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5267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TPE by Rating and Category*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A1071EF-4B4A-4141-AD43-782CE0E5AD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352046"/>
            <a:ext cx="8458200" cy="273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1487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Excess Collateral by Rating and Category*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18180" y="5791200"/>
            <a:ext cx="83439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*Excess collateral doesn’t include Unsecured Credit Limit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amounts eliminating data skew </a:t>
            </a:r>
          </a:p>
          <a:p>
            <a:endParaRPr lang="en-US" sz="1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A4860CB-A4DE-4C1C-9D83-3D2A6D5BEB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291" y="1386682"/>
            <a:ext cx="8353425" cy="298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831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latin typeface="+mn-lt"/>
                <a:cs typeface="Times New Roman" panose="02020603050405020304" pitchFamily="18" charset="0"/>
              </a:rPr>
              <a:t>Monthly Highlights </a:t>
            </a:r>
            <a:r>
              <a:rPr lang="en-US" sz="1800" dirty="0">
                <a:cs typeface="Times New Roman" panose="02020603050405020304" pitchFamily="18" charset="0"/>
              </a:rPr>
              <a:t>Dec 2021 – Jan 2022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5182"/>
            <a:ext cx="8534400" cy="51816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TPE increased from $ 782.5 million in December to $ 848.8 million in January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TPE increased mainly due to higher Real-Time and Day-Ahead Forward Adjustment Factors and Settlement Point prices in January than in December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increased from $1,787.4 million to $1,906.1 million 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The increase in Discretionary Collateral is largely due to increase in Secured Collateral, and  decrease in CRR Locked ACL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No unusual collateral call activity</a:t>
            </a:r>
          </a:p>
          <a:p>
            <a:pPr marL="0" indent="0">
              <a:spcAft>
                <a:spcPts val="600"/>
              </a:spcAft>
              <a:buNone/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534400" cy="5181600"/>
          </a:xfrm>
        </p:spPr>
        <p:txBody>
          <a:bodyPr/>
          <a:lstStyle/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B6770"/>
                </a:solidFill>
              </a:rPr>
              <a:t>TPEA covers Settlement/Invoice exposure and estimated Real-Time and Day- Ahead completed but not settled activity (RTLCNS and UDAA)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B6770"/>
                </a:solidFill>
              </a:rPr>
              <a:t>The analysis was performed for the period, Dec 2020 -</a:t>
            </a:r>
            <a:r>
              <a:rPr lang="en-US" sz="14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>
                <a:solidFill>
                  <a:srgbClr val="5B6770"/>
                </a:solidFill>
              </a:rPr>
              <a:t>Dec 2021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B6770"/>
                </a:solidFill>
              </a:rPr>
              <a:t>Only Settlement invoices due to ERCOT are considered in the calculation</a:t>
            </a:r>
          </a:p>
          <a:p>
            <a:pPr marL="457200" lvl="1" indent="0" algn="just">
              <a:spcAft>
                <a:spcPts val="600"/>
              </a:spcAft>
              <a:buNone/>
            </a:pPr>
            <a:r>
              <a:rPr lang="en-US" sz="1400" b="1" u="sng" dirty="0">
                <a:solidFill>
                  <a:srgbClr val="5B6770"/>
                </a:solidFill>
              </a:rPr>
              <a:t>Example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B6770"/>
                </a:solidFill>
              </a:rPr>
              <a:t>For business date 2/1/2020, if a Counter-Party has M1 value of 20, then all the charge invoices till 2/21/2020 including RTLCNS and UDAA as of 2/1/2020 is summed up to arrive at “Invoice Exposure”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marL="457200" lvl="1" indent="0" algn="just">
              <a:spcAft>
                <a:spcPts val="600"/>
              </a:spcAft>
              <a:buNone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1343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 and Forward Adjustment Factors May 2021- Jan 2022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 adjusted to exclude short pay entities eliminating data skew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F8638A3-88BB-4D52-9738-C48F332A5D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143000"/>
            <a:ext cx="7803556" cy="3974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TPE/Real-Time &amp; Day-Ahead Daily Average Settlement Point Prices for HB_NORTH May 2021- Jan 2022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entities eliminating data skew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AA94A29-B28A-4635-AD65-D7E2ABE2C6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029" y="1219200"/>
            <a:ext cx="7827942" cy="3578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/>
              <a:t>Available Credit by Type Compared to Total Potential Exposure (TPE) </a:t>
            </a:r>
            <a:r>
              <a:rPr lang="en-US" sz="1600" dirty="0">
                <a:cs typeface="Times New Roman" panose="02020603050405020304" pitchFamily="18" charset="0"/>
              </a:rPr>
              <a:t>Jan 2021- Jan 2022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04825" y="5319157"/>
            <a:ext cx="8334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Numbers are as of month-end except for Max TPE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Max TPE is the highest TPE for the corresponding month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TPE less Defaulted Amounts: TPE – Short-Paid Invoices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45BCECE-9435-4E70-9CB4-C780103B81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544" y="1143000"/>
            <a:ext cx="7883534" cy="3757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Discretionary Collateral Dec 2021 - Jan 2022</a:t>
            </a:r>
            <a:endParaRPr lang="en-US" sz="1800" b="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7700" y="5410200"/>
            <a:ext cx="7924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doesn’t include Unsecured Credit Limit or parent guarantees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entities eliminating data skew </a:t>
            </a:r>
          </a:p>
          <a:p>
            <a:endParaRPr lang="en-US" sz="1400" dirty="0"/>
          </a:p>
          <a:p>
            <a:endParaRPr lang="en-US" sz="1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C137DB-7180-4AE3-9E94-9F70787C09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" y="892672"/>
            <a:ext cx="7657240" cy="4517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and Discretionary Collateral by Market Segment- Jan 2022*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84860" y="894535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Load and Generation entities accounted for the largest portion of discretionary collateral</a:t>
            </a:r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*Discretionary collateral doesn’t include Unsecured Credit Limit or parent guarantees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amounts eliminating data skew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971CD2-A812-416E-91BD-BEA9DA97DE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752" y="1456773"/>
            <a:ext cx="7736495" cy="3944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Discretionary Collateral by Market Segment Jan 2020- Jan 2022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8968CF-040E-446C-AB06-3272301D13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78" y="1066800"/>
            <a:ext cx="8809484" cy="4291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094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May 2021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Dec 202</a:t>
            </a:r>
            <a:r>
              <a:rPr lang="en-US" sz="1800" dirty="0"/>
              <a:t>1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5029200"/>
            <a:ext cx="48365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Invoice exposure generally exceeds TPEA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TPEA adjusted to exclude short pay entities eliminating data skew </a:t>
            </a:r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E9B4890-1DF0-4525-8528-0CCA8DE81B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914400"/>
            <a:ext cx="7779170" cy="3895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39548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www.w3.org/XML/1998/namespace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138956</TotalTime>
  <Words>652</Words>
  <Application>Microsoft Office PowerPoint</Application>
  <PresentationFormat>On-screen Show (4:3)</PresentationFormat>
  <Paragraphs>113</Paragraphs>
  <Slides>21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Wingdings</vt:lpstr>
      <vt:lpstr>1_Custom Design</vt:lpstr>
      <vt:lpstr>Office Theme</vt:lpstr>
      <vt:lpstr>Custom Design</vt:lpstr>
      <vt:lpstr>PowerPoint Presentation</vt:lpstr>
      <vt:lpstr>Monthly Highlights Dec 2021 – Jan 2022</vt:lpstr>
      <vt:lpstr>TPE and Forward Adjustment Factors May 2021- Jan 2022</vt:lpstr>
      <vt:lpstr>TPE/Real-Time &amp; Day-Ahead Daily Average Settlement Point Prices for HB_NORTH May 2021- Jan 2022</vt:lpstr>
      <vt:lpstr>Available Credit by Type Compared to Total Potential Exposure (TPE) Jan 2021- Jan 2022</vt:lpstr>
      <vt:lpstr>Discretionary Collateral Dec 2021 - Jan 2022</vt:lpstr>
      <vt:lpstr>TPE and Discretionary Collateral by Market Segment- Jan 2022*</vt:lpstr>
      <vt:lpstr>Discretionary Collateral by Market Segment Jan 2020- Jan 2022</vt:lpstr>
      <vt:lpstr>TPEA Coverage of Settlements May 2021– Dec 2021</vt:lpstr>
      <vt:lpstr>TPEA Coverage of Settlements May 2021– Dec 2021</vt:lpstr>
      <vt:lpstr>TPEA Coverage of Settlements May 2021– Dec 2021</vt:lpstr>
      <vt:lpstr>TPEA Coverage of Settlements May 2021– Dec 2021</vt:lpstr>
      <vt:lpstr>TPEA Coverage of Settlements May 2021– Dec 2021</vt:lpstr>
      <vt:lpstr>TPEA Coverage of Settlements May 2021– Dec 2021</vt:lpstr>
      <vt:lpstr>PowerPoint Presentation</vt:lpstr>
      <vt:lpstr>Summary of Distribution by Market Segment*</vt:lpstr>
      <vt:lpstr>Summary of Distribution by Rating Group* </vt:lpstr>
      <vt:lpstr>Distribution of TPE by Rating and Category*</vt:lpstr>
      <vt:lpstr>Distribution of Excess Collateral by Rating and Category*</vt:lpstr>
      <vt:lpstr>TPEA Coverage of Settlements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888</cp:revision>
  <cp:lastPrinted>2019-06-18T19:02:16Z</cp:lastPrinted>
  <dcterms:created xsi:type="dcterms:W3CDTF">2016-01-21T15:20:31Z</dcterms:created>
  <dcterms:modified xsi:type="dcterms:W3CDTF">2022-02-15T16:46:33Z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