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1" r:id="rId15"/>
    <p:sldId id="343" r:id="rId16"/>
    <p:sldId id="341" r:id="rId17"/>
    <p:sldId id="344" r:id="rId18"/>
    <p:sldId id="345" r:id="rId19"/>
    <p:sldId id="355" r:id="rId20"/>
    <p:sldId id="261" r:id="rId21"/>
    <p:sldId id="328" r:id="rId22"/>
    <p:sldId id="329" r:id="rId23"/>
    <p:sldId id="327" r:id="rId24"/>
    <p:sldId id="324" r:id="rId25"/>
    <p:sldId id="340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22" d="100"/>
          <a:sy n="122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February 16,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Dec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3CBAEB-8A56-479D-BCAF-D3674CEB07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67" y="1143000"/>
            <a:ext cx="7962066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Dec 202</a:t>
            </a:r>
            <a:r>
              <a:rPr lang="en-US" sz="1800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10AFE5-AD8A-4D8C-B269-70BFF7930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46" y="1295400"/>
            <a:ext cx="7888908" cy="36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Dec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9970D9-7158-4E37-9C54-997108223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12" y="1161658"/>
            <a:ext cx="7943776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Dec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7BB920-042E-437B-B49F-7C3E78A30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179" y="1386682"/>
            <a:ext cx="7303641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Dec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757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41C6FF-EC18-4A52-8ADA-C623C1822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7791363" cy="406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063B23-B334-45BD-B6E7-FA2E42D80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86682"/>
            <a:ext cx="73818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FE81F2-706D-4E12-BB4B-DEB099024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47800"/>
            <a:ext cx="73818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1071EF-4B4A-4141-AD43-782CE0E5A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52046"/>
            <a:ext cx="84582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*Excess 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4860CB-A4DE-4C1C-9D83-3D2A6D5BE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91" y="1386682"/>
            <a:ext cx="83534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Dec 2021 – Jan 2022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$ 782.5 million in December to $ 848.8 million in January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Real-Time and Day-Ahead Forward Adjustment Factors and Settlement Point prices in January than in December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$1,787.4 million to $1,906.1 million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Collateral is largely due to increase in Secured Collateral, and  decrease in CRR Locked ACL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The analysis was performed for the period, Dec 2020 -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rgbClr val="5B6770"/>
                </a:solidFill>
              </a:rPr>
              <a:t>Dec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May 2021- Jan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8638A3-88BB-4D52-9738-C48F332A5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43000"/>
            <a:ext cx="7803556" cy="39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May 2021- Jan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A94A29-B28A-4635-AD65-D7E2ABE2C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29" y="1219200"/>
            <a:ext cx="7827942" cy="357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Jan 2021- Jan 2022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5BCECE-9435-4E70-9CB4-C780103B8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544" y="1143000"/>
            <a:ext cx="7883534" cy="37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Dec 2021 - Jan 2022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137DB-7180-4AE3-9E94-9F70787C0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892672"/>
            <a:ext cx="7657240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Jan 2022*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971CD2-A812-416E-91BD-BEA9DA97D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52" y="1456773"/>
            <a:ext cx="7736495" cy="39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Jan 2020- Jan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8968CF-040E-446C-AB06-3272301D13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78" y="1066800"/>
            <a:ext cx="8809484" cy="429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Dec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9B4890-1DF0-4525-8528-0CCA8DE81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14400"/>
            <a:ext cx="7779170" cy="38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138956</TotalTime>
  <Words>652</Words>
  <Application>Microsoft Office PowerPoint</Application>
  <PresentationFormat>On-screen Show (4:3)</PresentationFormat>
  <Paragraphs>113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Dec 2021 – Jan 2022</vt:lpstr>
      <vt:lpstr>TPE and Forward Adjustment Factors May 2021- Jan 2022</vt:lpstr>
      <vt:lpstr>TPE/Real-Time &amp; Day-Ahead Daily Average Settlement Point Prices for HB_NORTH May 2021- Jan 2022</vt:lpstr>
      <vt:lpstr>Available Credit by Type Compared to Total Potential Exposure (TPE) Jan 2021- Jan 2022</vt:lpstr>
      <vt:lpstr>Discretionary Collateral Dec 2021 - Jan 2022</vt:lpstr>
      <vt:lpstr>TPE and Discretionary Collateral by Market Segment- Jan 2022*</vt:lpstr>
      <vt:lpstr>Discretionary Collateral by Market Segment Jan 2020- Jan 2022</vt:lpstr>
      <vt:lpstr>TPEA Coverage of Settlements May 2021– Dec 2021</vt:lpstr>
      <vt:lpstr>TPEA Coverage of Settlements May 2021– Dec 2021</vt:lpstr>
      <vt:lpstr>TPEA Coverage of Settlements May 2021– Dec 2021</vt:lpstr>
      <vt:lpstr>TPEA Coverage of Settlements May 2021– Dec 2021</vt:lpstr>
      <vt:lpstr>TPEA Coverage of Settlements May 2021– Dec 2021</vt:lpstr>
      <vt:lpstr>TPEA Coverage of Settlements May 2021– Dec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TPEA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888</cp:revision>
  <cp:lastPrinted>2019-06-18T19:02:16Z</cp:lastPrinted>
  <dcterms:created xsi:type="dcterms:W3CDTF">2016-01-21T15:20:31Z</dcterms:created>
  <dcterms:modified xsi:type="dcterms:W3CDTF">2022-02-15T16:46:33Z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