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343" r:id="rId7"/>
    <p:sldId id="352" r:id="rId8"/>
    <p:sldId id="353" r:id="rId9"/>
    <p:sldId id="355" r:id="rId10"/>
    <p:sldId id="35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266" y="90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Alternative Default Uplift Methodology</a:t>
            </a:r>
            <a:endParaRPr lang="en-US" dirty="0"/>
          </a:p>
          <a:p>
            <a:r>
              <a:rPr lang="en-US" dirty="0"/>
              <a:t>Austin Rosel</a:t>
            </a:r>
          </a:p>
          <a:p>
            <a:r>
              <a:rPr lang="en-US" dirty="0"/>
              <a:t>ERCOT</a:t>
            </a:r>
          </a:p>
          <a:p>
            <a:endParaRPr lang="en-US" dirty="0"/>
          </a:p>
          <a:p>
            <a:r>
              <a:rPr lang="en-US" dirty="0"/>
              <a:t>CWG / MCWG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February 16,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13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9E5D7-7D05-483C-A22C-2D0D76AA4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148F1-2582-4C1D-883A-BBF393A5E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Data request to show default uplift percentage changes based on formula change.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0FDE1-5882-4908-82F3-F8E59CBB5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7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717E3-AC85-4194-94FC-39E72BDB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Change NP 9.19.1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49AD-8ED0-465A-A543-57E76B683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8B47BC-31BE-4C59-AB55-CB8FF7845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33" t="23821" r="16667" b="11501"/>
          <a:stretch/>
        </p:blipFill>
        <p:spPr>
          <a:xfrm>
            <a:off x="990600" y="1386682"/>
            <a:ext cx="6906188" cy="371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AE31-3D38-4AF6-A152-F67C89C95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Change NP 9.19.1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AA1ADA-7D8F-4335-9EEB-A11AA4A52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77910D-F09F-4B8E-AB60-8F8811F8A1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81" t="22248" r="29122" b="3947"/>
          <a:stretch/>
        </p:blipFill>
        <p:spPr>
          <a:xfrm>
            <a:off x="1143001" y="1143001"/>
            <a:ext cx="5943599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D82C8-7927-4EC0-85C1-871AC0AC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to Default Uplift Allocation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6F3FE-30FB-4FBB-98F5-D42D17C6A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9F00138-606F-4E5C-8713-DDE3FD47C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019"/>
              </p:ext>
            </p:extLst>
          </p:nvPr>
        </p:nvGraphicFramePr>
        <p:xfrm>
          <a:off x="762000" y="1470739"/>
          <a:ext cx="5664200" cy="2170326"/>
        </p:xfrm>
        <a:graphic>
          <a:graphicData uri="http://schemas.openxmlformats.org/drawingml/2006/table">
            <a:tbl>
              <a:tblPr/>
              <a:tblGrid>
                <a:gridCol w="965200">
                  <a:extLst>
                    <a:ext uri="{9D8B030D-6E8A-4147-A177-3AD203B41FA5}">
                      <a16:colId xmlns:a16="http://schemas.microsoft.com/office/drawing/2014/main" val="306734891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34542054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1782307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56611799"/>
                    </a:ext>
                  </a:extLst>
                </a:gridCol>
              </a:tblGrid>
              <a:tr h="2477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QSE/CRRAH Level (BEFORE)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356169"/>
                  </a:ext>
                </a:extLst>
              </a:tr>
              <a:tr h="4756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Segment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MMA Total (MWh)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MMA (MWh)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MMARS 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11906"/>
                  </a:ext>
                </a:extLst>
              </a:tr>
              <a:tr h="237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218,577,111.29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4,998,318.29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986503"/>
                  </a:ext>
                </a:extLst>
              </a:tr>
              <a:tr h="237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28,785,812.00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557639"/>
                  </a:ext>
                </a:extLst>
              </a:tr>
              <a:tr h="237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19,844,419.05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41690"/>
                  </a:ext>
                </a:extLst>
              </a:tr>
              <a:tr h="237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54,240,444.34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007361"/>
                  </a:ext>
                </a:extLst>
              </a:tr>
              <a:tr h="247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CRRAH Only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110,708,117.60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811158"/>
                  </a:ext>
                </a:extLst>
              </a:tr>
              <a:tr h="247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218,577,111.29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976668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9F34296-E8B1-4496-8DAD-04C299838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648281"/>
              </p:ext>
            </p:extLst>
          </p:nvPr>
        </p:nvGraphicFramePr>
        <p:xfrm>
          <a:off x="762000" y="3886200"/>
          <a:ext cx="5638800" cy="2170325"/>
        </p:xfrm>
        <a:graphic>
          <a:graphicData uri="http://schemas.openxmlformats.org/drawingml/2006/table">
            <a:tbl>
              <a:tblPr/>
              <a:tblGrid>
                <a:gridCol w="946202">
                  <a:extLst>
                    <a:ext uri="{9D8B030D-6E8A-4147-A177-3AD203B41FA5}">
                      <a16:colId xmlns:a16="http://schemas.microsoft.com/office/drawing/2014/main" val="2386602549"/>
                    </a:ext>
                  </a:extLst>
                </a:gridCol>
                <a:gridCol w="1459855">
                  <a:extLst>
                    <a:ext uri="{9D8B030D-6E8A-4147-A177-3AD203B41FA5}">
                      <a16:colId xmlns:a16="http://schemas.microsoft.com/office/drawing/2014/main" val="2607329892"/>
                    </a:ext>
                  </a:extLst>
                </a:gridCol>
                <a:gridCol w="1632543">
                  <a:extLst>
                    <a:ext uri="{9D8B030D-6E8A-4147-A177-3AD203B41FA5}">
                      <a16:colId xmlns:a16="http://schemas.microsoft.com/office/drawing/2014/main" val="368606232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878201121"/>
                    </a:ext>
                  </a:extLst>
                </a:gridCol>
              </a:tblGrid>
              <a:tr h="14901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QSE/CRRAH Level w/o CRR Sales and Purchases (AFTER)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267560"/>
                  </a:ext>
                </a:extLst>
              </a:tr>
              <a:tr h="4271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Segment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MMA Total (MWh)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MMA (MWh)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MMARS 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69161"/>
                  </a:ext>
                </a:extLst>
              </a:tr>
              <a:tr h="248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200,056,047.09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4,998,318.29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074164"/>
                  </a:ext>
                </a:extLst>
              </a:tr>
              <a:tr h="248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28,785,812.00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878269"/>
                  </a:ext>
                </a:extLst>
              </a:tr>
              <a:tr h="248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19,844,419.05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139588"/>
                  </a:ext>
                </a:extLst>
              </a:tr>
              <a:tr h="248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55,745,928.94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37918"/>
                  </a:ext>
                </a:extLst>
              </a:tr>
              <a:tr h="248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CRRAH Only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90,681,568.80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329927"/>
                  </a:ext>
                </a:extLst>
              </a:tr>
              <a:tr h="319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200,056,047.09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087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9817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19515</TotalTime>
  <Words>170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Segoe UI</vt:lpstr>
      <vt:lpstr>1_Custom Design</vt:lpstr>
      <vt:lpstr>Office Theme</vt:lpstr>
      <vt:lpstr>Custom Design</vt:lpstr>
      <vt:lpstr>PowerPoint Presentation</vt:lpstr>
      <vt:lpstr>Request for Data</vt:lpstr>
      <vt:lpstr>Formula Change NP 9.19.1</vt:lpstr>
      <vt:lpstr>Formula Change NP 9.19.1</vt:lpstr>
      <vt:lpstr>Change to Default Uplift Allocation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363</cp:revision>
  <cp:lastPrinted>2016-01-21T20:53:15Z</cp:lastPrinted>
  <dcterms:created xsi:type="dcterms:W3CDTF">2016-01-21T15:20:31Z</dcterms:created>
  <dcterms:modified xsi:type="dcterms:W3CDTF">2022-02-15T22:03:52Z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