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7" r:id="rId7"/>
    <p:sldId id="269" r:id="rId8"/>
    <p:sldId id="290" r:id="rId9"/>
    <p:sldId id="289" r:id="rId10"/>
    <p:sldId id="2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Alex" initials="LA" lastIdx="2" clrIdx="0">
    <p:extLst>
      <p:ext uri="{19B8F6BF-5375-455C-9EA6-DF929625EA0E}">
        <p15:presenceInfo xmlns:p15="http://schemas.microsoft.com/office/powerpoint/2012/main" userId="S::Alex.Lee@ercot.com::e5e9e365-afbe-44ad-87a8-74a5a714bd1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15T14:31:50.189" idx="1">
    <p:pos x="4925" y="557"/>
    <p:text>verify the count</p:text>
    <p:extLst>
      <p:ext uri="{C676402C-5697-4E1C-873F-D02D1690AC5C}">
        <p15:threadingInfo xmlns:p15="http://schemas.microsoft.com/office/powerpoint/2012/main" timeZoneBias="360"/>
      </p:ext>
    </p:extLst>
  </p:cm>
  <p:cm authorId="1" dt="2022-02-15T14:32:14.002" idx="2">
    <p:pos x="-830" y="557"/>
    <p:text>Delete Table</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2/15/2022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71415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1231106"/>
          </a:xfrm>
          <a:prstGeom prst="rect">
            <a:avLst/>
          </a:prstGeom>
          <a:noFill/>
        </p:spPr>
        <p:txBody>
          <a:bodyPr wrap="square" rtlCol="0">
            <a:spAutoFit/>
          </a:bodyPr>
          <a:lstStyle/>
          <a:p>
            <a:r>
              <a:rPr lang="en-US" sz="2000" b="1" dirty="0">
                <a:solidFill>
                  <a:schemeClr val="tx2"/>
                </a:solidFill>
              </a:rPr>
              <a:t>2021 Voltage Reduction RFI</a:t>
            </a:r>
            <a:endParaRPr lang="en-US" sz="2000" dirty="0">
              <a:solidFill>
                <a:schemeClr val="tx2"/>
              </a:solidFill>
            </a:endParaRPr>
          </a:p>
          <a:p>
            <a:endParaRPr lang="en-US" dirty="0">
              <a:solidFill>
                <a:schemeClr val="tx2"/>
              </a:solidFill>
            </a:endParaRPr>
          </a:p>
          <a:p>
            <a:r>
              <a:rPr lang="en-US" dirty="0">
                <a:solidFill>
                  <a:schemeClr val="tx2"/>
                </a:solidFill>
              </a:rPr>
              <a:t>OWG </a:t>
            </a:r>
          </a:p>
          <a:p>
            <a:r>
              <a:rPr lang="en-US" dirty="0">
                <a:solidFill>
                  <a:schemeClr val="tx2"/>
                </a:solidFill>
              </a:rPr>
              <a:t>February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Disclaimer</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171450" indent="-171450">
              <a:buFont typeface="Arial" panose="020B0604020202020204" pitchFamily="34" charset="0"/>
              <a:buChar char="•"/>
            </a:pPr>
            <a:r>
              <a:rPr lang="en-US" sz="2000" dirty="0"/>
              <a:t>Of the 172 RFI’s sent to TDSPs, 53 responses were received. All TOs responded, but many local TDSPs (municipalities and co-ops) did not respond. </a:t>
            </a:r>
          </a:p>
          <a:p>
            <a:pPr marL="571500" lvl="1" indent="-171450">
              <a:buFont typeface="Arial" panose="020B0604020202020204" pitchFamily="34" charset="0"/>
              <a:buChar char="•"/>
            </a:pPr>
            <a:r>
              <a:rPr lang="en-US" sz="1800" dirty="0"/>
              <a:t>Some TOs responded that they do not provide service at distribution voltage and have no Distribution Voltage Reduction (DVR) while their member TSPs and DSPs responded that they do have DVR.</a:t>
            </a:r>
          </a:p>
          <a:p>
            <a:pPr marL="171450" indent="-171450">
              <a:buFont typeface="Arial" panose="020B0604020202020204" pitchFamily="34" charset="0"/>
              <a:buChar char="•"/>
            </a:pPr>
            <a:endParaRPr lang="en-US" sz="2000" dirty="0"/>
          </a:p>
          <a:p>
            <a:pPr marL="171450" indent="-171450"/>
            <a:r>
              <a:rPr lang="en-US" sz="2000" dirty="0"/>
              <a:t>Some TOs explicitly stated that their responses include member TSPs and DSPs. Other TOs did not mention anything about TSP and/or DSP. Some of the 119 missing TSPs and DSPs responses may be included in TOs responses without our knowledge.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A269B-057D-4BBE-BDED-71A9C911571D}"/>
              </a:ext>
            </a:extLst>
          </p:cNvPr>
          <p:cNvSpPr>
            <a:spLocks noGrp="1"/>
          </p:cNvSpPr>
          <p:nvPr>
            <p:ph type="title"/>
          </p:nvPr>
        </p:nvSpPr>
        <p:spPr/>
        <p:txBody>
          <a:bodyPr/>
          <a:lstStyle/>
          <a:p>
            <a:r>
              <a:rPr lang="en-US" sz="2400" dirty="0"/>
              <a:t>ERCOT Distribution Voltage Reduction (DVR) Capability</a:t>
            </a:r>
          </a:p>
        </p:txBody>
      </p:sp>
      <p:sp>
        <p:nvSpPr>
          <p:cNvPr id="4" name="Slide Number Placeholder 3">
            <a:extLst>
              <a:ext uri="{FF2B5EF4-FFF2-40B4-BE49-F238E27FC236}">
                <a16:creationId xmlns:a16="http://schemas.microsoft.com/office/drawing/2014/main" id="{72659FE7-0131-42D1-AAC1-F015C5D18448}"/>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TextBox 2">
            <a:extLst>
              <a:ext uri="{FF2B5EF4-FFF2-40B4-BE49-F238E27FC236}">
                <a16:creationId xmlns:a16="http://schemas.microsoft.com/office/drawing/2014/main" id="{A51D64A5-BA8E-43A4-ADF3-496B787FA423}"/>
              </a:ext>
            </a:extLst>
          </p:cNvPr>
          <p:cNvSpPr txBox="1"/>
          <p:nvPr/>
        </p:nvSpPr>
        <p:spPr>
          <a:xfrm>
            <a:off x="152400" y="4093220"/>
            <a:ext cx="8839200" cy="2231380"/>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2"/>
                </a:solidFill>
              </a:rPr>
              <a:t>Many entities have defined voltage percentages to reduce (up to 5% voltage reduction). Most TO’s DVR program starts at 2.5% and DVR response is minimal at 1% voltage reduction.</a:t>
            </a:r>
          </a:p>
          <a:p>
            <a:pPr marL="628650" lvl="1" indent="-171450">
              <a:buFont typeface="Courier New" panose="02070309020205020404" pitchFamily="49" charset="0"/>
              <a:buChar char="o"/>
            </a:pPr>
            <a:r>
              <a:rPr lang="en-US" sz="1400" dirty="0">
                <a:solidFill>
                  <a:schemeClr val="tx2"/>
                </a:solidFill>
              </a:rPr>
              <a:t>Examples: </a:t>
            </a:r>
          </a:p>
          <a:p>
            <a:pPr marL="1085850" lvl="2" indent="-171450">
              <a:buFont typeface="Courier New" panose="02070309020205020404" pitchFamily="49" charset="0"/>
              <a:buChar char="o"/>
            </a:pPr>
            <a:r>
              <a:rPr lang="en-US" sz="1400" dirty="0">
                <a:solidFill>
                  <a:schemeClr val="tx2"/>
                </a:solidFill>
              </a:rPr>
              <a:t>TO1 only has 1% voltage reduction.</a:t>
            </a:r>
          </a:p>
          <a:p>
            <a:pPr marL="1085850" lvl="2" indent="-171450">
              <a:buFont typeface="Courier New" panose="02070309020205020404" pitchFamily="49" charset="0"/>
              <a:buChar char="o"/>
            </a:pPr>
            <a:r>
              <a:rPr lang="en-US" sz="1400" dirty="0">
                <a:solidFill>
                  <a:schemeClr val="tx2"/>
                </a:solidFill>
              </a:rPr>
              <a:t>TO2 only has 2.5% voltage reduction.</a:t>
            </a:r>
          </a:p>
          <a:p>
            <a:pPr marL="1085850" lvl="2" indent="-171450">
              <a:buFont typeface="Courier New" panose="02070309020205020404" pitchFamily="49" charset="0"/>
              <a:buChar char="o"/>
            </a:pPr>
            <a:r>
              <a:rPr lang="en-US" sz="1400" dirty="0">
                <a:solidFill>
                  <a:schemeClr val="tx2"/>
                </a:solidFill>
              </a:rPr>
              <a:t>TO3 only has 2.5% and 5.0% voltage reduction.</a:t>
            </a:r>
          </a:p>
          <a:p>
            <a:pPr marL="285750" indent="-285750">
              <a:buFont typeface="Arial" panose="020B0604020202020204" pitchFamily="34" charset="0"/>
              <a:buChar char="•"/>
            </a:pPr>
            <a:endParaRPr lang="en-US" sz="1000" dirty="0">
              <a:solidFill>
                <a:schemeClr val="tx2"/>
              </a:solidFill>
            </a:endParaRPr>
          </a:p>
          <a:p>
            <a:pPr marL="285750" indent="-285750">
              <a:buFont typeface="Arial" panose="020B0604020202020204" pitchFamily="34" charset="0"/>
              <a:buChar char="•"/>
            </a:pPr>
            <a:r>
              <a:rPr lang="en-US" sz="1600" dirty="0">
                <a:solidFill>
                  <a:schemeClr val="tx2"/>
                </a:solidFill>
              </a:rPr>
              <a:t>At 5% Voltage Reduction, estimated MW reduction is less than 1% of ERCOT System Load.</a:t>
            </a:r>
          </a:p>
          <a:p>
            <a:pPr marL="285750" indent="-285750">
              <a:buFont typeface="Arial" panose="020B0604020202020204" pitchFamily="34" charset="0"/>
              <a:buChar char="•"/>
            </a:pPr>
            <a:endParaRPr lang="en-US" sz="900" dirty="0">
              <a:solidFill>
                <a:schemeClr val="tx2"/>
              </a:solidFill>
            </a:endParaRPr>
          </a:p>
          <a:p>
            <a:pPr marL="285750" indent="-285750">
              <a:buFont typeface="Arial" panose="020B0604020202020204" pitchFamily="34" charset="0"/>
              <a:buChar char="•"/>
            </a:pPr>
            <a:r>
              <a:rPr lang="en-US" sz="1600" dirty="0">
                <a:solidFill>
                  <a:schemeClr val="tx2"/>
                </a:solidFill>
              </a:rPr>
              <a:t>Benefit of DVR is slightly higher in winter than summer. Better response from resistive load.</a:t>
            </a:r>
          </a:p>
        </p:txBody>
      </p:sp>
      <p:graphicFrame>
        <p:nvGraphicFramePr>
          <p:cNvPr id="8" name="Table 7">
            <a:extLst>
              <a:ext uri="{FF2B5EF4-FFF2-40B4-BE49-F238E27FC236}">
                <a16:creationId xmlns:a16="http://schemas.microsoft.com/office/drawing/2014/main" id="{27B77EC5-F90E-4CC7-9C9F-6B4DF3BE1523}"/>
              </a:ext>
            </a:extLst>
          </p:cNvPr>
          <p:cNvGraphicFramePr>
            <a:graphicFrameLocks noGrp="1"/>
          </p:cNvGraphicFramePr>
          <p:nvPr/>
        </p:nvGraphicFramePr>
        <p:xfrm>
          <a:off x="696758" y="873419"/>
          <a:ext cx="7750485" cy="2896487"/>
        </p:xfrm>
        <a:graphic>
          <a:graphicData uri="http://schemas.openxmlformats.org/drawingml/2006/table">
            <a:tbl>
              <a:tblPr>
                <a:tableStyleId>{69CF1AB2-1976-4502-BF36-3FF5EA218861}</a:tableStyleId>
              </a:tblPr>
              <a:tblGrid>
                <a:gridCol w="4468178">
                  <a:extLst>
                    <a:ext uri="{9D8B030D-6E8A-4147-A177-3AD203B41FA5}">
                      <a16:colId xmlns:a16="http://schemas.microsoft.com/office/drawing/2014/main" val="260637843"/>
                    </a:ext>
                  </a:extLst>
                </a:gridCol>
                <a:gridCol w="496887">
                  <a:extLst>
                    <a:ext uri="{9D8B030D-6E8A-4147-A177-3AD203B41FA5}">
                      <a16:colId xmlns:a16="http://schemas.microsoft.com/office/drawing/2014/main" val="3385130351"/>
                    </a:ext>
                  </a:extLst>
                </a:gridCol>
                <a:gridCol w="578240">
                  <a:extLst>
                    <a:ext uri="{9D8B030D-6E8A-4147-A177-3AD203B41FA5}">
                      <a16:colId xmlns:a16="http://schemas.microsoft.com/office/drawing/2014/main" val="467502137"/>
                    </a:ext>
                  </a:extLst>
                </a:gridCol>
                <a:gridCol w="551795">
                  <a:extLst>
                    <a:ext uri="{9D8B030D-6E8A-4147-A177-3AD203B41FA5}">
                      <a16:colId xmlns:a16="http://schemas.microsoft.com/office/drawing/2014/main" val="2094683386"/>
                    </a:ext>
                  </a:extLst>
                </a:gridCol>
                <a:gridCol w="551795">
                  <a:extLst>
                    <a:ext uri="{9D8B030D-6E8A-4147-A177-3AD203B41FA5}">
                      <a16:colId xmlns:a16="http://schemas.microsoft.com/office/drawing/2014/main" val="2846588794"/>
                    </a:ext>
                  </a:extLst>
                </a:gridCol>
                <a:gridCol w="551795">
                  <a:extLst>
                    <a:ext uri="{9D8B030D-6E8A-4147-A177-3AD203B41FA5}">
                      <a16:colId xmlns:a16="http://schemas.microsoft.com/office/drawing/2014/main" val="4105859621"/>
                    </a:ext>
                  </a:extLst>
                </a:gridCol>
                <a:gridCol w="551795">
                  <a:extLst>
                    <a:ext uri="{9D8B030D-6E8A-4147-A177-3AD203B41FA5}">
                      <a16:colId xmlns:a16="http://schemas.microsoft.com/office/drawing/2014/main" val="673186416"/>
                    </a:ext>
                  </a:extLst>
                </a:gridCol>
              </a:tblGrid>
              <a:tr h="263317">
                <a:tc>
                  <a:txBody>
                    <a:bodyPr/>
                    <a:lstStyle/>
                    <a:p>
                      <a:pPr algn="l" fontAlgn="b"/>
                      <a:endParaRPr lang="en-US" sz="1100" b="1" i="0" u="none" strike="noStrike" dirty="0">
                        <a:solidFill>
                          <a:schemeClr val="bg1"/>
                        </a:solidFill>
                        <a:effectLst/>
                        <a:latin typeface="Calibri" panose="020F0502020204030204" pitchFamily="34" charset="0"/>
                      </a:endParaRPr>
                    </a:p>
                  </a:txBody>
                  <a:tcPr marR="0" marT="0" marB="0" anchor="ctr">
                    <a:lnL w="12700" cmpd="sng">
                      <a:noFill/>
                    </a:lnL>
                    <a:lnR w="12700" cap="flat" cmpd="sng" algn="ctr">
                      <a:solidFill>
                        <a:schemeClr val="accent1">
                          <a:lumMod val="20000"/>
                          <a:lumOff val="8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1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accent1">
                          <a:lumMod val="20000"/>
                          <a:lumOff val="80000"/>
                        </a:schemeClr>
                      </a:solidFill>
                      <a:prstDash val="solid"/>
                      <a:round/>
                      <a:headEnd type="none" w="med" len="med"/>
                      <a:tailEnd type="none" w="med" len="med"/>
                    </a:lnL>
                    <a:lnR w="12700" cmpd="sng">
                      <a:noFill/>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en-US" sz="1100" b="1" i="0" u="none" strike="noStrike" dirty="0">
                          <a:solidFill>
                            <a:schemeClr val="bg1"/>
                          </a:solidFill>
                          <a:effectLst/>
                          <a:latin typeface="Calibri" panose="020F0502020204030204" pitchFamily="34" charset="0"/>
                        </a:rPr>
                        <a:t>Summer</a:t>
                      </a:r>
                    </a:p>
                  </a:txBody>
                  <a:tcPr marL="0" marR="0" marT="0" marB="0" anchor="ctr">
                    <a:lnL w="12700" cmpd="sng">
                      <a:noFill/>
                    </a:lnL>
                    <a:lnR w="12700" cmpd="sng">
                      <a:noFill/>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endParaRPr lang="en-US" sz="1100" b="1" i="0" u="none" strike="noStrike" dirty="0">
                        <a:solidFill>
                          <a:schemeClr val="bg1"/>
                        </a:solidFill>
                        <a:effectLst/>
                        <a:latin typeface="Calibri" panose="020F0502020204030204" pitchFamily="34" charset="0"/>
                      </a:endParaRPr>
                    </a:p>
                  </a:txBody>
                  <a:tcPr marL="0" marR="0" marT="0" marB="0" anchor="ctr">
                    <a:lnL w="12700" cmpd="sng">
                      <a:noFill/>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endParaRPr lang="en-US" sz="11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accent1">
                          <a:lumMod val="20000"/>
                          <a:lumOff val="80000"/>
                        </a:schemeClr>
                      </a:solidFill>
                      <a:prstDash val="solid"/>
                      <a:round/>
                      <a:headEnd type="none" w="med" len="med"/>
                      <a:tailEnd type="none" w="med" len="med"/>
                    </a:lnL>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fontAlgn="b"/>
                      <a:r>
                        <a:rPr lang="en-US" sz="1100" b="1" i="0" u="none" strike="noStrike" dirty="0">
                          <a:solidFill>
                            <a:schemeClr val="bg1"/>
                          </a:solidFill>
                          <a:effectLst/>
                          <a:latin typeface="Calibri" panose="020F0502020204030204" pitchFamily="34" charset="0"/>
                        </a:rPr>
                        <a:t>Winter</a:t>
                      </a:r>
                    </a:p>
                  </a:txBody>
                  <a:tcPr marL="0" marR="0" marT="0" marB="0" anchor="ct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fontAlgn="b"/>
                      <a:endParaRPr lang="en-US" sz="1100" b="1" i="0" u="none" strike="noStrike" dirty="0">
                        <a:solidFill>
                          <a:schemeClr val="bg1"/>
                        </a:solidFill>
                        <a:effectLst/>
                        <a:latin typeface="Calibri" panose="020F0502020204030204" pitchFamily="34" charset="0"/>
                      </a:endParaRPr>
                    </a:p>
                  </a:txBody>
                  <a:tcPr marL="0" marR="0" marT="0" marB="0" anchor="ctr">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544096755"/>
                  </a:ext>
                </a:extLst>
              </a:tr>
              <a:tr h="263317">
                <a:tc>
                  <a:txBody>
                    <a:bodyPr/>
                    <a:lstStyle/>
                    <a:p>
                      <a:pPr algn="l" fontAlgn="b"/>
                      <a:r>
                        <a:rPr lang="en-US" sz="1100" b="1" u="none" strike="noStrike" dirty="0">
                          <a:solidFill>
                            <a:schemeClr val="bg1"/>
                          </a:solidFill>
                          <a:effectLst/>
                        </a:rPr>
                        <a:t>ERCOT System Load (MW)</a:t>
                      </a:r>
                      <a:endParaRPr lang="en-US" sz="1100" b="1" i="0" u="none" strike="noStrike" dirty="0">
                        <a:solidFill>
                          <a:schemeClr val="bg1"/>
                        </a:solidFill>
                        <a:effectLst/>
                        <a:latin typeface="Calibri" panose="020F0502020204030204" pitchFamily="34" charset="0"/>
                      </a:endParaRPr>
                    </a:p>
                  </a:txBody>
                  <a:tcPr marR="0" marT="0" marB="0" anchor="ctr">
                    <a:lnR w="12700" cap="flat" cmpd="sng" algn="ctr">
                      <a:solidFill>
                        <a:schemeClr val="accent1">
                          <a:lumMod val="20000"/>
                          <a:lumOff val="80000"/>
                        </a:schemeClr>
                      </a:solidFill>
                      <a:prstDash val="solid"/>
                      <a:round/>
                      <a:headEnd type="none" w="med" len="med"/>
                      <a:tailEnd type="none" w="med" len="med"/>
                    </a:lnR>
                    <a:lnT w="12700" cmpd="sng">
                      <a:noFill/>
                    </a:lnT>
                    <a:solidFill>
                      <a:schemeClr val="accent1"/>
                    </a:solidFill>
                  </a:tcPr>
                </a:tc>
                <a:tc>
                  <a:txBody>
                    <a:bodyPr/>
                    <a:lstStyle/>
                    <a:p>
                      <a:pPr algn="ctr" fontAlgn="b"/>
                      <a:r>
                        <a:rPr lang="en-US" sz="1100" b="1" u="none" strike="noStrike" dirty="0">
                          <a:solidFill>
                            <a:schemeClr val="bg1"/>
                          </a:solidFill>
                          <a:effectLst/>
                        </a:rPr>
                        <a:t>60,000 </a:t>
                      </a:r>
                      <a:endParaRPr lang="en-US" sz="11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accent1">
                          <a:lumMod val="20000"/>
                          <a:lumOff val="80000"/>
                        </a:schemeClr>
                      </a:solidFill>
                      <a:prstDash val="solid"/>
                      <a:round/>
                      <a:headEnd type="none" w="med" len="med"/>
                      <a:tailEnd type="none" w="med" len="med"/>
                    </a:lnL>
                    <a:lnR w="12700" cmpd="sng">
                      <a:noFill/>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en-US" sz="1100" b="1" u="none" strike="noStrike" dirty="0">
                          <a:solidFill>
                            <a:schemeClr val="bg1"/>
                          </a:solidFill>
                          <a:effectLst/>
                        </a:rPr>
                        <a:t>70,000 </a:t>
                      </a:r>
                      <a:endParaRPr lang="en-US" sz="1100" b="1" i="0" u="none" strike="noStrike" dirty="0">
                        <a:solidFill>
                          <a:schemeClr val="bg1"/>
                        </a:solidFill>
                        <a:effectLst/>
                        <a:latin typeface="Calibri" panose="020F0502020204030204" pitchFamily="34" charset="0"/>
                      </a:endParaRPr>
                    </a:p>
                  </a:txBody>
                  <a:tcPr marL="0" marR="0" marT="0" marB="0" anchor="ctr">
                    <a:lnL w="12700" cmpd="sng">
                      <a:noFill/>
                    </a:lnL>
                    <a:lnR w="12700" cmpd="sng">
                      <a:noFill/>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en-US" sz="1100" b="1" u="none" strike="noStrike" dirty="0">
                          <a:solidFill>
                            <a:schemeClr val="bg1"/>
                          </a:solidFill>
                          <a:effectLst/>
                        </a:rPr>
                        <a:t>80,000 </a:t>
                      </a:r>
                      <a:endParaRPr lang="en-US" sz="1100" b="1" i="0" u="none" strike="noStrike" dirty="0">
                        <a:solidFill>
                          <a:schemeClr val="bg1"/>
                        </a:solidFill>
                        <a:effectLst/>
                        <a:latin typeface="Calibri" panose="020F0502020204030204" pitchFamily="34" charset="0"/>
                      </a:endParaRPr>
                    </a:p>
                  </a:txBody>
                  <a:tcPr marL="0" marR="0" marT="0" marB="0" anchor="ctr">
                    <a:lnL w="12700" cmpd="sng">
                      <a:noFill/>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en-US" sz="1100" b="1" u="none" strike="noStrike" dirty="0">
                          <a:solidFill>
                            <a:schemeClr val="bg1"/>
                          </a:solidFill>
                          <a:effectLst/>
                        </a:rPr>
                        <a:t>55,000 </a:t>
                      </a:r>
                      <a:endParaRPr lang="en-US" sz="11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accent1">
                          <a:lumMod val="20000"/>
                          <a:lumOff val="80000"/>
                        </a:schemeClr>
                      </a:solidFill>
                      <a:prstDash val="solid"/>
                      <a:round/>
                      <a:headEnd type="none" w="med" len="med"/>
                      <a:tailEnd type="none" w="med" len="med"/>
                    </a:lnL>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fontAlgn="b"/>
                      <a:r>
                        <a:rPr lang="en-US" sz="1100" b="1" u="none" strike="noStrike" dirty="0">
                          <a:solidFill>
                            <a:schemeClr val="bg1"/>
                          </a:solidFill>
                          <a:effectLst/>
                        </a:rPr>
                        <a:t>65,000 </a:t>
                      </a:r>
                      <a:endParaRPr lang="en-US" sz="1100" b="1" i="0" u="none" strike="noStrike" dirty="0">
                        <a:solidFill>
                          <a:schemeClr val="bg1"/>
                        </a:solidFill>
                        <a:effectLst/>
                        <a:latin typeface="Calibri" panose="020F0502020204030204" pitchFamily="34" charset="0"/>
                      </a:endParaRPr>
                    </a:p>
                  </a:txBody>
                  <a:tcPr marL="0" marR="0" marT="0" marB="0" anchor="ct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fontAlgn="b"/>
                      <a:r>
                        <a:rPr lang="en-US" sz="1100" b="1" u="none" strike="noStrike" dirty="0">
                          <a:solidFill>
                            <a:schemeClr val="bg1"/>
                          </a:solidFill>
                          <a:effectLst/>
                        </a:rPr>
                        <a:t>75,000 </a:t>
                      </a:r>
                      <a:endParaRPr lang="en-US" sz="1100" b="1" i="0" u="none" strike="noStrike" dirty="0">
                        <a:solidFill>
                          <a:schemeClr val="bg1"/>
                        </a:solidFill>
                        <a:effectLst/>
                        <a:latin typeface="Calibri" panose="020F0502020204030204" pitchFamily="34" charset="0"/>
                      </a:endParaRPr>
                    </a:p>
                  </a:txBody>
                  <a:tcPr marL="0" marR="0" marT="0" marB="0" anchor="ctr">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02113279"/>
                  </a:ext>
                </a:extLst>
              </a:tr>
              <a:tr h="263317">
                <a:tc>
                  <a:txBody>
                    <a:bodyPr/>
                    <a:lstStyle/>
                    <a:p>
                      <a:pPr algn="l" fontAlgn="b"/>
                      <a:r>
                        <a:rPr lang="en-US" sz="1100" b="1" u="none" strike="noStrike" dirty="0">
                          <a:effectLst/>
                        </a:rPr>
                        <a:t>1. Total MW with Distribution Voltage Reduction (DVR) Capability </a:t>
                      </a:r>
                      <a:endParaRPr lang="en-US" sz="1100" b="1" i="0" u="none" strike="noStrike" dirty="0">
                        <a:solidFill>
                          <a:srgbClr val="000000"/>
                        </a:solidFill>
                        <a:effectLst/>
                        <a:latin typeface="Calibri" panose="020F0502020204030204" pitchFamily="34" charset="0"/>
                      </a:endParaRPr>
                    </a:p>
                  </a:txBody>
                  <a:tcPr marR="0" marT="0" marB="0" anchor="ctr">
                    <a:solidFill>
                      <a:srgbClr val="00AEC7">
                        <a:alpha val="20000"/>
                      </a:srgbClr>
                    </a:solidFill>
                  </a:tcPr>
                </a:tc>
                <a:tc>
                  <a:txBody>
                    <a:bodyPr/>
                    <a:lstStyle/>
                    <a:p>
                      <a:pPr algn="ctr" fontAlgn="b"/>
                      <a:r>
                        <a:rPr lang="en-US" sz="1100" b="1" i="0" u="none" strike="noStrike" dirty="0">
                          <a:solidFill>
                            <a:srgbClr val="000000"/>
                          </a:solidFill>
                          <a:effectLst/>
                          <a:latin typeface="Calibri" panose="020F0502020204030204" pitchFamily="34" charset="0"/>
                        </a:rPr>
                        <a:t>16,281</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100" b="1" i="0" u="none" strike="noStrike" dirty="0">
                          <a:solidFill>
                            <a:srgbClr val="000000"/>
                          </a:solidFill>
                          <a:effectLst/>
                          <a:latin typeface="Calibri" panose="020F0502020204030204" pitchFamily="34" charset="0"/>
                        </a:rPr>
                        <a:t>19,248</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100" b="1" i="0" u="none" strike="noStrike" dirty="0">
                          <a:solidFill>
                            <a:srgbClr val="000000"/>
                          </a:solidFill>
                          <a:effectLst/>
                          <a:latin typeface="Calibri" panose="020F0502020204030204" pitchFamily="34" charset="0"/>
                        </a:rPr>
                        <a:t>22,281</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100" b="1" i="0" u="none" strike="noStrike" dirty="0">
                          <a:solidFill>
                            <a:srgbClr val="000000"/>
                          </a:solidFill>
                          <a:effectLst/>
                          <a:latin typeface="Calibri" panose="020F0502020204030204" pitchFamily="34" charset="0"/>
                        </a:rPr>
                        <a:t>15,754</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100" b="1" i="0" u="none" strike="noStrike" dirty="0">
                          <a:solidFill>
                            <a:srgbClr val="000000"/>
                          </a:solidFill>
                          <a:effectLst/>
                          <a:latin typeface="Calibri" panose="020F0502020204030204" pitchFamily="34" charset="0"/>
                        </a:rPr>
                        <a:t>18,853</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tc>
                  <a:txBody>
                    <a:bodyPr/>
                    <a:lstStyle/>
                    <a:p>
                      <a:pPr algn="ctr" fontAlgn="b"/>
                      <a:r>
                        <a:rPr lang="en-US" sz="1100" b="1" i="0" u="none" strike="noStrike" dirty="0">
                          <a:solidFill>
                            <a:srgbClr val="000000"/>
                          </a:solidFill>
                          <a:effectLst/>
                          <a:latin typeface="Calibri" panose="020F0502020204030204" pitchFamily="34" charset="0"/>
                        </a:rPr>
                        <a:t>22,025</a:t>
                      </a:r>
                    </a:p>
                  </a:txBody>
                  <a:tcPr marL="0" marR="0" marT="0" marB="0" anchor="ctr">
                    <a:lnT w="12700" cap="flat" cmpd="sng" algn="ctr">
                      <a:solidFill>
                        <a:schemeClr val="accent1">
                          <a:lumMod val="20000"/>
                          <a:lumOff val="80000"/>
                        </a:schemeClr>
                      </a:solidFill>
                      <a:prstDash val="solid"/>
                      <a:round/>
                      <a:headEnd type="none" w="med" len="med"/>
                      <a:tailEnd type="none" w="med" len="med"/>
                    </a:lnT>
                    <a:solidFill>
                      <a:srgbClr val="00AEC7">
                        <a:alpha val="20000"/>
                      </a:srgbClr>
                    </a:solidFill>
                  </a:tcPr>
                </a:tc>
                <a:extLst>
                  <a:ext uri="{0D108BD9-81ED-4DB2-BD59-A6C34878D82A}">
                    <a16:rowId xmlns:a16="http://schemas.microsoft.com/office/drawing/2014/main" val="2306825168"/>
                  </a:ext>
                </a:extLst>
              </a:tr>
              <a:tr h="263317">
                <a:tc>
                  <a:txBody>
                    <a:bodyPr/>
                    <a:lstStyle/>
                    <a:p>
                      <a:pPr algn="l" fontAlgn="b"/>
                      <a:r>
                        <a:rPr lang="en-US" sz="1100" u="none" strike="noStrike" dirty="0">
                          <a:effectLst/>
                        </a:rPr>
                        <a:t>   </a:t>
                      </a:r>
                      <a:r>
                        <a:rPr lang="en-US" sz="1100" u="none" strike="noStrike" dirty="0" err="1">
                          <a:effectLst/>
                        </a:rPr>
                        <a:t>i</a:t>
                      </a:r>
                      <a:r>
                        <a:rPr lang="en-US" sz="1100" u="none" strike="noStrike" dirty="0">
                          <a:effectLst/>
                        </a:rPr>
                        <a:t>) DVR Capability with SCADA Control (MW)</a:t>
                      </a:r>
                      <a:endParaRPr lang="en-US" sz="1100" b="0" i="0" u="none" strike="noStrike" dirty="0">
                        <a:solidFill>
                          <a:srgbClr val="000000"/>
                        </a:solidFill>
                        <a:effectLst/>
                        <a:latin typeface="Calibri" panose="020F0502020204030204" pitchFamily="34" charset="0"/>
                      </a:endParaRPr>
                    </a:p>
                  </a:txBody>
                  <a:tcPr marR="0" marT="0" marB="0" anchor="ctr">
                    <a:solidFill>
                      <a:srgbClr val="00AEC7">
                        <a:alpha val="10196"/>
                      </a:srgbClr>
                    </a:solidFill>
                  </a:tcPr>
                </a:tc>
                <a:tc>
                  <a:txBody>
                    <a:bodyPr/>
                    <a:lstStyle/>
                    <a:p>
                      <a:pPr algn="ctr" fontAlgn="b"/>
                      <a:r>
                        <a:rPr lang="en-US" sz="1100" b="0" i="0" u="none" strike="noStrike" dirty="0">
                          <a:solidFill>
                            <a:srgbClr val="000000"/>
                          </a:solidFill>
                          <a:effectLst/>
                          <a:latin typeface="Calibri" panose="020F0502020204030204" pitchFamily="34" charset="0"/>
                        </a:rPr>
                        <a:t>5,926</a:t>
                      </a:r>
                    </a:p>
                  </a:txBody>
                  <a:tcPr marL="0" marR="0" marT="0" marB="0" anchor="ctr">
                    <a:solidFill>
                      <a:srgbClr val="00AEC7">
                        <a:alpha val="10196"/>
                      </a:srgbClr>
                    </a:solidFill>
                  </a:tcPr>
                </a:tc>
                <a:tc>
                  <a:txBody>
                    <a:bodyPr/>
                    <a:lstStyle/>
                    <a:p>
                      <a:pPr algn="ctr" fontAlgn="b"/>
                      <a:r>
                        <a:rPr lang="en-US" sz="1100" b="0" i="0" u="none" strike="noStrike" dirty="0">
                          <a:solidFill>
                            <a:srgbClr val="000000"/>
                          </a:solidFill>
                          <a:effectLst/>
                          <a:latin typeface="Calibri" panose="020F0502020204030204" pitchFamily="34" charset="0"/>
                        </a:rPr>
                        <a:t>6,992</a:t>
                      </a:r>
                    </a:p>
                  </a:txBody>
                  <a:tcPr marL="0" marR="0" marT="0" marB="0" anchor="ctr">
                    <a:solidFill>
                      <a:srgbClr val="00AEC7">
                        <a:alpha val="10196"/>
                      </a:srgbClr>
                    </a:solidFill>
                  </a:tcPr>
                </a:tc>
                <a:tc>
                  <a:txBody>
                    <a:bodyPr/>
                    <a:lstStyle/>
                    <a:p>
                      <a:pPr algn="ctr" fontAlgn="b"/>
                      <a:r>
                        <a:rPr lang="en-US" sz="1100" b="0" i="0" u="none" strike="noStrike" dirty="0">
                          <a:solidFill>
                            <a:srgbClr val="000000"/>
                          </a:solidFill>
                          <a:effectLst/>
                          <a:latin typeface="Calibri" panose="020F0502020204030204" pitchFamily="34" charset="0"/>
                        </a:rPr>
                        <a:t>8,075</a:t>
                      </a:r>
                    </a:p>
                  </a:txBody>
                  <a:tcPr marL="0" marR="0" marT="0" marB="0" anchor="ctr">
                    <a:solidFill>
                      <a:srgbClr val="00AEC7">
                        <a:alpha val="10196"/>
                      </a:srgbClr>
                    </a:solidFill>
                  </a:tcPr>
                </a:tc>
                <a:tc>
                  <a:txBody>
                    <a:bodyPr/>
                    <a:lstStyle/>
                    <a:p>
                      <a:pPr algn="ctr" fontAlgn="b"/>
                      <a:r>
                        <a:rPr lang="en-US" sz="1100" b="0" i="0" u="none" strike="noStrike" dirty="0">
                          <a:solidFill>
                            <a:srgbClr val="000000"/>
                          </a:solidFill>
                          <a:effectLst/>
                          <a:latin typeface="Calibri" panose="020F0502020204030204" pitchFamily="34" charset="0"/>
                        </a:rPr>
                        <a:t>7,129</a:t>
                      </a:r>
                    </a:p>
                  </a:txBody>
                  <a:tcPr marL="0" marR="0" marT="0" marB="0" anchor="ctr">
                    <a:solidFill>
                      <a:srgbClr val="00AEC7">
                        <a:alpha val="10196"/>
                      </a:srgbClr>
                    </a:solidFill>
                  </a:tcPr>
                </a:tc>
                <a:tc>
                  <a:txBody>
                    <a:bodyPr/>
                    <a:lstStyle/>
                    <a:p>
                      <a:pPr algn="ctr" fontAlgn="b"/>
                      <a:r>
                        <a:rPr lang="en-US" sz="1100" b="0" i="0" u="none" strike="noStrike" dirty="0">
                          <a:solidFill>
                            <a:srgbClr val="000000"/>
                          </a:solidFill>
                          <a:effectLst/>
                          <a:latin typeface="Calibri" panose="020F0502020204030204" pitchFamily="34" charset="0"/>
                        </a:rPr>
                        <a:t>8,521</a:t>
                      </a:r>
                    </a:p>
                  </a:txBody>
                  <a:tcPr marL="0" marR="0" marT="0" marB="0" anchor="ctr">
                    <a:solidFill>
                      <a:srgbClr val="00AEC7">
                        <a:alpha val="10196"/>
                      </a:srgbClr>
                    </a:solidFill>
                  </a:tcPr>
                </a:tc>
                <a:tc>
                  <a:txBody>
                    <a:bodyPr/>
                    <a:lstStyle/>
                    <a:p>
                      <a:pPr algn="ctr" fontAlgn="b"/>
                      <a:r>
                        <a:rPr lang="en-US" sz="1100" b="0" i="0" u="none" strike="noStrike" dirty="0">
                          <a:solidFill>
                            <a:srgbClr val="000000"/>
                          </a:solidFill>
                          <a:effectLst/>
                          <a:latin typeface="Calibri" panose="020F0502020204030204" pitchFamily="34" charset="0"/>
                        </a:rPr>
                        <a:t>9,943</a:t>
                      </a:r>
                    </a:p>
                  </a:txBody>
                  <a:tcPr marL="0" marR="0" marT="0" marB="0" anchor="ctr">
                    <a:solidFill>
                      <a:srgbClr val="00AEC7">
                        <a:alpha val="10196"/>
                      </a:srgbClr>
                    </a:solidFill>
                  </a:tcPr>
                </a:tc>
                <a:extLst>
                  <a:ext uri="{0D108BD9-81ED-4DB2-BD59-A6C34878D82A}">
                    <a16:rowId xmlns:a16="http://schemas.microsoft.com/office/drawing/2014/main" val="1254212457"/>
                  </a:ext>
                </a:extLst>
              </a:tr>
              <a:tr h="263317">
                <a:tc>
                  <a:txBody>
                    <a:bodyPr/>
                    <a:lstStyle/>
                    <a:p>
                      <a:pPr algn="l" fontAlgn="b"/>
                      <a:r>
                        <a:rPr lang="en-US" sz="1100" u="none" strike="noStrike" dirty="0">
                          <a:effectLst/>
                        </a:rPr>
                        <a:t>   ii) DVR Capability that can be implemented within 5 minutes (MW)</a:t>
                      </a:r>
                      <a:endParaRPr lang="en-US" sz="1100" b="0" i="0" u="none" strike="noStrike" dirty="0">
                        <a:solidFill>
                          <a:srgbClr val="000000"/>
                        </a:solidFill>
                        <a:effectLst/>
                        <a:latin typeface="Calibri" panose="020F0502020204030204" pitchFamily="34" charset="0"/>
                      </a:endParaRPr>
                    </a:p>
                  </a:txBody>
                  <a:tcPr marR="0" marT="0" marB="0" anchor="ctr">
                    <a:solidFill>
                      <a:srgbClr val="00AEC7">
                        <a:alpha val="20000"/>
                      </a:srgbClr>
                    </a:solidFill>
                  </a:tcPr>
                </a:tc>
                <a:tc>
                  <a:txBody>
                    <a:bodyPr/>
                    <a:lstStyle/>
                    <a:p>
                      <a:pPr algn="ctr" fontAlgn="b"/>
                      <a:r>
                        <a:rPr lang="en-US" sz="1100" b="0" i="0" u="none" strike="noStrike" dirty="0">
                          <a:solidFill>
                            <a:srgbClr val="000000"/>
                          </a:solidFill>
                          <a:effectLst/>
                          <a:latin typeface="Calibri" panose="020F0502020204030204" pitchFamily="34" charset="0"/>
                        </a:rPr>
                        <a:t>394</a:t>
                      </a:r>
                    </a:p>
                  </a:txBody>
                  <a:tcPr marL="0" marR="0" marT="0" marB="0" anchor="ctr">
                    <a:solidFill>
                      <a:srgbClr val="00AEC7">
                        <a:alpha val="20000"/>
                      </a:srgbClr>
                    </a:solidFill>
                  </a:tcPr>
                </a:tc>
                <a:tc>
                  <a:txBody>
                    <a:bodyPr/>
                    <a:lstStyle/>
                    <a:p>
                      <a:pPr algn="ctr" fontAlgn="b"/>
                      <a:r>
                        <a:rPr lang="en-US" sz="1100" b="0" i="0" u="none" strike="noStrike" dirty="0">
                          <a:solidFill>
                            <a:srgbClr val="000000"/>
                          </a:solidFill>
                          <a:effectLst/>
                          <a:latin typeface="Calibri" panose="020F0502020204030204" pitchFamily="34" charset="0"/>
                        </a:rPr>
                        <a:t>460</a:t>
                      </a:r>
                    </a:p>
                  </a:txBody>
                  <a:tcPr marL="0" marR="0" marT="0" marB="0" anchor="ctr">
                    <a:solidFill>
                      <a:srgbClr val="00AEC7">
                        <a:alpha val="20000"/>
                      </a:srgbClr>
                    </a:solidFill>
                  </a:tcPr>
                </a:tc>
                <a:tc>
                  <a:txBody>
                    <a:bodyPr/>
                    <a:lstStyle/>
                    <a:p>
                      <a:pPr algn="ctr" fontAlgn="b"/>
                      <a:r>
                        <a:rPr lang="en-US" sz="1100" b="0" i="0" u="none" strike="noStrike" dirty="0">
                          <a:solidFill>
                            <a:srgbClr val="000000"/>
                          </a:solidFill>
                          <a:effectLst/>
                          <a:latin typeface="Calibri" panose="020F0502020204030204" pitchFamily="34" charset="0"/>
                        </a:rPr>
                        <a:t>526</a:t>
                      </a:r>
                    </a:p>
                  </a:txBody>
                  <a:tcPr marL="0" marR="0" marT="0" marB="0" anchor="ctr">
                    <a:solidFill>
                      <a:srgbClr val="00AEC7">
                        <a:alpha val="20000"/>
                      </a:srgbClr>
                    </a:solidFill>
                  </a:tcPr>
                </a:tc>
                <a:tc>
                  <a:txBody>
                    <a:bodyPr/>
                    <a:lstStyle/>
                    <a:p>
                      <a:pPr algn="ctr" fontAlgn="b"/>
                      <a:r>
                        <a:rPr lang="en-US" sz="1100" b="0" i="0" u="none" strike="noStrike" dirty="0">
                          <a:solidFill>
                            <a:srgbClr val="000000"/>
                          </a:solidFill>
                          <a:effectLst/>
                          <a:latin typeface="Calibri" panose="020F0502020204030204" pitchFamily="34" charset="0"/>
                        </a:rPr>
                        <a:t>362</a:t>
                      </a:r>
                    </a:p>
                  </a:txBody>
                  <a:tcPr marL="0" marR="0" marT="0" marB="0" anchor="ctr">
                    <a:solidFill>
                      <a:srgbClr val="00AEC7">
                        <a:alpha val="20000"/>
                      </a:srgbClr>
                    </a:solidFill>
                  </a:tcPr>
                </a:tc>
                <a:tc>
                  <a:txBody>
                    <a:bodyPr/>
                    <a:lstStyle/>
                    <a:p>
                      <a:pPr algn="ctr" fontAlgn="b"/>
                      <a:r>
                        <a:rPr lang="en-US" sz="1100" b="0" i="0" u="none" strike="noStrike" dirty="0">
                          <a:solidFill>
                            <a:srgbClr val="000000"/>
                          </a:solidFill>
                          <a:effectLst/>
                          <a:latin typeface="Calibri" panose="020F0502020204030204" pitchFamily="34" charset="0"/>
                        </a:rPr>
                        <a:t>427</a:t>
                      </a:r>
                    </a:p>
                  </a:txBody>
                  <a:tcPr marL="0" marR="0" marT="0" marB="0" anchor="ctr">
                    <a:solidFill>
                      <a:srgbClr val="00AEC7">
                        <a:alpha val="20000"/>
                      </a:srgbClr>
                    </a:solidFill>
                  </a:tcPr>
                </a:tc>
                <a:tc>
                  <a:txBody>
                    <a:bodyPr/>
                    <a:lstStyle/>
                    <a:p>
                      <a:pPr algn="ctr" fontAlgn="b"/>
                      <a:r>
                        <a:rPr lang="en-US" sz="1100" b="0" i="0" u="none" strike="noStrike" dirty="0">
                          <a:solidFill>
                            <a:srgbClr val="000000"/>
                          </a:solidFill>
                          <a:effectLst/>
                          <a:latin typeface="Calibri" panose="020F0502020204030204" pitchFamily="34" charset="0"/>
                        </a:rPr>
                        <a:t>493</a:t>
                      </a:r>
                    </a:p>
                  </a:txBody>
                  <a:tcPr marL="0" marR="0" marT="0" marB="0" anchor="ctr">
                    <a:solidFill>
                      <a:srgbClr val="00AEC7">
                        <a:alpha val="20000"/>
                      </a:srgbClr>
                    </a:solidFill>
                  </a:tcPr>
                </a:tc>
                <a:extLst>
                  <a:ext uri="{0D108BD9-81ED-4DB2-BD59-A6C34878D82A}">
                    <a16:rowId xmlns:a16="http://schemas.microsoft.com/office/drawing/2014/main" val="1931375346"/>
                  </a:ext>
                </a:extLst>
              </a:tr>
              <a:tr h="263317">
                <a:tc>
                  <a:txBody>
                    <a:bodyPr/>
                    <a:lstStyle/>
                    <a:p>
                      <a:pPr algn="l" fontAlgn="b"/>
                      <a:r>
                        <a:rPr lang="en-US" sz="1100" u="none" strike="noStrike" dirty="0">
                          <a:effectLst/>
                        </a:rPr>
                        <a:t>   iii) DVR Capability that can be implemented within 10 minutes (MW)</a:t>
                      </a:r>
                      <a:endParaRPr lang="en-US" sz="1100" b="0" i="0" u="none" strike="noStrike" dirty="0">
                        <a:solidFill>
                          <a:srgbClr val="000000"/>
                        </a:solidFill>
                        <a:effectLst/>
                        <a:latin typeface="Calibri" panose="020F0502020204030204" pitchFamily="34" charset="0"/>
                      </a:endParaRPr>
                    </a:p>
                  </a:txBody>
                  <a:tcPr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513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599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684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470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556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642 </a:t>
                      </a:r>
                    </a:p>
                  </a:txBody>
                  <a:tcPr marL="0" marR="0" marT="0" marB="0" anchor="ctr">
                    <a:solidFill>
                      <a:srgbClr val="00AEC7">
                        <a:alpha val="10196"/>
                      </a:srgbClr>
                    </a:solidFill>
                  </a:tcPr>
                </a:tc>
                <a:extLst>
                  <a:ext uri="{0D108BD9-81ED-4DB2-BD59-A6C34878D82A}">
                    <a16:rowId xmlns:a16="http://schemas.microsoft.com/office/drawing/2014/main" val="3565834882"/>
                  </a:ext>
                </a:extLst>
              </a:tr>
              <a:tr h="263317">
                <a:tc>
                  <a:txBody>
                    <a:bodyPr/>
                    <a:lstStyle/>
                    <a:p>
                      <a:pPr algn="l" fontAlgn="b"/>
                      <a:r>
                        <a:rPr lang="en-US" sz="1100" u="none" strike="noStrike" dirty="0">
                          <a:effectLst/>
                        </a:rPr>
                        <a:t>   iv) DVR Capability that can be implemented within 15 minutes (MW)</a:t>
                      </a:r>
                      <a:endParaRPr lang="en-US" sz="1100" b="0" i="0" u="none" strike="noStrike" dirty="0">
                        <a:solidFill>
                          <a:srgbClr val="000000"/>
                        </a:solidFill>
                        <a:effectLst/>
                        <a:latin typeface="Calibri" panose="020F0502020204030204" pitchFamily="34" charset="0"/>
                      </a:endParaRPr>
                    </a:p>
                  </a:txBody>
                  <a:tcPr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5,003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5,915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6,850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6,286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7,526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8,795 </a:t>
                      </a:r>
                    </a:p>
                  </a:txBody>
                  <a:tcPr marL="0" marR="0" marT="0" marB="0" anchor="ctr">
                    <a:solidFill>
                      <a:srgbClr val="00AEC7">
                        <a:alpha val="20000"/>
                      </a:srgbClr>
                    </a:solidFill>
                  </a:tcPr>
                </a:tc>
                <a:extLst>
                  <a:ext uri="{0D108BD9-81ED-4DB2-BD59-A6C34878D82A}">
                    <a16:rowId xmlns:a16="http://schemas.microsoft.com/office/drawing/2014/main" val="3379088645"/>
                  </a:ext>
                </a:extLst>
              </a:tr>
              <a:tr h="263317">
                <a:tc>
                  <a:txBody>
                    <a:bodyPr/>
                    <a:lstStyle/>
                    <a:p>
                      <a:pPr algn="l" fontAlgn="b"/>
                      <a:r>
                        <a:rPr lang="en-US" sz="1100" u="none" strike="noStrike" dirty="0">
                          <a:effectLst/>
                        </a:rPr>
                        <a:t>   v) DVR Capability that can be implemented within 30 minutes (MW)</a:t>
                      </a:r>
                      <a:endParaRPr lang="en-US" sz="1100" b="0" i="0" u="none" strike="noStrike" dirty="0">
                        <a:solidFill>
                          <a:srgbClr val="000000"/>
                        </a:solidFill>
                        <a:effectLst/>
                        <a:latin typeface="Calibri" panose="020F0502020204030204" pitchFamily="34" charset="0"/>
                      </a:endParaRPr>
                    </a:p>
                  </a:txBody>
                  <a:tcPr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5,231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6,181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7,148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6,492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7,768 </a:t>
                      </a:r>
                    </a:p>
                  </a:txBody>
                  <a:tcPr marL="0" marR="0" marT="0" marB="0" anchor="ctr">
                    <a:solidFill>
                      <a:srgbClr val="00AEC7">
                        <a:alpha val="10196"/>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9,074 </a:t>
                      </a:r>
                    </a:p>
                  </a:txBody>
                  <a:tcPr marL="0" marR="0" marT="0" marB="0" anchor="ctr">
                    <a:solidFill>
                      <a:srgbClr val="00AEC7">
                        <a:alpha val="10196"/>
                      </a:srgbClr>
                    </a:solidFill>
                  </a:tcPr>
                </a:tc>
                <a:extLst>
                  <a:ext uri="{0D108BD9-81ED-4DB2-BD59-A6C34878D82A}">
                    <a16:rowId xmlns:a16="http://schemas.microsoft.com/office/drawing/2014/main" val="3298006746"/>
                  </a:ext>
                </a:extLst>
              </a:tr>
              <a:tr h="263317">
                <a:tc>
                  <a:txBody>
                    <a:bodyPr/>
                    <a:lstStyle/>
                    <a:p>
                      <a:pPr algn="l" fontAlgn="b"/>
                      <a:r>
                        <a:rPr lang="en-US" sz="1100" b="1" i="0" u="none" strike="noStrike" dirty="0">
                          <a:solidFill>
                            <a:srgbClr val="000000"/>
                          </a:solidFill>
                          <a:effectLst/>
                          <a:latin typeface="+mn-lt"/>
                        </a:rPr>
                        <a:t>2. DVR Response by the Voltage Reduction Amount</a:t>
                      </a:r>
                    </a:p>
                  </a:txBody>
                  <a:tcPr marR="0" marT="0" marB="0" anchor="ctr">
                    <a:solidFill>
                      <a:srgbClr val="00AEC7">
                        <a:alpha val="20000"/>
                      </a:srgbClr>
                    </a:solidFill>
                  </a:tcPr>
                </a:tc>
                <a:tc>
                  <a:txBody>
                    <a:bodyPr/>
                    <a:lstStyle/>
                    <a:p>
                      <a:pPr marL="0" algn="ctr"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0" marR="0" marT="0" marB="0" anchor="ctr">
                    <a:solidFill>
                      <a:srgbClr val="00AEC7">
                        <a:alpha val="20000"/>
                      </a:srgbClr>
                    </a:solidFill>
                  </a:tcPr>
                </a:tc>
                <a:tc>
                  <a:txBody>
                    <a:bodyPr/>
                    <a:lstStyle/>
                    <a:p>
                      <a:pPr marL="0" algn="ctr"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0" marR="0" marT="0" marB="0" anchor="ctr">
                    <a:solidFill>
                      <a:srgbClr val="00AEC7">
                        <a:alpha val="20000"/>
                      </a:srgbClr>
                    </a:solidFill>
                  </a:tcPr>
                </a:tc>
                <a:tc>
                  <a:txBody>
                    <a:bodyPr/>
                    <a:lstStyle/>
                    <a:p>
                      <a:pPr marL="0" algn="ctr"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0" marR="0" marT="0" marB="0" anchor="ctr">
                    <a:solidFill>
                      <a:srgbClr val="00AEC7">
                        <a:alpha val="20000"/>
                      </a:srgbClr>
                    </a:solidFill>
                  </a:tcPr>
                </a:tc>
                <a:tc>
                  <a:txBody>
                    <a:bodyPr/>
                    <a:lstStyle/>
                    <a:p>
                      <a:pPr marL="0" algn="ctr"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0" marR="0" marT="0" marB="0" anchor="ctr">
                    <a:solidFill>
                      <a:srgbClr val="00AEC7">
                        <a:alpha val="20000"/>
                      </a:srgbClr>
                    </a:solidFill>
                  </a:tcPr>
                </a:tc>
                <a:tc>
                  <a:txBody>
                    <a:bodyPr/>
                    <a:lstStyle/>
                    <a:p>
                      <a:pPr marL="0" algn="ctr"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0" marR="0" marT="0" marB="0" anchor="ctr">
                    <a:solidFill>
                      <a:srgbClr val="00AEC7">
                        <a:alpha val="20000"/>
                      </a:srgbClr>
                    </a:solidFill>
                  </a:tcPr>
                </a:tc>
                <a:tc>
                  <a:txBody>
                    <a:bodyPr/>
                    <a:lstStyle/>
                    <a:p>
                      <a:pPr marL="0" algn="ctr"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0" marR="0" marT="0" marB="0" anchor="ctr">
                    <a:solidFill>
                      <a:srgbClr val="00AEC7">
                        <a:alpha val="20000"/>
                      </a:srgbClr>
                    </a:solidFill>
                  </a:tcPr>
                </a:tc>
                <a:extLst>
                  <a:ext uri="{0D108BD9-81ED-4DB2-BD59-A6C34878D82A}">
                    <a16:rowId xmlns:a16="http://schemas.microsoft.com/office/drawing/2014/main" val="1973166257"/>
                  </a:ext>
                </a:extLst>
              </a:tr>
              <a:tr h="263317">
                <a:tc>
                  <a:txBody>
                    <a:bodyPr/>
                    <a:lstStyle/>
                    <a:p>
                      <a:pPr algn="l" fontAlgn="b"/>
                      <a:r>
                        <a:rPr lang="en-US" sz="1100" u="none" strike="noStrike" dirty="0">
                          <a:effectLst/>
                        </a:rPr>
                        <a:t>   </a:t>
                      </a:r>
                      <a:r>
                        <a:rPr lang="en-US" sz="1100" u="none" strike="noStrike" dirty="0" err="1">
                          <a:effectLst/>
                        </a:rPr>
                        <a:t>i</a:t>
                      </a:r>
                      <a:r>
                        <a:rPr lang="en-US" sz="1100" u="none" strike="noStrike" dirty="0">
                          <a:effectLst/>
                        </a:rPr>
                        <a:t>) Estimated MW reduction of DVR with 1% Voltage Reduction </a:t>
                      </a:r>
                      <a:endParaRPr lang="en-US" sz="1100" b="0" i="0" u="none" strike="noStrike" dirty="0">
                        <a:solidFill>
                          <a:srgbClr val="000000"/>
                        </a:solidFill>
                        <a:effectLst/>
                        <a:latin typeface="Calibri" panose="020F0502020204030204" pitchFamily="34" charset="0"/>
                      </a:endParaRPr>
                    </a:p>
                  </a:txBody>
                  <a:tcPr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39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61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88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39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61 </a:t>
                      </a:r>
                    </a:p>
                  </a:txBody>
                  <a:tcPr marL="0" marR="0" marT="0" marB="0" anchor="ctr">
                    <a:solidFill>
                      <a:srgbClr val="00AEC7">
                        <a:alpha val="20000"/>
                      </a:srgbClr>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88 </a:t>
                      </a:r>
                    </a:p>
                  </a:txBody>
                  <a:tcPr marL="0" marR="0" marT="0" marB="0" anchor="ctr">
                    <a:solidFill>
                      <a:srgbClr val="00AEC7">
                        <a:alpha val="20000"/>
                      </a:srgbClr>
                    </a:solidFill>
                  </a:tcPr>
                </a:tc>
                <a:extLst>
                  <a:ext uri="{0D108BD9-81ED-4DB2-BD59-A6C34878D82A}">
                    <a16:rowId xmlns:a16="http://schemas.microsoft.com/office/drawing/2014/main" val="755733747"/>
                  </a:ext>
                </a:extLst>
              </a:tr>
              <a:tr h="263317">
                <a:tc>
                  <a:txBody>
                    <a:bodyPr/>
                    <a:lstStyle/>
                    <a:p>
                      <a:pPr algn="l" fontAlgn="b"/>
                      <a:r>
                        <a:rPr lang="en-US" sz="1100" b="1" i="0" u="none" strike="noStrike" dirty="0">
                          <a:solidFill>
                            <a:srgbClr val="FF0000"/>
                          </a:solidFill>
                          <a:effectLst/>
                          <a:latin typeface="+mn-lt"/>
                        </a:rPr>
                        <a:t>   ii) Estimated Total MW reduction from DVR</a:t>
                      </a:r>
                    </a:p>
                  </a:txBody>
                  <a:tcPr marR="0" marT="0" marB="0" anchor="ctr">
                    <a:solidFill>
                      <a:srgbClr val="00AEC7">
                        <a:alpha val="20000"/>
                      </a:srgbClr>
                    </a:solidFill>
                  </a:tcPr>
                </a:tc>
                <a:tc>
                  <a:txBody>
                    <a:bodyPr/>
                    <a:lstStyle/>
                    <a:p>
                      <a:pPr marL="0" algn="ctr" defTabSz="914400" rtl="0" eaLnBrk="1" fontAlgn="b" latinLnBrk="0" hangingPunct="1"/>
                      <a:r>
                        <a:rPr lang="en-US" sz="1100" b="1" i="0" u="none" strike="noStrike" kern="1200" dirty="0">
                          <a:solidFill>
                            <a:srgbClr val="FF0000"/>
                          </a:solidFill>
                          <a:effectLst/>
                          <a:latin typeface="Calibri" panose="020F0502020204030204" pitchFamily="34" charset="0"/>
                          <a:ea typeface="+mn-ea"/>
                          <a:cs typeface="+mn-cs"/>
                        </a:rPr>
                        <a:t>442</a:t>
                      </a:r>
                    </a:p>
                  </a:txBody>
                  <a:tcPr marL="0" marR="0" marT="0" marB="0" anchor="ctr">
                    <a:solidFill>
                      <a:srgbClr val="00AEC7">
                        <a:alpha val="20000"/>
                      </a:srgbClr>
                    </a:solidFill>
                  </a:tcPr>
                </a:tc>
                <a:tc>
                  <a:txBody>
                    <a:bodyPr/>
                    <a:lstStyle/>
                    <a:p>
                      <a:pPr marL="0" algn="ctr" defTabSz="914400" rtl="0" eaLnBrk="1" fontAlgn="b" latinLnBrk="0" hangingPunct="1"/>
                      <a:r>
                        <a:rPr lang="en-US" sz="1100" b="1" i="0" u="none" strike="noStrike" kern="1200" dirty="0">
                          <a:solidFill>
                            <a:srgbClr val="FF0000"/>
                          </a:solidFill>
                          <a:effectLst/>
                          <a:latin typeface="Calibri" panose="020F0502020204030204" pitchFamily="34" charset="0"/>
                          <a:ea typeface="+mn-ea"/>
                          <a:cs typeface="+mn-cs"/>
                        </a:rPr>
                        <a:t>538</a:t>
                      </a:r>
                    </a:p>
                  </a:txBody>
                  <a:tcPr marL="0" marR="0" marT="0" marB="0" anchor="ctr">
                    <a:solidFill>
                      <a:srgbClr val="00AEC7">
                        <a:alpha val="20000"/>
                      </a:srgbClr>
                    </a:solidFill>
                  </a:tcPr>
                </a:tc>
                <a:tc>
                  <a:txBody>
                    <a:bodyPr/>
                    <a:lstStyle/>
                    <a:p>
                      <a:pPr marL="0" algn="ctr" defTabSz="914400" rtl="0" eaLnBrk="1" fontAlgn="b" latinLnBrk="0" hangingPunct="1"/>
                      <a:r>
                        <a:rPr lang="en-US" sz="1100" b="1" i="0" u="none" strike="noStrike" kern="1200" dirty="0">
                          <a:solidFill>
                            <a:srgbClr val="FF0000"/>
                          </a:solidFill>
                          <a:effectLst/>
                          <a:latin typeface="Calibri" panose="020F0502020204030204" pitchFamily="34" charset="0"/>
                          <a:ea typeface="+mn-ea"/>
                          <a:cs typeface="+mn-cs"/>
                        </a:rPr>
                        <a:t>641</a:t>
                      </a:r>
                    </a:p>
                  </a:txBody>
                  <a:tcPr marL="0" marR="0" marT="0" marB="0" anchor="ctr">
                    <a:solidFill>
                      <a:srgbClr val="00AEC7">
                        <a:alpha val="20000"/>
                      </a:srgbClr>
                    </a:solidFill>
                  </a:tcPr>
                </a:tc>
                <a:tc>
                  <a:txBody>
                    <a:bodyPr/>
                    <a:lstStyle/>
                    <a:p>
                      <a:pPr marL="0" algn="ctr" defTabSz="914400" rtl="0" eaLnBrk="1" fontAlgn="b" latinLnBrk="0" hangingPunct="1"/>
                      <a:r>
                        <a:rPr lang="en-US" sz="1100" b="1" i="0" u="none" strike="noStrike" kern="1200" dirty="0">
                          <a:solidFill>
                            <a:srgbClr val="FF0000"/>
                          </a:solidFill>
                          <a:effectLst/>
                          <a:latin typeface="Calibri" panose="020F0502020204030204" pitchFamily="34" charset="0"/>
                          <a:ea typeface="+mn-ea"/>
                          <a:cs typeface="+mn-cs"/>
                        </a:rPr>
                        <a:t>449</a:t>
                      </a:r>
                    </a:p>
                  </a:txBody>
                  <a:tcPr marL="0" marR="0" marT="0" marB="0" anchor="ctr">
                    <a:solidFill>
                      <a:srgbClr val="00AEC7">
                        <a:alpha val="20000"/>
                      </a:srgbClr>
                    </a:solidFill>
                  </a:tcPr>
                </a:tc>
                <a:tc>
                  <a:txBody>
                    <a:bodyPr/>
                    <a:lstStyle/>
                    <a:p>
                      <a:pPr marL="0" algn="ctr" defTabSz="914400" rtl="0" eaLnBrk="1" fontAlgn="b" latinLnBrk="0" hangingPunct="1"/>
                      <a:r>
                        <a:rPr lang="en-US" sz="1100" b="1" i="0" u="none" strike="noStrike" kern="1200" dirty="0">
                          <a:solidFill>
                            <a:srgbClr val="FF0000"/>
                          </a:solidFill>
                          <a:effectLst/>
                          <a:latin typeface="Calibri" panose="020F0502020204030204" pitchFamily="34" charset="0"/>
                          <a:ea typeface="+mn-ea"/>
                          <a:cs typeface="+mn-cs"/>
                        </a:rPr>
                        <a:t>552</a:t>
                      </a:r>
                    </a:p>
                  </a:txBody>
                  <a:tcPr marL="0" marR="0" marT="0" marB="0" anchor="ctr">
                    <a:solidFill>
                      <a:srgbClr val="00AEC7">
                        <a:alpha val="20000"/>
                      </a:srgbClr>
                    </a:solidFill>
                  </a:tcPr>
                </a:tc>
                <a:tc>
                  <a:txBody>
                    <a:bodyPr/>
                    <a:lstStyle/>
                    <a:p>
                      <a:pPr marL="0" algn="ctr" defTabSz="914400" rtl="0" eaLnBrk="1" fontAlgn="b" latinLnBrk="0" hangingPunct="1"/>
                      <a:r>
                        <a:rPr lang="en-US" sz="1100" b="1" i="0" u="none" strike="noStrike" kern="1200" dirty="0">
                          <a:solidFill>
                            <a:srgbClr val="FF0000"/>
                          </a:solidFill>
                          <a:effectLst/>
                          <a:latin typeface="Calibri" panose="020F0502020204030204" pitchFamily="34" charset="0"/>
                          <a:ea typeface="+mn-ea"/>
                          <a:cs typeface="+mn-cs"/>
                        </a:rPr>
                        <a:t>661</a:t>
                      </a:r>
                    </a:p>
                  </a:txBody>
                  <a:tcPr marL="0" marR="0" marT="0" marB="0" anchor="ctr">
                    <a:solidFill>
                      <a:srgbClr val="00AEC7">
                        <a:alpha val="20000"/>
                      </a:srgbClr>
                    </a:solidFill>
                  </a:tcPr>
                </a:tc>
                <a:extLst>
                  <a:ext uri="{0D108BD9-81ED-4DB2-BD59-A6C34878D82A}">
                    <a16:rowId xmlns:a16="http://schemas.microsoft.com/office/drawing/2014/main" val="1805765487"/>
                  </a:ext>
                </a:extLst>
              </a:tr>
            </a:tbl>
          </a:graphicData>
        </a:graphic>
      </p:graphicFrame>
    </p:spTree>
    <p:extLst>
      <p:ext uri="{BB962C8B-B14F-4D97-AF65-F5344CB8AC3E}">
        <p14:creationId xmlns:p14="http://schemas.microsoft.com/office/powerpoint/2010/main" val="2530647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F7450-B384-482E-B9B2-F9790CD2F345}"/>
              </a:ext>
            </a:extLst>
          </p:cNvPr>
          <p:cNvSpPr>
            <a:spLocks noGrp="1"/>
          </p:cNvSpPr>
          <p:nvPr>
            <p:ph type="title"/>
          </p:nvPr>
        </p:nvSpPr>
        <p:spPr/>
        <p:txBody>
          <a:bodyPr/>
          <a:lstStyle/>
          <a:p>
            <a:r>
              <a:rPr lang="en-US" dirty="0"/>
              <a:t>Distribution Voltage Reduction (DVR)</a:t>
            </a:r>
            <a:endParaRPr lang="en-US" strike="sngStrike" dirty="0"/>
          </a:p>
        </p:txBody>
      </p:sp>
      <p:sp>
        <p:nvSpPr>
          <p:cNvPr id="4" name="Slide Number Placeholder 3">
            <a:extLst>
              <a:ext uri="{FF2B5EF4-FFF2-40B4-BE49-F238E27FC236}">
                <a16:creationId xmlns:a16="http://schemas.microsoft.com/office/drawing/2014/main" id="{3C8582A6-0C5F-49C7-8AB9-4F19C8FB276C}"/>
              </a:ext>
            </a:extLst>
          </p:cNvPr>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6" name="Table 5">
            <a:extLst>
              <a:ext uri="{FF2B5EF4-FFF2-40B4-BE49-F238E27FC236}">
                <a16:creationId xmlns:a16="http://schemas.microsoft.com/office/drawing/2014/main" id="{9EC16CF6-842D-480E-8889-FF724545CFA7}"/>
              </a:ext>
            </a:extLst>
          </p:cNvPr>
          <p:cNvGraphicFramePr>
            <a:graphicFrameLocks/>
          </p:cNvGraphicFramePr>
          <p:nvPr/>
        </p:nvGraphicFramePr>
        <p:xfrm>
          <a:off x="2935224" y="4724400"/>
          <a:ext cx="3273552" cy="1569720"/>
        </p:xfrm>
        <a:graphic>
          <a:graphicData uri="http://schemas.openxmlformats.org/drawingml/2006/table">
            <a:tbl>
              <a:tblPr firstRow="1" bandRow="1">
                <a:tableStyleId>{5C22544A-7EE6-4342-B048-85BDC9FD1C3A}</a:tableStyleId>
              </a:tblPr>
              <a:tblGrid>
                <a:gridCol w="1597152">
                  <a:extLst>
                    <a:ext uri="{9D8B030D-6E8A-4147-A177-3AD203B41FA5}">
                      <a16:colId xmlns:a16="http://schemas.microsoft.com/office/drawing/2014/main" val="4252984861"/>
                    </a:ext>
                  </a:extLst>
                </a:gridCol>
                <a:gridCol w="1676400">
                  <a:extLst>
                    <a:ext uri="{9D8B030D-6E8A-4147-A177-3AD203B41FA5}">
                      <a16:colId xmlns:a16="http://schemas.microsoft.com/office/drawing/2014/main" val="2949527074"/>
                    </a:ext>
                  </a:extLst>
                </a:gridCol>
              </a:tblGrid>
              <a:tr h="370840">
                <a:tc>
                  <a:txBody>
                    <a:bodyPr/>
                    <a:lstStyle/>
                    <a:p>
                      <a:r>
                        <a:rPr lang="en-US" sz="1200" dirty="0"/>
                        <a:t>Voltage Reduction </a:t>
                      </a:r>
                    </a:p>
                    <a:p>
                      <a:r>
                        <a:rPr lang="en-US" sz="1200" dirty="0"/>
                        <a:t>Percentage</a:t>
                      </a:r>
                    </a:p>
                  </a:txBody>
                  <a:tcPr/>
                </a:tc>
                <a:tc>
                  <a:txBody>
                    <a:bodyPr/>
                    <a:lstStyle/>
                    <a:p>
                      <a:r>
                        <a:rPr lang="en-US" sz="1200" dirty="0"/>
                        <a:t>DVR Response </a:t>
                      </a:r>
                    </a:p>
                    <a:p>
                      <a:r>
                        <a:rPr lang="en-US" sz="1200" dirty="0"/>
                        <a:t>(Load Reduction %)</a:t>
                      </a:r>
                    </a:p>
                  </a:txBody>
                  <a:tcPr/>
                </a:tc>
                <a:extLst>
                  <a:ext uri="{0D108BD9-81ED-4DB2-BD59-A6C34878D82A}">
                    <a16:rowId xmlns:a16="http://schemas.microsoft.com/office/drawing/2014/main" val="525860862"/>
                  </a:ext>
                </a:extLst>
              </a:tr>
              <a:tr h="370840">
                <a:tc>
                  <a:txBody>
                    <a:bodyPr/>
                    <a:lstStyle/>
                    <a:p>
                      <a:r>
                        <a:rPr lang="en-US" sz="1200" dirty="0"/>
                        <a:t>At 1%</a:t>
                      </a:r>
                    </a:p>
                  </a:txBody>
                  <a:tcPr/>
                </a:tc>
                <a:tc>
                  <a:txBody>
                    <a:bodyPr/>
                    <a:lstStyle/>
                    <a:p>
                      <a:r>
                        <a:rPr lang="en-US" sz="1200" dirty="0"/>
                        <a:t>&lt;1%</a:t>
                      </a:r>
                    </a:p>
                  </a:txBody>
                  <a:tcPr/>
                </a:tc>
                <a:extLst>
                  <a:ext uri="{0D108BD9-81ED-4DB2-BD59-A6C34878D82A}">
                    <a16:rowId xmlns:a16="http://schemas.microsoft.com/office/drawing/2014/main" val="1477920299"/>
                  </a:ext>
                </a:extLst>
              </a:tr>
              <a:tr h="370840">
                <a:tc>
                  <a:txBody>
                    <a:bodyPr/>
                    <a:lstStyle/>
                    <a:p>
                      <a:r>
                        <a:rPr lang="en-US" sz="1200" dirty="0"/>
                        <a:t>At 2.5%</a:t>
                      </a:r>
                    </a:p>
                  </a:txBody>
                  <a:tcPr/>
                </a:tc>
                <a:tc>
                  <a:txBody>
                    <a:bodyPr/>
                    <a:lstStyle/>
                    <a:p>
                      <a:r>
                        <a:rPr lang="en-US" sz="1200" dirty="0"/>
                        <a:t>1-2%</a:t>
                      </a:r>
                    </a:p>
                  </a:txBody>
                  <a:tcPr/>
                </a:tc>
                <a:extLst>
                  <a:ext uri="{0D108BD9-81ED-4DB2-BD59-A6C34878D82A}">
                    <a16:rowId xmlns:a16="http://schemas.microsoft.com/office/drawing/2014/main" val="2721452219"/>
                  </a:ext>
                </a:extLst>
              </a:tr>
              <a:tr h="370840">
                <a:tc>
                  <a:txBody>
                    <a:bodyPr/>
                    <a:lstStyle/>
                    <a:p>
                      <a:r>
                        <a:rPr lang="en-US" sz="1200" dirty="0"/>
                        <a:t>At 5.0%</a:t>
                      </a:r>
                    </a:p>
                  </a:txBody>
                  <a:tcPr/>
                </a:tc>
                <a:tc>
                  <a:txBody>
                    <a:bodyPr/>
                    <a:lstStyle/>
                    <a:p>
                      <a:r>
                        <a:rPr lang="en-US" sz="1200" dirty="0"/>
                        <a:t>2-3%</a:t>
                      </a:r>
                    </a:p>
                  </a:txBody>
                  <a:tcPr/>
                </a:tc>
                <a:extLst>
                  <a:ext uri="{0D108BD9-81ED-4DB2-BD59-A6C34878D82A}">
                    <a16:rowId xmlns:a16="http://schemas.microsoft.com/office/drawing/2014/main" val="1503167162"/>
                  </a:ext>
                </a:extLst>
              </a:tr>
            </a:tbl>
          </a:graphicData>
        </a:graphic>
      </p:graphicFrame>
      <p:sp>
        <p:nvSpPr>
          <p:cNvPr id="8" name="Content Placeholder 7">
            <a:extLst>
              <a:ext uri="{FF2B5EF4-FFF2-40B4-BE49-F238E27FC236}">
                <a16:creationId xmlns:a16="http://schemas.microsoft.com/office/drawing/2014/main" id="{7B4338E5-B6B9-4026-8C64-6189FB233D18}"/>
              </a:ext>
            </a:extLst>
          </p:cNvPr>
          <p:cNvSpPr>
            <a:spLocks noGrp="1"/>
          </p:cNvSpPr>
          <p:nvPr>
            <p:ph idx="1"/>
          </p:nvPr>
        </p:nvSpPr>
        <p:spPr>
          <a:xfrm>
            <a:off x="304800" y="990601"/>
            <a:ext cx="8458200" cy="3733799"/>
          </a:xfrm>
        </p:spPr>
        <p:txBody>
          <a:bodyPr/>
          <a:lstStyle/>
          <a:p>
            <a:pPr marL="285750" indent="-285750">
              <a:buFont typeface="Arial" panose="020B0604020202020204" pitchFamily="34" charset="0"/>
              <a:buChar char="•"/>
            </a:pPr>
            <a:r>
              <a:rPr lang="en-US" sz="2000" dirty="0">
                <a:solidFill>
                  <a:schemeClr val="tx2"/>
                </a:solidFill>
              </a:rPr>
              <a:t>7 out of 21 TOs have DVR.</a:t>
            </a:r>
          </a:p>
          <a:p>
            <a:pPr marL="285750" indent="-285750">
              <a:buFont typeface="Arial" panose="020B0604020202020204" pitchFamily="34" charset="0"/>
              <a:buChar char="•"/>
            </a:pPr>
            <a:endParaRPr lang="en-US" sz="2000" dirty="0">
              <a:solidFill>
                <a:schemeClr val="tx2"/>
              </a:solidFill>
            </a:endParaRPr>
          </a:p>
          <a:p>
            <a:pPr marL="285750" indent="-285750">
              <a:buFont typeface="Arial" panose="020B0604020202020204" pitchFamily="34" charset="0"/>
              <a:buChar char="•"/>
            </a:pPr>
            <a:r>
              <a:rPr lang="en-US" sz="2000" dirty="0">
                <a:solidFill>
                  <a:schemeClr val="tx2"/>
                </a:solidFill>
              </a:rPr>
              <a:t>Some TOs does not have DVR to implement in response to ERCOT instruction, but continuously uses the Volt/Var optimization program.</a:t>
            </a:r>
          </a:p>
          <a:p>
            <a:pPr marL="285750" indent="-285750">
              <a:buFont typeface="Arial" panose="020B0604020202020204" pitchFamily="34" charset="0"/>
              <a:buChar char="•"/>
            </a:pPr>
            <a:endParaRPr lang="en-US" sz="2000" dirty="0">
              <a:solidFill>
                <a:schemeClr val="tx2"/>
              </a:solidFill>
            </a:endParaRPr>
          </a:p>
          <a:p>
            <a:pPr marL="285750" indent="-285750">
              <a:buFont typeface="Arial" panose="020B0604020202020204" pitchFamily="34" charset="0"/>
              <a:buChar char="•"/>
            </a:pPr>
            <a:r>
              <a:rPr lang="en-US" sz="2000" dirty="0"/>
              <a:t>One</a:t>
            </a:r>
            <a:r>
              <a:rPr lang="en-US" sz="2000" dirty="0">
                <a:solidFill>
                  <a:schemeClr val="tx2"/>
                </a:solidFill>
              </a:rPr>
              <a:t> TO implements DVR only during summer.</a:t>
            </a:r>
          </a:p>
          <a:p>
            <a:pPr marL="285750" indent="-285750">
              <a:buFont typeface="Arial" panose="020B0604020202020204" pitchFamily="34" charset="0"/>
              <a:buChar char="•"/>
            </a:pPr>
            <a:endParaRPr lang="en-US" sz="2000" dirty="0">
              <a:solidFill>
                <a:schemeClr val="tx2"/>
              </a:solidFill>
            </a:endParaRPr>
          </a:p>
          <a:p>
            <a:pPr marL="285750" indent="-285750">
              <a:buFont typeface="Arial" panose="020B0604020202020204" pitchFamily="34" charset="0"/>
              <a:buChar char="•"/>
            </a:pPr>
            <a:r>
              <a:rPr lang="en-US" sz="2000" dirty="0">
                <a:solidFill>
                  <a:schemeClr val="tx2"/>
                </a:solidFill>
              </a:rPr>
              <a:t>Maximum DVR duration typically ranges from 15 minutes to 4 hours.</a:t>
            </a:r>
          </a:p>
          <a:p>
            <a:pPr marL="285750" indent="-285750">
              <a:buFont typeface="Arial" panose="020B0604020202020204" pitchFamily="34" charset="0"/>
              <a:buChar char="•"/>
            </a:pPr>
            <a:endParaRPr lang="en-US" sz="2000" dirty="0">
              <a:solidFill>
                <a:schemeClr val="tx2"/>
              </a:solidFill>
            </a:endParaRPr>
          </a:p>
          <a:p>
            <a:pPr marL="285750" indent="-285750">
              <a:buFont typeface="Arial" panose="020B0604020202020204" pitchFamily="34" charset="0"/>
              <a:buChar char="•"/>
            </a:pPr>
            <a:r>
              <a:rPr lang="en-US" sz="2000" dirty="0">
                <a:solidFill>
                  <a:schemeClr val="tx2"/>
                </a:solidFill>
              </a:rPr>
              <a:t>Typical response for TOs with the DVR program:</a:t>
            </a:r>
          </a:p>
          <a:p>
            <a:endParaRPr lang="en-US" sz="2000" dirty="0"/>
          </a:p>
        </p:txBody>
      </p:sp>
    </p:spTree>
    <p:extLst>
      <p:ext uri="{BB962C8B-B14F-4D97-AF65-F5344CB8AC3E}">
        <p14:creationId xmlns:p14="http://schemas.microsoft.com/office/powerpoint/2010/main" val="3984589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0380"/>
          </a:xfrm>
        </p:spPr>
        <p:txBody>
          <a:bodyPr/>
          <a:lstStyle/>
          <a:p>
            <a:r>
              <a:rPr lang="en-US" sz="2400" b="1" dirty="0">
                <a:solidFill>
                  <a:schemeClr val="accent1"/>
                </a:solidFill>
              </a:rPr>
              <a:t>Distribution Voltage Reduction </a:t>
            </a:r>
            <a:r>
              <a:rPr lang="en-US" sz="2400" b="1" dirty="0"/>
              <a:t>Implementation</a:t>
            </a:r>
            <a:r>
              <a:rPr lang="en-US" sz="2400" b="1" dirty="0">
                <a:solidFill>
                  <a:schemeClr val="accent1"/>
                </a:solidFill>
              </a:rPr>
              <a:t>  Factors</a:t>
            </a:r>
          </a:p>
        </p:txBody>
      </p:sp>
      <p:sp>
        <p:nvSpPr>
          <p:cNvPr id="3" name="Content Placeholder 2"/>
          <p:cNvSpPr>
            <a:spLocks noGrp="1"/>
          </p:cNvSpPr>
          <p:nvPr>
            <p:ph idx="1"/>
          </p:nvPr>
        </p:nvSpPr>
        <p:spPr>
          <a:xfrm>
            <a:off x="304800" y="1143000"/>
            <a:ext cx="8534400" cy="5029200"/>
          </a:xfrm>
        </p:spPr>
        <p:txBody>
          <a:bodyPr/>
          <a:lstStyle/>
          <a:p>
            <a:pPr>
              <a:lnSpc>
                <a:spcPct val="150000"/>
              </a:lnSpc>
            </a:pPr>
            <a:r>
              <a:rPr lang="en-US" sz="2000" dirty="0"/>
              <a:t>Load Composition. DVR Capability decreases as:</a:t>
            </a:r>
          </a:p>
          <a:p>
            <a:pPr lvl="1">
              <a:lnSpc>
                <a:spcPct val="150000"/>
              </a:lnSpc>
            </a:pPr>
            <a:r>
              <a:rPr lang="en-US" sz="1800" dirty="0"/>
              <a:t>Induction Motor Load (including A/C) increases. </a:t>
            </a:r>
          </a:p>
          <a:p>
            <a:pPr lvl="1">
              <a:lnSpc>
                <a:spcPct val="150000"/>
              </a:lnSpc>
            </a:pPr>
            <a:r>
              <a:rPr lang="en-US" sz="1800" dirty="0"/>
              <a:t>Industrial Load increases</a:t>
            </a:r>
          </a:p>
          <a:p>
            <a:pPr lvl="1">
              <a:lnSpc>
                <a:spcPct val="150000"/>
              </a:lnSpc>
            </a:pPr>
            <a:r>
              <a:rPr lang="en-US" sz="1800" dirty="0"/>
              <a:t>Transmission Load increases</a:t>
            </a:r>
          </a:p>
          <a:p>
            <a:pPr>
              <a:lnSpc>
                <a:spcPct val="150000"/>
              </a:lnSpc>
            </a:pPr>
            <a:endParaRPr lang="en-US" sz="2000" dirty="0"/>
          </a:p>
          <a:p>
            <a:pPr>
              <a:lnSpc>
                <a:spcPct val="150000"/>
              </a:lnSpc>
            </a:pPr>
            <a:r>
              <a:rPr lang="en-US" sz="2000" dirty="0"/>
              <a:t>System Topology: Long radial lines reduce DVR Capability</a:t>
            </a:r>
          </a:p>
          <a:p>
            <a:pPr>
              <a:lnSpc>
                <a:spcPct val="150000"/>
              </a:lnSpc>
            </a:pPr>
            <a:endParaRPr lang="en-US" sz="2000" dirty="0"/>
          </a:p>
          <a:p>
            <a:pPr>
              <a:lnSpc>
                <a:spcPct val="150000"/>
              </a:lnSpc>
            </a:pPr>
            <a:r>
              <a:rPr lang="en-US" sz="2000" dirty="0"/>
              <a:t>Distributed Generation (DG) Penetration: DG is required to operate at a unity power factor so MW output decreases when voltage decreases.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331885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7EBE4-ED2A-4DD5-AEA5-3096DB6874CD}"/>
              </a:ext>
            </a:extLst>
          </p:cNvPr>
          <p:cNvSpPr>
            <a:spLocks noGrp="1"/>
          </p:cNvSpPr>
          <p:nvPr>
            <p:ph type="title"/>
          </p:nvPr>
        </p:nvSpPr>
        <p:spPr/>
        <p:txBody>
          <a:bodyPr/>
          <a:lstStyle/>
          <a:p>
            <a:r>
              <a:rPr lang="en-US" dirty="0"/>
              <a:t>Barriers to Increase DVR with SCADA Control</a:t>
            </a:r>
          </a:p>
        </p:txBody>
      </p:sp>
      <p:sp>
        <p:nvSpPr>
          <p:cNvPr id="3" name="Content Placeholder 2">
            <a:extLst>
              <a:ext uri="{FF2B5EF4-FFF2-40B4-BE49-F238E27FC236}">
                <a16:creationId xmlns:a16="http://schemas.microsoft.com/office/drawing/2014/main" id="{1368736F-B9A4-4656-97B0-397DFD5C34EC}"/>
              </a:ext>
            </a:extLst>
          </p:cNvPr>
          <p:cNvSpPr>
            <a:spLocks noGrp="1"/>
          </p:cNvSpPr>
          <p:nvPr>
            <p:ph idx="1"/>
          </p:nvPr>
        </p:nvSpPr>
        <p:spPr/>
        <p:txBody>
          <a:bodyPr/>
          <a:lstStyle/>
          <a:p>
            <a:r>
              <a:rPr lang="en-US" sz="2400" dirty="0"/>
              <a:t>Requires additional communication equipment and control updates.</a:t>
            </a:r>
          </a:p>
          <a:p>
            <a:pPr lvl="1"/>
            <a:r>
              <a:rPr lang="en-US" sz="2200" dirty="0"/>
              <a:t>Multi-year, multi-million-dollar investment.</a:t>
            </a:r>
          </a:p>
          <a:p>
            <a:endParaRPr lang="en-US" sz="2400" dirty="0"/>
          </a:p>
          <a:p>
            <a:r>
              <a:rPr lang="en-US" sz="2400" dirty="0"/>
              <a:t>Some RFI responses questioned the estimated benefits vs. cost.</a:t>
            </a:r>
          </a:p>
          <a:p>
            <a:endParaRPr lang="en-US" sz="2400" dirty="0"/>
          </a:p>
          <a:p>
            <a:r>
              <a:rPr lang="en-US" sz="2400" dirty="0"/>
              <a:t>Physical Limitations:</a:t>
            </a:r>
          </a:p>
          <a:p>
            <a:pPr lvl="1"/>
            <a:r>
              <a:rPr lang="en-US" sz="2000" dirty="0"/>
              <a:t>Existing Transformers’ Capability.</a:t>
            </a:r>
          </a:p>
          <a:p>
            <a:pPr lvl="1"/>
            <a:r>
              <a:rPr lang="en-US" sz="2000" dirty="0"/>
              <a:t>Maintaining Voltage Limits especially for long radial circuits to prevent equipment damage.</a:t>
            </a:r>
          </a:p>
        </p:txBody>
      </p:sp>
      <p:sp>
        <p:nvSpPr>
          <p:cNvPr id="4" name="Slide Number Placeholder 3">
            <a:extLst>
              <a:ext uri="{FF2B5EF4-FFF2-40B4-BE49-F238E27FC236}">
                <a16:creationId xmlns:a16="http://schemas.microsoft.com/office/drawing/2014/main" id="{AD87173A-8264-4719-BCCE-B14A0CC8A8B2}"/>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7928350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208</TotalTime>
  <Words>616</Words>
  <Application>Microsoft Office PowerPoint</Application>
  <PresentationFormat>On-screen Show (4:3)</PresentationFormat>
  <Paragraphs>130</Paragraphs>
  <Slides>6</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Courier New</vt:lpstr>
      <vt:lpstr>1_Custom Design</vt:lpstr>
      <vt:lpstr>Office Theme</vt:lpstr>
      <vt:lpstr>PowerPoint Presentation</vt:lpstr>
      <vt:lpstr>Disclaimer</vt:lpstr>
      <vt:lpstr>ERCOT Distribution Voltage Reduction (DVR) Capability</vt:lpstr>
      <vt:lpstr>Distribution Voltage Reduction (DVR)</vt:lpstr>
      <vt:lpstr>Distribution Voltage Reduction Implementation  Factors</vt:lpstr>
      <vt:lpstr>Barriers to Increase DVR with SCADA Control</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Freddy G.</cp:lastModifiedBy>
  <cp:revision>32</cp:revision>
  <cp:lastPrinted>2016-01-21T20:53:15Z</cp:lastPrinted>
  <dcterms:created xsi:type="dcterms:W3CDTF">2016-01-21T15:20:31Z</dcterms:created>
  <dcterms:modified xsi:type="dcterms:W3CDTF">2022-02-15T21:11:35Z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