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2"/>
  </p:notesMasterIdLst>
  <p:handoutMasterIdLst>
    <p:handoutMasterId r:id="rId13"/>
  </p:handoutMasterIdLst>
  <p:sldIdLst>
    <p:sldId id="260" r:id="rId6"/>
    <p:sldId id="267" r:id="rId7"/>
    <p:sldId id="269" r:id="rId8"/>
    <p:sldId id="290" r:id="rId9"/>
    <p:sldId id="289" r:id="rId10"/>
    <p:sldId id="27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Alex" initials="LA" lastIdx="2" clrIdx="0">
    <p:extLst>
      <p:ext uri="{19B8F6BF-5375-455C-9EA6-DF929625EA0E}">
        <p15:presenceInfo xmlns:p15="http://schemas.microsoft.com/office/powerpoint/2012/main" userId="S::Alex.Lee@ercot.com::e5e9e365-afbe-44ad-87a8-74a5a714bd1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18" d="100"/>
          <a:sy n="118" d="100"/>
        </p:scale>
        <p:origin x="1404"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15T14:31:50.189" idx="1">
    <p:pos x="4925" y="557"/>
    <p:text>verify the count</p:text>
    <p:extLst>
      <p:ext uri="{C676402C-5697-4E1C-873F-D02D1690AC5C}">
        <p15:threadingInfo xmlns:p15="http://schemas.microsoft.com/office/powerpoint/2012/main" timeZoneBias="360"/>
      </p:ext>
    </p:extLst>
  </p:cm>
  <p:cm authorId="1" dt="2022-02-15T14:32:14.002" idx="2">
    <p:pos x="-830" y="557"/>
    <p:text>Delete Table</p:text>
    <p:extLst>
      <p:ext uri="{C676402C-5697-4E1C-873F-D02D1690AC5C}">
        <p15:threadingInfo xmlns:p15="http://schemas.microsoft.com/office/powerpoint/2012/main" timeZoneBias="3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2/15/2022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2/15/2022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2714156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1231106"/>
          </a:xfrm>
          <a:prstGeom prst="rect">
            <a:avLst/>
          </a:prstGeom>
          <a:noFill/>
        </p:spPr>
        <p:txBody>
          <a:bodyPr wrap="square" rtlCol="0">
            <a:spAutoFit/>
          </a:bodyPr>
          <a:lstStyle/>
          <a:p>
            <a:r>
              <a:rPr lang="en-US" sz="2000" b="1" dirty="0">
                <a:solidFill>
                  <a:schemeClr val="tx2"/>
                </a:solidFill>
              </a:rPr>
              <a:t>2021 Voltage Reduction RFI</a:t>
            </a:r>
            <a:endParaRPr lang="en-US" sz="2000" dirty="0">
              <a:solidFill>
                <a:schemeClr val="tx2"/>
              </a:solidFill>
            </a:endParaRPr>
          </a:p>
          <a:p>
            <a:endParaRPr lang="en-US" dirty="0">
              <a:solidFill>
                <a:schemeClr val="tx2"/>
              </a:solidFill>
            </a:endParaRPr>
          </a:p>
          <a:p>
            <a:r>
              <a:rPr lang="en-US" dirty="0">
                <a:solidFill>
                  <a:schemeClr val="tx2"/>
                </a:solidFill>
              </a:rPr>
              <a:t>OWG </a:t>
            </a:r>
          </a:p>
          <a:p>
            <a:r>
              <a:rPr lang="en-US" dirty="0">
                <a:solidFill>
                  <a:schemeClr val="tx2"/>
                </a:solidFill>
              </a:rPr>
              <a:t>February 2022</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Disclaimer</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marL="171450" indent="-171450">
              <a:buFont typeface="Arial" panose="020B0604020202020204" pitchFamily="34" charset="0"/>
              <a:buChar char="•"/>
            </a:pPr>
            <a:r>
              <a:rPr lang="en-US" sz="2000" dirty="0"/>
              <a:t>Of the 172 RFI’s sent to TDSPs, 53 responses were received. All TOs responded, but many local TDSPs (municipalities and co-ops) did not respond. </a:t>
            </a:r>
          </a:p>
          <a:p>
            <a:pPr marL="571500" lvl="1" indent="-171450">
              <a:buFont typeface="Arial" panose="020B0604020202020204" pitchFamily="34" charset="0"/>
              <a:buChar char="•"/>
            </a:pPr>
            <a:r>
              <a:rPr lang="en-US" sz="1800" dirty="0"/>
              <a:t>Some TOs responded that they do not provide service at distribution voltage and have no Distribution Voltage Reduction (DVR) while their member TSPs and DSPs responded that they do have DVR.</a:t>
            </a:r>
          </a:p>
          <a:p>
            <a:pPr marL="171450" indent="-171450">
              <a:buFont typeface="Arial" panose="020B0604020202020204" pitchFamily="34" charset="0"/>
              <a:buChar char="•"/>
            </a:pPr>
            <a:endParaRPr lang="en-US" sz="2000" dirty="0"/>
          </a:p>
          <a:p>
            <a:pPr marL="171450" indent="-171450"/>
            <a:r>
              <a:rPr lang="en-US" sz="2000" dirty="0"/>
              <a:t>Some TOs explicitly stated that their responses include member TSPs and DSPs. Other TOs did not mention anything about TSP and/or DSP. Some of the 119 missing TSPs and DSPs responses may be included in TOs responses without our knowledge.</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190927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A269B-057D-4BBE-BDED-71A9C911571D}"/>
              </a:ext>
            </a:extLst>
          </p:cNvPr>
          <p:cNvSpPr>
            <a:spLocks noGrp="1"/>
          </p:cNvSpPr>
          <p:nvPr>
            <p:ph type="title"/>
          </p:nvPr>
        </p:nvSpPr>
        <p:spPr/>
        <p:txBody>
          <a:bodyPr/>
          <a:lstStyle/>
          <a:p>
            <a:r>
              <a:rPr lang="en-US" sz="2400" dirty="0"/>
              <a:t>ERCOT Distribution Voltage Reduction (DVR) Capability</a:t>
            </a:r>
          </a:p>
        </p:txBody>
      </p:sp>
      <p:sp>
        <p:nvSpPr>
          <p:cNvPr id="4" name="Slide Number Placeholder 3">
            <a:extLst>
              <a:ext uri="{FF2B5EF4-FFF2-40B4-BE49-F238E27FC236}">
                <a16:creationId xmlns:a16="http://schemas.microsoft.com/office/drawing/2014/main" id="{72659FE7-0131-42D1-AAC1-F015C5D18448}"/>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3" name="TextBox 2">
            <a:extLst>
              <a:ext uri="{FF2B5EF4-FFF2-40B4-BE49-F238E27FC236}">
                <a16:creationId xmlns:a16="http://schemas.microsoft.com/office/drawing/2014/main" id="{A51D64A5-BA8E-43A4-ADF3-496B787FA423}"/>
              </a:ext>
            </a:extLst>
          </p:cNvPr>
          <p:cNvSpPr txBox="1"/>
          <p:nvPr/>
        </p:nvSpPr>
        <p:spPr>
          <a:xfrm>
            <a:off x="152400" y="4093220"/>
            <a:ext cx="8839200" cy="2231380"/>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tx2"/>
                </a:solidFill>
              </a:rPr>
              <a:t>Many entities have defined voltage percentages to reduce (up to 5% voltage reduction). Most TO’s DVR program starts at 2.5% and DVR response is minimal at 1% voltage reduction.</a:t>
            </a:r>
          </a:p>
          <a:p>
            <a:pPr marL="628650" lvl="1" indent="-171450">
              <a:buFont typeface="Courier New" panose="02070309020205020404" pitchFamily="49" charset="0"/>
              <a:buChar char="o"/>
            </a:pPr>
            <a:r>
              <a:rPr lang="en-US" sz="1400" dirty="0">
                <a:solidFill>
                  <a:schemeClr val="tx2"/>
                </a:solidFill>
              </a:rPr>
              <a:t>Examples: </a:t>
            </a:r>
          </a:p>
          <a:p>
            <a:pPr marL="1085850" lvl="2" indent="-171450">
              <a:buFont typeface="Courier New" panose="02070309020205020404" pitchFamily="49" charset="0"/>
              <a:buChar char="o"/>
            </a:pPr>
            <a:r>
              <a:rPr lang="en-US" sz="1400" dirty="0">
                <a:solidFill>
                  <a:schemeClr val="tx2"/>
                </a:solidFill>
              </a:rPr>
              <a:t>TO1 only has 1% voltage reduction.</a:t>
            </a:r>
          </a:p>
          <a:p>
            <a:pPr marL="1085850" lvl="2" indent="-171450">
              <a:buFont typeface="Courier New" panose="02070309020205020404" pitchFamily="49" charset="0"/>
              <a:buChar char="o"/>
            </a:pPr>
            <a:r>
              <a:rPr lang="en-US" sz="1400" dirty="0">
                <a:solidFill>
                  <a:schemeClr val="tx2"/>
                </a:solidFill>
              </a:rPr>
              <a:t>TO2 only has 2.5% voltage reduction.</a:t>
            </a:r>
          </a:p>
          <a:p>
            <a:pPr marL="1085850" lvl="2" indent="-171450">
              <a:buFont typeface="Courier New" panose="02070309020205020404" pitchFamily="49" charset="0"/>
              <a:buChar char="o"/>
            </a:pPr>
            <a:r>
              <a:rPr lang="en-US" sz="1400" dirty="0">
                <a:solidFill>
                  <a:schemeClr val="tx2"/>
                </a:solidFill>
              </a:rPr>
              <a:t>TO3 only has 2.5% and 5.0% voltage reduction.</a:t>
            </a:r>
          </a:p>
          <a:p>
            <a:pPr marL="285750" indent="-285750">
              <a:buFont typeface="Arial" panose="020B0604020202020204" pitchFamily="34" charset="0"/>
              <a:buChar char="•"/>
            </a:pPr>
            <a:endParaRPr lang="en-US" sz="1000" dirty="0">
              <a:solidFill>
                <a:schemeClr val="tx2"/>
              </a:solidFill>
            </a:endParaRPr>
          </a:p>
          <a:p>
            <a:pPr marL="285750" indent="-285750">
              <a:buFont typeface="Arial" panose="020B0604020202020204" pitchFamily="34" charset="0"/>
              <a:buChar char="•"/>
            </a:pPr>
            <a:r>
              <a:rPr lang="en-US" sz="1600" dirty="0">
                <a:solidFill>
                  <a:schemeClr val="tx2"/>
                </a:solidFill>
              </a:rPr>
              <a:t>At 5% Voltage Reduction, estimated MW reduction is less than 1% of ERCOT System Load.</a:t>
            </a:r>
          </a:p>
          <a:p>
            <a:pPr marL="285750" indent="-285750">
              <a:buFont typeface="Arial" panose="020B0604020202020204" pitchFamily="34" charset="0"/>
              <a:buChar char="•"/>
            </a:pPr>
            <a:endParaRPr lang="en-US" sz="900" dirty="0">
              <a:solidFill>
                <a:schemeClr val="tx2"/>
              </a:solidFill>
            </a:endParaRPr>
          </a:p>
          <a:p>
            <a:pPr marL="285750" indent="-285750">
              <a:buFont typeface="Arial" panose="020B0604020202020204" pitchFamily="34" charset="0"/>
              <a:buChar char="•"/>
            </a:pPr>
            <a:r>
              <a:rPr lang="en-US" sz="1600" dirty="0">
                <a:solidFill>
                  <a:schemeClr val="tx2"/>
                </a:solidFill>
              </a:rPr>
              <a:t>Benefit of DVR is slightly higher in winter than summer. Better response from resistive load.</a:t>
            </a:r>
          </a:p>
        </p:txBody>
      </p:sp>
      <p:graphicFrame>
        <p:nvGraphicFramePr>
          <p:cNvPr id="8" name="Table 7">
            <a:extLst>
              <a:ext uri="{FF2B5EF4-FFF2-40B4-BE49-F238E27FC236}">
                <a16:creationId xmlns:a16="http://schemas.microsoft.com/office/drawing/2014/main" id="{27B77EC5-F90E-4CC7-9C9F-6B4DF3BE1523}"/>
              </a:ext>
            </a:extLst>
          </p:cNvPr>
          <p:cNvGraphicFramePr>
            <a:graphicFrameLocks noGrp="1"/>
          </p:cNvGraphicFramePr>
          <p:nvPr/>
        </p:nvGraphicFramePr>
        <p:xfrm>
          <a:off x="696758" y="873419"/>
          <a:ext cx="7750485" cy="2896487"/>
        </p:xfrm>
        <a:graphic>
          <a:graphicData uri="http://schemas.openxmlformats.org/drawingml/2006/table">
            <a:tbl>
              <a:tblPr>
                <a:tableStyleId>{69CF1AB2-1976-4502-BF36-3FF5EA218861}</a:tableStyleId>
              </a:tblPr>
              <a:tblGrid>
                <a:gridCol w="4468178">
                  <a:extLst>
                    <a:ext uri="{9D8B030D-6E8A-4147-A177-3AD203B41FA5}">
                      <a16:colId xmlns:a16="http://schemas.microsoft.com/office/drawing/2014/main" val="260637843"/>
                    </a:ext>
                  </a:extLst>
                </a:gridCol>
                <a:gridCol w="496887">
                  <a:extLst>
                    <a:ext uri="{9D8B030D-6E8A-4147-A177-3AD203B41FA5}">
                      <a16:colId xmlns:a16="http://schemas.microsoft.com/office/drawing/2014/main" val="3385130351"/>
                    </a:ext>
                  </a:extLst>
                </a:gridCol>
                <a:gridCol w="578240">
                  <a:extLst>
                    <a:ext uri="{9D8B030D-6E8A-4147-A177-3AD203B41FA5}">
                      <a16:colId xmlns:a16="http://schemas.microsoft.com/office/drawing/2014/main" val="467502137"/>
                    </a:ext>
                  </a:extLst>
                </a:gridCol>
                <a:gridCol w="551795">
                  <a:extLst>
                    <a:ext uri="{9D8B030D-6E8A-4147-A177-3AD203B41FA5}">
                      <a16:colId xmlns:a16="http://schemas.microsoft.com/office/drawing/2014/main" val="2094683386"/>
                    </a:ext>
                  </a:extLst>
                </a:gridCol>
                <a:gridCol w="551795">
                  <a:extLst>
                    <a:ext uri="{9D8B030D-6E8A-4147-A177-3AD203B41FA5}">
                      <a16:colId xmlns:a16="http://schemas.microsoft.com/office/drawing/2014/main" val="2846588794"/>
                    </a:ext>
                  </a:extLst>
                </a:gridCol>
                <a:gridCol w="551795">
                  <a:extLst>
                    <a:ext uri="{9D8B030D-6E8A-4147-A177-3AD203B41FA5}">
                      <a16:colId xmlns:a16="http://schemas.microsoft.com/office/drawing/2014/main" val="4105859621"/>
                    </a:ext>
                  </a:extLst>
                </a:gridCol>
                <a:gridCol w="551795">
                  <a:extLst>
                    <a:ext uri="{9D8B030D-6E8A-4147-A177-3AD203B41FA5}">
                      <a16:colId xmlns:a16="http://schemas.microsoft.com/office/drawing/2014/main" val="673186416"/>
                    </a:ext>
                  </a:extLst>
                </a:gridCol>
              </a:tblGrid>
              <a:tr h="263317">
                <a:tc>
                  <a:txBody>
                    <a:bodyPr/>
                    <a:lstStyle/>
                    <a:p>
                      <a:pPr algn="l" fontAlgn="b"/>
                      <a:endParaRPr lang="en-US" sz="1100" b="1" i="0" u="none" strike="noStrike" dirty="0">
                        <a:solidFill>
                          <a:schemeClr val="bg1"/>
                        </a:solidFill>
                        <a:effectLst/>
                        <a:latin typeface="Calibri" panose="020F0502020204030204" pitchFamily="34" charset="0"/>
                      </a:endParaRPr>
                    </a:p>
                  </a:txBody>
                  <a:tcPr marR="0" marT="0" marB="0" anchor="ctr">
                    <a:lnL w="12700" cmpd="sng">
                      <a:noFill/>
                    </a:lnL>
                    <a:lnR w="12700" cap="flat" cmpd="sng" algn="ctr">
                      <a:solidFill>
                        <a:schemeClr val="accent1">
                          <a:lumMod val="20000"/>
                          <a:lumOff val="8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100" b="1"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accent1">
                          <a:lumMod val="20000"/>
                          <a:lumOff val="80000"/>
                        </a:schemeClr>
                      </a:solidFill>
                      <a:prstDash val="solid"/>
                      <a:round/>
                      <a:headEnd type="none" w="med" len="med"/>
                      <a:tailEnd type="none" w="med" len="med"/>
                    </a:lnL>
                    <a:lnR w="12700" cmpd="sng">
                      <a:noFill/>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b"/>
                      <a:r>
                        <a:rPr lang="en-US" sz="1100" b="1" i="0" u="none" strike="noStrike" dirty="0">
                          <a:solidFill>
                            <a:schemeClr val="bg1"/>
                          </a:solidFill>
                          <a:effectLst/>
                          <a:latin typeface="Calibri" panose="020F0502020204030204" pitchFamily="34" charset="0"/>
                        </a:rPr>
                        <a:t>Summer</a:t>
                      </a:r>
                    </a:p>
                  </a:txBody>
                  <a:tcPr marL="0" marR="0" marT="0" marB="0" anchor="ctr">
                    <a:lnL w="12700" cmpd="sng">
                      <a:noFill/>
                    </a:lnL>
                    <a:lnR w="12700" cmpd="sng">
                      <a:noFill/>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b"/>
                      <a:endParaRPr lang="en-US" sz="1100" b="1" i="0" u="none" strike="noStrike" dirty="0">
                        <a:solidFill>
                          <a:schemeClr val="bg1"/>
                        </a:solidFill>
                        <a:effectLst/>
                        <a:latin typeface="Calibri" panose="020F0502020204030204" pitchFamily="34" charset="0"/>
                      </a:endParaRPr>
                    </a:p>
                  </a:txBody>
                  <a:tcPr marL="0" marR="0" marT="0" marB="0" anchor="ctr">
                    <a:lnL w="12700" cmpd="sng">
                      <a:noFill/>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b"/>
                      <a:endParaRPr lang="en-US" sz="1100" b="1"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accent1">
                          <a:lumMod val="20000"/>
                          <a:lumOff val="80000"/>
                        </a:schemeClr>
                      </a:solidFill>
                      <a:prstDash val="solid"/>
                      <a:round/>
                      <a:headEnd type="none" w="med" len="med"/>
                      <a:tailEnd type="none" w="med" len="med"/>
                    </a:lnL>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chemeClr val="accent1"/>
                    </a:solidFill>
                  </a:tcPr>
                </a:tc>
                <a:tc>
                  <a:txBody>
                    <a:bodyPr/>
                    <a:lstStyle/>
                    <a:p>
                      <a:pPr algn="ctr" fontAlgn="b"/>
                      <a:r>
                        <a:rPr lang="en-US" sz="1100" b="1" i="0" u="none" strike="noStrike" dirty="0">
                          <a:solidFill>
                            <a:schemeClr val="bg1"/>
                          </a:solidFill>
                          <a:effectLst/>
                          <a:latin typeface="Calibri" panose="020F0502020204030204" pitchFamily="34" charset="0"/>
                        </a:rPr>
                        <a:t>Winter</a:t>
                      </a:r>
                    </a:p>
                  </a:txBody>
                  <a:tcPr marL="0" marR="0" marT="0" marB="0" anchor="ct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chemeClr val="accent1"/>
                    </a:solidFill>
                  </a:tcPr>
                </a:tc>
                <a:tc>
                  <a:txBody>
                    <a:bodyPr/>
                    <a:lstStyle/>
                    <a:p>
                      <a:pPr algn="ctr" fontAlgn="b"/>
                      <a:endParaRPr lang="en-US" sz="1100" b="1" i="0" u="none" strike="noStrike" dirty="0">
                        <a:solidFill>
                          <a:schemeClr val="bg1"/>
                        </a:solidFill>
                        <a:effectLst/>
                        <a:latin typeface="Calibri" panose="020F0502020204030204" pitchFamily="34" charset="0"/>
                      </a:endParaRPr>
                    </a:p>
                  </a:txBody>
                  <a:tcPr marL="0" marR="0" marT="0" marB="0" anchor="ctr">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val="544096755"/>
                  </a:ext>
                </a:extLst>
              </a:tr>
              <a:tr h="263317">
                <a:tc>
                  <a:txBody>
                    <a:bodyPr/>
                    <a:lstStyle/>
                    <a:p>
                      <a:pPr algn="l" fontAlgn="b"/>
                      <a:r>
                        <a:rPr lang="en-US" sz="1100" b="1" u="none" strike="noStrike" dirty="0">
                          <a:solidFill>
                            <a:schemeClr val="bg1"/>
                          </a:solidFill>
                          <a:effectLst/>
                        </a:rPr>
                        <a:t>ERCOT System Load (MW)</a:t>
                      </a:r>
                      <a:endParaRPr lang="en-US" sz="1100" b="1" i="0" u="none" strike="noStrike" dirty="0">
                        <a:solidFill>
                          <a:schemeClr val="bg1"/>
                        </a:solidFill>
                        <a:effectLst/>
                        <a:latin typeface="Calibri" panose="020F0502020204030204" pitchFamily="34" charset="0"/>
                      </a:endParaRPr>
                    </a:p>
                  </a:txBody>
                  <a:tcPr marR="0" marT="0" marB="0" anchor="ctr">
                    <a:lnR w="12700" cap="flat" cmpd="sng" algn="ctr">
                      <a:solidFill>
                        <a:schemeClr val="accent1">
                          <a:lumMod val="20000"/>
                          <a:lumOff val="80000"/>
                        </a:schemeClr>
                      </a:solidFill>
                      <a:prstDash val="solid"/>
                      <a:round/>
                      <a:headEnd type="none" w="med" len="med"/>
                      <a:tailEnd type="none" w="med" len="med"/>
                    </a:lnR>
                    <a:lnT w="12700" cmpd="sng">
                      <a:noFill/>
                    </a:lnT>
                    <a:solidFill>
                      <a:schemeClr val="accent1"/>
                    </a:solidFill>
                  </a:tcPr>
                </a:tc>
                <a:tc>
                  <a:txBody>
                    <a:bodyPr/>
                    <a:lstStyle/>
                    <a:p>
                      <a:pPr algn="ctr" fontAlgn="b"/>
                      <a:r>
                        <a:rPr lang="en-US" sz="1100" b="1" u="none" strike="noStrike" dirty="0">
                          <a:solidFill>
                            <a:schemeClr val="bg1"/>
                          </a:solidFill>
                          <a:effectLst/>
                        </a:rPr>
                        <a:t>60,000 </a:t>
                      </a:r>
                      <a:endParaRPr lang="en-US" sz="1100" b="1"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accent1">
                          <a:lumMod val="20000"/>
                          <a:lumOff val="80000"/>
                        </a:schemeClr>
                      </a:solidFill>
                      <a:prstDash val="solid"/>
                      <a:round/>
                      <a:headEnd type="none" w="med" len="med"/>
                      <a:tailEnd type="none" w="med" len="med"/>
                    </a:lnL>
                    <a:lnR w="12700" cmpd="sng">
                      <a:noFill/>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b"/>
                      <a:r>
                        <a:rPr lang="en-US" sz="1100" b="1" u="none" strike="noStrike" dirty="0">
                          <a:solidFill>
                            <a:schemeClr val="bg1"/>
                          </a:solidFill>
                          <a:effectLst/>
                        </a:rPr>
                        <a:t>70,000 </a:t>
                      </a:r>
                      <a:endParaRPr lang="en-US" sz="1100" b="1" i="0" u="none" strike="noStrike" dirty="0">
                        <a:solidFill>
                          <a:schemeClr val="bg1"/>
                        </a:solidFill>
                        <a:effectLst/>
                        <a:latin typeface="Calibri" panose="020F0502020204030204" pitchFamily="34" charset="0"/>
                      </a:endParaRPr>
                    </a:p>
                  </a:txBody>
                  <a:tcPr marL="0" marR="0" marT="0" marB="0" anchor="ctr">
                    <a:lnL w="12700" cmpd="sng">
                      <a:noFill/>
                    </a:lnL>
                    <a:lnR w="12700" cmpd="sng">
                      <a:noFill/>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b"/>
                      <a:r>
                        <a:rPr lang="en-US" sz="1100" b="1" u="none" strike="noStrike" dirty="0">
                          <a:solidFill>
                            <a:schemeClr val="bg1"/>
                          </a:solidFill>
                          <a:effectLst/>
                        </a:rPr>
                        <a:t>80,000 </a:t>
                      </a:r>
                      <a:endParaRPr lang="en-US" sz="1100" b="1" i="0" u="none" strike="noStrike" dirty="0">
                        <a:solidFill>
                          <a:schemeClr val="bg1"/>
                        </a:solidFill>
                        <a:effectLst/>
                        <a:latin typeface="Calibri" panose="020F0502020204030204" pitchFamily="34" charset="0"/>
                      </a:endParaRPr>
                    </a:p>
                  </a:txBody>
                  <a:tcPr marL="0" marR="0" marT="0" marB="0" anchor="ctr">
                    <a:lnL w="12700" cmpd="sng">
                      <a:noFill/>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b"/>
                      <a:r>
                        <a:rPr lang="en-US" sz="1100" b="1" u="none" strike="noStrike" dirty="0">
                          <a:solidFill>
                            <a:schemeClr val="bg1"/>
                          </a:solidFill>
                          <a:effectLst/>
                        </a:rPr>
                        <a:t>55,000 </a:t>
                      </a:r>
                      <a:endParaRPr lang="en-US" sz="1100" b="1"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accent1">
                          <a:lumMod val="20000"/>
                          <a:lumOff val="80000"/>
                        </a:schemeClr>
                      </a:solidFill>
                      <a:prstDash val="solid"/>
                      <a:round/>
                      <a:headEnd type="none" w="med" len="med"/>
                      <a:tailEnd type="none" w="med" len="med"/>
                    </a:lnL>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chemeClr val="accent1"/>
                    </a:solidFill>
                  </a:tcPr>
                </a:tc>
                <a:tc>
                  <a:txBody>
                    <a:bodyPr/>
                    <a:lstStyle/>
                    <a:p>
                      <a:pPr algn="ctr" fontAlgn="b"/>
                      <a:r>
                        <a:rPr lang="en-US" sz="1100" b="1" u="none" strike="noStrike" dirty="0">
                          <a:solidFill>
                            <a:schemeClr val="bg1"/>
                          </a:solidFill>
                          <a:effectLst/>
                        </a:rPr>
                        <a:t>65,000 </a:t>
                      </a:r>
                      <a:endParaRPr lang="en-US" sz="1100" b="1" i="0" u="none" strike="noStrike" dirty="0">
                        <a:solidFill>
                          <a:schemeClr val="bg1"/>
                        </a:solidFill>
                        <a:effectLst/>
                        <a:latin typeface="Calibri" panose="020F0502020204030204" pitchFamily="34" charset="0"/>
                      </a:endParaRPr>
                    </a:p>
                  </a:txBody>
                  <a:tcPr marL="0" marR="0" marT="0" marB="0" anchor="ct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chemeClr val="accent1"/>
                    </a:solidFill>
                  </a:tcPr>
                </a:tc>
                <a:tc>
                  <a:txBody>
                    <a:bodyPr/>
                    <a:lstStyle/>
                    <a:p>
                      <a:pPr algn="ctr" fontAlgn="b"/>
                      <a:r>
                        <a:rPr lang="en-US" sz="1100" b="1" u="none" strike="noStrike" dirty="0">
                          <a:solidFill>
                            <a:schemeClr val="bg1"/>
                          </a:solidFill>
                          <a:effectLst/>
                        </a:rPr>
                        <a:t>75,000 </a:t>
                      </a:r>
                      <a:endParaRPr lang="en-US" sz="1100" b="1" i="0" u="none" strike="noStrike" dirty="0">
                        <a:solidFill>
                          <a:schemeClr val="bg1"/>
                        </a:solidFill>
                        <a:effectLst/>
                        <a:latin typeface="Calibri" panose="020F0502020204030204" pitchFamily="34" charset="0"/>
                      </a:endParaRPr>
                    </a:p>
                  </a:txBody>
                  <a:tcPr marL="0" marR="0" marT="0" marB="0" anchor="ctr">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val="102113279"/>
                  </a:ext>
                </a:extLst>
              </a:tr>
              <a:tr h="263317">
                <a:tc>
                  <a:txBody>
                    <a:bodyPr/>
                    <a:lstStyle/>
                    <a:p>
                      <a:pPr algn="l" fontAlgn="b"/>
                      <a:r>
                        <a:rPr lang="en-US" sz="1100" b="1" u="none" strike="noStrike" dirty="0">
                          <a:effectLst/>
                        </a:rPr>
                        <a:t>1. Total MW with Distribution Voltage Reduction (DVR) Capability </a:t>
                      </a:r>
                      <a:endParaRPr lang="en-US" sz="1100" b="1" i="0" u="none" strike="noStrike" dirty="0">
                        <a:solidFill>
                          <a:srgbClr val="000000"/>
                        </a:solidFill>
                        <a:effectLst/>
                        <a:latin typeface="Calibri" panose="020F0502020204030204" pitchFamily="34" charset="0"/>
                      </a:endParaRPr>
                    </a:p>
                  </a:txBody>
                  <a:tcPr marR="0" marT="0" marB="0" anchor="ctr">
                    <a:solidFill>
                      <a:srgbClr val="00AEC7">
                        <a:alpha val="20000"/>
                      </a:srgbClr>
                    </a:solidFill>
                  </a:tcPr>
                </a:tc>
                <a:tc>
                  <a:txBody>
                    <a:bodyPr/>
                    <a:lstStyle/>
                    <a:p>
                      <a:pPr algn="ctr" fontAlgn="b"/>
                      <a:r>
                        <a:rPr lang="en-US" sz="1100" b="1" i="0" u="none" strike="noStrike" dirty="0">
                          <a:solidFill>
                            <a:srgbClr val="000000"/>
                          </a:solidFill>
                          <a:effectLst/>
                          <a:latin typeface="Calibri" panose="020F0502020204030204" pitchFamily="34" charset="0"/>
                        </a:rPr>
                        <a:t>16,281</a:t>
                      </a:r>
                    </a:p>
                  </a:txBody>
                  <a:tcPr marL="0" marR="0" marT="0" marB="0" anchor="ctr">
                    <a:lnT w="12700" cap="flat" cmpd="sng" algn="ctr">
                      <a:solidFill>
                        <a:schemeClr val="accent1">
                          <a:lumMod val="20000"/>
                          <a:lumOff val="80000"/>
                        </a:schemeClr>
                      </a:solidFill>
                      <a:prstDash val="solid"/>
                      <a:round/>
                      <a:headEnd type="none" w="med" len="med"/>
                      <a:tailEnd type="none" w="med" len="med"/>
                    </a:lnT>
                    <a:solidFill>
                      <a:srgbClr val="00AEC7">
                        <a:alpha val="20000"/>
                      </a:srgbClr>
                    </a:solidFill>
                  </a:tcPr>
                </a:tc>
                <a:tc>
                  <a:txBody>
                    <a:bodyPr/>
                    <a:lstStyle/>
                    <a:p>
                      <a:pPr algn="ctr" fontAlgn="b"/>
                      <a:r>
                        <a:rPr lang="en-US" sz="1100" b="1" i="0" u="none" strike="noStrike" dirty="0">
                          <a:solidFill>
                            <a:srgbClr val="000000"/>
                          </a:solidFill>
                          <a:effectLst/>
                          <a:latin typeface="Calibri" panose="020F0502020204030204" pitchFamily="34" charset="0"/>
                        </a:rPr>
                        <a:t>19,248</a:t>
                      </a:r>
                    </a:p>
                  </a:txBody>
                  <a:tcPr marL="0" marR="0" marT="0" marB="0" anchor="ctr">
                    <a:lnT w="12700" cap="flat" cmpd="sng" algn="ctr">
                      <a:solidFill>
                        <a:schemeClr val="accent1">
                          <a:lumMod val="20000"/>
                          <a:lumOff val="80000"/>
                        </a:schemeClr>
                      </a:solidFill>
                      <a:prstDash val="solid"/>
                      <a:round/>
                      <a:headEnd type="none" w="med" len="med"/>
                      <a:tailEnd type="none" w="med" len="med"/>
                    </a:lnT>
                    <a:solidFill>
                      <a:srgbClr val="00AEC7">
                        <a:alpha val="20000"/>
                      </a:srgbClr>
                    </a:solidFill>
                  </a:tcPr>
                </a:tc>
                <a:tc>
                  <a:txBody>
                    <a:bodyPr/>
                    <a:lstStyle/>
                    <a:p>
                      <a:pPr algn="ctr" fontAlgn="b"/>
                      <a:r>
                        <a:rPr lang="en-US" sz="1100" b="1" i="0" u="none" strike="noStrike" dirty="0">
                          <a:solidFill>
                            <a:srgbClr val="000000"/>
                          </a:solidFill>
                          <a:effectLst/>
                          <a:latin typeface="Calibri" panose="020F0502020204030204" pitchFamily="34" charset="0"/>
                        </a:rPr>
                        <a:t>22,281</a:t>
                      </a:r>
                    </a:p>
                  </a:txBody>
                  <a:tcPr marL="0" marR="0" marT="0" marB="0" anchor="ctr">
                    <a:lnT w="12700" cap="flat" cmpd="sng" algn="ctr">
                      <a:solidFill>
                        <a:schemeClr val="accent1">
                          <a:lumMod val="20000"/>
                          <a:lumOff val="80000"/>
                        </a:schemeClr>
                      </a:solidFill>
                      <a:prstDash val="solid"/>
                      <a:round/>
                      <a:headEnd type="none" w="med" len="med"/>
                      <a:tailEnd type="none" w="med" len="med"/>
                    </a:lnT>
                    <a:solidFill>
                      <a:srgbClr val="00AEC7">
                        <a:alpha val="20000"/>
                      </a:srgbClr>
                    </a:solidFill>
                  </a:tcPr>
                </a:tc>
                <a:tc>
                  <a:txBody>
                    <a:bodyPr/>
                    <a:lstStyle/>
                    <a:p>
                      <a:pPr algn="ctr" fontAlgn="b"/>
                      <a:r>
                        <a:rPr lang="en-US" sz="1100" b="1" i="0" u="none" strike="noStrike" dirty="0">
                          <a:solidFill>
                            <a:srgbClr val="000000"/>
                          </a:solidFill>
                          <a:effectLst/>
                          <a:latin typeface="Calibri" panose="020F0502020204030204" pitchFamily="34" charset="0"/>
                        </a:rPr>
                        <a:t>15,754</a:t>
                      </a:r>
                    </a:p>
                  </a:txBody>
                  <a:tcPr marL="0" marR="0" marT="0" marB="0" anchor="ctr">
                    <a:lnT w="12700" cap="flat" cmpd="sng" algn="ctr">
                      <a:solidFill>
                        <a:schemeClr val="accent1">
                          <a:lumMod val="20000"/>
                          <a:lumOff val="80000"/>
                        </a:schemeClr>
                      </a:solidFill>
                      <a:prstDash val="solid"/>
                      <a:round/>
                      <a:headEnd type="none" w="med" len="med"/>
                      <a:tailEnd type="none" w="med" len="med"/>
                    </a:lnT>
                    <a:solidFill>
                      <a:srgbClr val="00AEC7">
                        <a:alpha val="20000"/>
                      </a:srgbClr>
                    </a:solidFill>
                  </a:tcPr>
                </a:tc>
                <a:tc>
                  <a:txBody>
                    <a:bodyPr/>
                    <a:lstStyle/>
                    <a:p>
                      <a:pPr algn="ctr" fontAlgn="b"/>
                      <a:r>
                        <a:rPr lang="en-US" sz="1100" b="1" i="0" u="none" strike="noStrike" dirty="0">
                          <a:solidFill>
                            <a:srgbClr val="000000"/>
                          </a:solidFill>
                          <a:effectLst/>
                          <a:latin typeface="Calibri" panose="020F0502020204030204" pitchFamily="34" charset="0"/>
                        </a:rPr>
                        <a:t>18,853</a:t>
                      </a:r>
                    </a:p>
                  </a:txBody>
                  <a:tcPr marL="0" marR="0" marT="0" marB="0" anchor="ctr">
                    <a:lnT w="12700" cap="flat" cmpd="sng" algn="ctr">
                      <a:solidFill>
                        <a:schemeClr val="accent1">
                          <a:lumMod val="20000"/>
                          <a:lumOff val="80000"/>
                        </a:schemeClr>
                      </a:solidFill>
                      <a:prstDash val="solid"/>
                      <a:round/>
                      <a:headEnd type="none" w="med" len="med"/>
                      <a:tailEnd type="none" w="med" len="med"/>
                    </a:lnT>
                    <a:solidFill>
                      <a:srgbClr val="00AEC7">
                        <a:alpha val="20000"/>
                      </a:srgbClr>
                    </a:solidFill>
                  </a:tcPr>
                </a:tc>
                <a:tc>
                  <a:txBody>
                    <a:bodyPr/>
                    <a:lstStyle/>
                    <a:p>
                      <a:pPr algn="ctr" fontAlgn="b"/>
                      <a:r>
                        <a:rPr lang="en-US" sz="1100" b="1" i="0" u="none" strike="noStrike" dirty="0">
                          <a:solidFill>
                            <a:srgbClr val="000000"/>
                          </a:solidFill>
                          <a:effectLst/>
                          <a:latin typeface="Calibri" panose="020F0502020204030204" pitchFamily="34" charset="0"/>
                        </a:rPr>
                        <a:t>22,025</a:t>
                      </a:r>
                    </a:p>
                  </a:txBody>
                  <a:tcPr marL="0" marR="0" marT="0" marB="0" anchor="ctr">
                    <a:lnT w="12700" cap="flat" cmpd="sng" algn="ctr">
                      <a:solidFill>
                        <a:schemeClr val="accent1">
                          <a:lumMod val="20000"/>
                          <a:lumOff val="80000"/>
                        </a:schemeClr>
                      </a:solidFill>
                      <a:prstDash val="solid"/>
                      <a:round/>
                      <a:headEnd type="none" w="med" len="med"/>
                      <a:tailEnd type="none" w="med" len="med"/>
                    </a:lnT>
                    <a:solidFill>
                      <a:srgbClr val="00AEC7">
                        <a:alpha val="20000"/>
                      </a:srgbClr>
                    </a:solidFill>
                  </a:tcPr>
                </a:tc>
                <a:extLst>
                  <a:ext uri="{0D108BD9-81ED-4DB2-BD59-A6C34878D82A}">
                    <a16:rowId xmlns:a16="http://schemas.microsoft.com/office/drawing/2014/main" val="2306825168"/>
                  </a:ext>
                </a:extLst>
              </a:tr>
              <a:tr h="263317">
                <a:tc>
                  <a:txBody>
                    <a:bodyPr/>
                    <a:lstStyle/>
                    <a:p>
                      <a:pPr algn="l" fontAlgn="b"/>
                      <a:r>
                        <a:rPr lang="en-US" sz="1100" u="none" strike="noStrike" dirty="0">
                          <a:effectLst/>
                        </a:rPr>
                        <a:t>   </a:t>
                      </a:r>
                      <a:r>
                        <a:rPr lang="en-US" sz="1100" u="none" strike="noStrike" dirty="0" err="1">
                          <a:effectLst/>
                        </a:rPr>
                        <a:t>i</a:t>
                      </a:r>
                      <a:r>
                        <a:rPr lang="en-US" sz="1100" u="none" strike="noStrike" dirty="0">
                          <a:effectLst/>
                        </a:rPr>
                        <a:t>) DVR Capability with SCADA Control (MW)</a:t>
                      </a:r>
                      <a:endParaRPr lang="en-US" sz="1100" b="0" i="0" u="none" strike="noStrike" dirty="0">
                        <a:solidFill>
                          <a:srgbClr val="000000"/>
                        </a:solidFill>
                        <a:effectLst/>
                        <a:latin typeface="Calibri" panose="020F0502020204030204" pitchFamily="34" charset="0"/>
                      </a:endParaRPr>
                    </a:p>
                  </a:txBody>
                  <a:tcPr marR="0" marT="0" marB="0" anchor="ctr">
                    <a:solidFill>
                      <a:srgbClr val="00AEC7">
                        <a:alpha val="10196"/>
                      </a:srgbClr>
                    </a:solidFill>
                  </a:tcPr>
                </a:tc>
                <a:tc>
                  <a:txBody>
                    <a:bodyPr/>
                    <a:lstStyle/>
                    <a:p>
                      <a:pPr algn="ctr" fontAlgn="b"/>
                      <a:r>
                        <a:rPr lang="en-US" sz="1100" b="0" i="0" u="none" strike="noStrike" dirty="0">
                          <a:solidFill>
                            <a:srgbClr val="000000"/>
                          </a:solidFill>
                          <a:effectLst/>
                          <a:latin typeface="Calibri" panose="020F0502020204030204" pitchFamily="34" charset="0"/>
                        </a:rPr>
                        <a:t>5,926</a:t>
                      </a:r>
                    </a:p>
                  </a:txBody>
                  <a:tcPr marL="0" marR="0" marT="0" marB="0" anchor="ctr">
                    <a:solidFill>
                      <a:srgbClr val="00AEC7">
                        <a:alpha val="10196"/>
                      </a:srgbClr>
                    </a:solidFill>
                  </a:tcPr>
                </a:tc>
                <a:tc>
                  <a:txBody>
                    <a:bodyPr/>
                    <a:lstStyle/>
                    <a:p>
                      <a:pPr algn="ctr" fontAlgn="b"/>
                      <a:r>
                        <a:rPr lang="en-US" sz="1100" b="0" i="0" u="none" strike="noStrike" dirty="0">
                          <a:solidFill>
                            <a:srgbClr val="000000"/>
                          </a:solidFill>
                          <a:effectLst/>
                          <a:latin typeface="Calibri" panose="020F0502020204030204" pitchFamily="34" charset="0"/>
                        </a:rPr>
                        <a:t>6,992</a:t>
                      </a:r>
                    </a:p>
                  </a:txBody>
                  <a:tcPr marL="0" marR="0" marT="0" marB="0" anchor="ctr">
                    <a:solidFill>
                      <a:srgbClr val="00AEC7">
                        <a:alpha val="10196"/>
                      </a:srgbClr>
                    </a:solidFill>
                  </a:tcPr>
                </a:tc>
                <a:tc>
                  <a:txBody>
                    <a:bodyPr/>
                    <a:lstStyle/>
                    <a:p>
                      <a:pPr algn="ctr" fontAlgn="b"/>
                      <a:r>
                        <a:rPr lang="en-US" sz="1100" b="0" i="0" u="none" strike="noStrike" dirty="0">
                          <a:solidFill>
                            <a:srgbClr val="000000"/>
                          </a:solidFill>
                          <a:effectLst/>
                          <a:latin typeface="Calibri" panose="020F0502020204030204" pitchFamily="34" charset="0"/>
                        </a:rPr>
                        <a:t>8,075</a:t>
                      </a:r>
                    </a:p>
                  </a:txBody>
                  <a:tcPr marL="0" marR="0" marT="0" marB="0" anchor="ctr">
                    <a:solidFill>
                      <a:srgbClr val="00AEC7">
                        <a:alpha val="10196"/>
                      </a:srgbClr>
                    </a:solidFill>
                  </a:tcPr>
                </a:tc>
                <a:tc>
                  <a:txBody>
                    <a:bodyPr/>
                    <a:lstStyle/>
                    <a:p>
                      <a:pPr algn="ctr" fontAlgn="b"/>
                      <a:r>
                        <a:rPr lang="en-US" sz="1100" b="0" i="0" u="none" strike="noStrike" dirty="0">
                          <a:solidFill>
                            <a:srgbClr val="000000"/>
                          </a:solidFill>
                          <a:effectLst/>
                          <a:latin typeface="Calibri" panose="020F0502020204030204" pitchFamily="34" charset="0"/>
                        </a:rPr>
                        <a:t>7,129</a:t>
                      </a:r>
                    </a:p>
                  </a:txBody>
                  <a:tcPr marL="0" marR="0" marT="0" marB="0" anchor="ctr">
                    <a:solidFill>
                      <a:srgbClr val="00AEC7">
                        <a:alpha val="10196"/>
                      </a:srgbClr>
                    </a:solidFill>
                  </a:tcPr>
                </a:tc>
                <a:tc>
                  <a:txBody>
                    <a:bodyPr/>
                    <a:lstStyle/>
                    <a:p>
                      <a:pPr algn="ctr" fontAlgn="b"/>
                      <a:r>
                        <a:rPr lang="en-US" sz="1100" b="0" i="0" u="none" strike="noStrike" dirty="0">
                          <a:solidFill>
                            <a:srgbClr val="000000"/>
                          </a:solidFill>
                          <a:effectLst/>
                          <a:latin typeface="Calibri" panose="020F0502020204030204" pitchFamily="34" charset="0"/>
                        </a:rPr>
                        <a:t>8,521</a:t>
                      </a:r>
                    </a:p>
                  </a:txBody>
                  <a:tcPr marL="0" marR="0" marT="0" marB="0" anchor="ctr">
                    <a:solidFill>
                      <a:srgbClr val="00AEC7">
                        <a:alpha val="10196"/>
                      </a:srgbClr>
                    </a:solidFill>
                  </a:tcPr>
                </a:tc>
                <a:tc>
                  <a:txBody>
                    <a:bodyPr/>
                    <a:lstStyle/>
                    <a:p>
                      <a:pPr algn="ctr" fontAlgn="b"/>
                      <a:r>
                        <a:rPr lang="en-US" sz="1100" b="0" i="0" u="none" strike="noStrike" dirty="0">
                          <a:solidFill>
                            <a:srgbClr val="000000"/>
                          </a:solidFill>
                          <a:effectLst/>
                          <a:latin typeface="Calibri" panose="020F0502020204030204" pitchFamily="34" charset="0"/>
                        </a:rPr>
                        <a:t>9,943</a:t>
                      </a:r>
                    </a:p>
                  </a:txBody>
                  <a:tcPr marL="0" marR="0" marT="0" marB="0" anchor="ctr">
                    <a:solidFill>
                      <a:srgbClr val="00AEC7">
                        <a:alpha val="10196"/>
                      </a:srgbClr>
                    </a:solidFill>
                  </a:tcPr>
                </a:tc>
                <a:extLst>
                  <a:ext uri="{0D108BD9-81ED-4DB2-BD59-A6C34878D82A}">
                    <a16:rowId xmlns:a16="http://schemas.microsoft.com/office/drawing/2014/main" val="1254212457"/>
                  </a:ext>
                </a:extLst>
              </a:tr>
              <a:tr h="263317">
                <a:tc>
                  <a:txBody>
                    <a:bodyPr/>
                    <a:lstStyle/>
                    <a:p>
                      <a:pPr algn="l" fontAlgn="b"/>
                      <a:r>
                        <a:rPr lang="en-US" sz="1100" u="none" strike="noStrike" dirty="0">
                          <a:effectLst/>
                        </a:rPr>
                        <a:t>   ii) DVR Capability that can be implemented within 5 minutes (MW)</a:t>
                      </a:r>
                      <a:endParaRPr lang="en-US" sz="1100" b="0" i="0" u="none" strike="noStrike" dirty="0">
                        <a:solidFill>
                          <a:srgbClr val="000000"/>
                        </a:solidFill>
                        <a:effectLst/>
                        <a:latin typeface="Calibri" panose="020F0502020204030204" pitchFamily="34" charset="0"/>
                      </a:endParaRPr>
                    </a:p>
                  </a:txBody>
                  <a:tcPr marR="0" marT="0" marB="0" anchor="ctr">
                    <a:solidFill>
                      <a:srgbClr val="00AEC7">
                        <a:alpha val="20000"/>
                      </a:srgbClr>
                    </a:solidFill>
                  </a:tcPr>
                </a:tc>
                <a:tc>
                  <a:txBody>
                    <a:bodyPr/>
                    <a:lstStyle/>
                    <a:p>
                      <a:pPr algn="ctr" fontAlgn="b"/>
                      <a:r>
                        <a:rPr lang="en-US" sz="1100" b="0" i="0" u="none" strike="noStrike" dirty="0">
                          <a:solidFill>
                            <a:srgbClr val="000000"/>
                          </a:solidFill>
                          <a:effectLst/>
                          <a:latin typeface="Calibri" panose="020F0502020204030204" pitchFamily="34" charset="0"/>
                        </a:rPr>
                        <a:t>394</a:t>
                      </a:r>
                    </a:p>
                  </a:txBody>
                  <a:tcPr marL="0" marR="0" marT="0" marB="0" anchor="ctr">
                    <a:solidFill>
                      <a:srgbClr val="00AEC7">
                        <a:alpha val="20000"/>
                      </a:srgbClr>
                    </a:solidFill>
                  </a:tcPr>
                </a:tc>
                <a:tc>
                  <a:txBody>
                    <a:bodyPr/>
                    <a:lstStyle/>
                    <a:p>
                      <a:pPr algn="ctr" fontAlgn="b"/>
                      <a:r>
                        <a:rPr lang="en-US" sz="1100" b="0" i="0" u="none" strike="noStrike" dirty="0">
                          <a:solidFill>
                            <a:srgbClr val="000000"/>
                          </a:solidFill>
                          <a:effectLst/>
                          <a:latin typeface="Calibri" panose="020F0502020204030204" pitchFamily="34" charset="0"/>
                        </a:rPr>
                        <a:t>460</a:t>
                      </a:r>
                    </a:p>
                  </a:txBody>
                  <a:tcPr marL="0" marR="0" marT="0" marB="0" anchor="ctr">
                    <a:solidFill>
                      <a:srgbClr val="00AEC7">
                        <a:alpha val="20000"/>
                      </a:srgbClr>
                    </a:solidFill>
                  </a:tcPr>
                </a:tc>
                <a:tc>
                  <a:txBody>
                    <a:bodyPr/>
                    <a:lstStyle/>
                    <a:p>
                      <a:pPr algn="ctr" fontAlgn="b"/>
                      <a:r>
                        <a:rPr lang="en-US" sz="1100" b="0" i="0" u="none" strike="noStrike" dirty="0">
                          <a:solidFill>
                            <a:srgbClr val="000000"/>
                          </a:solidFill>
                          <a:effectLst/>
                          <a:latin typeface="Calibri" panose="020F0502020204030204" pitchFamily="34" charset="0"/>
                        </a:rPr>
                        <a:t>526</a:t>
                      </a:r>
                    </a:p>
                  </a:txBody>
                  <a:tcPr marL="0" marR="0" marT="0" marB="0" anchor="ctr">
                    <a:solidFill>
                      <a:srgbClr val="00AEC7">
                        <a:alpha val="20000"/>
                      </a:srgbClr>
                    </a:solidFill>
                  </a:tcPr>
                </a:tc>
                <a:tc>
                  <a:txBody>
                    <a:bodyPr/>
                    <a:lstStyle/>
                    <a:p>
                      <a:pPr algn="ctr" fontAlgn="b"/>
                      <a:r>
                        <a:rPr lang="en-US" sz="1100" b="0" i="0" u="none" strike="noStrike" dirty="0">
                          <a:solidFill>
                            <a:srgbClr val="000000"/>
                          </a:solidFill>
                          <a:effectLst/>
                          <a:latin typeface="Calibri" panose="020F0502020204030204" pitchFamily="34" charset="0"/>
                        </a:rPr>
                        <a:t>362</a:t>
                      </a:r>
                    </a:p>
                  </a:txBody>
                  <a:tcPr marL="0" marR="0" marT="0" marB="0" anchor="ctr">
                    <a:solidFill>
                      <a:srgbClr val="00AEC7">
                        <a:alpha val="20000"/>
                      </a:srgbClr>
                    </a:solidFill>
                  </a:tcPr>
                </a:tc>
                <a:tc>
                  <a:txBody>
                    <a:bodyPr/>
                    <a:lstStyle/>
                    <a:p>
                      <a:pPr algn="ctr" fontAlgn="b"/>
                      <a:r>
                        <a:rPr lang="en-US" sz="1100" b="0" i="0" u="none" strike="noStrike" dirty="0">
                          <a:solidFill>
                            <a:srgbClr val="000000"/>
                          </a:solidFill>
                          <a:effectLst/>
                          <a:latin typeface="Calibri" panose="020F0502020204030204" pitchFamily="34" charset="0"/>
                        </a:rPr>
                        <a:t>427</a:t>
                      </a:r>
                    </a:p>
                  </a:txBody>
                  <a:tcPr marL="0" marR="0" marT="0" marB="0" anchor="ctr">
                    <a:solidFill>
                      <a:srgbClr val="00AEC7">
                        <a:alpha val="20000"/>
                      </a:srgbClr>
                    </a:solidFill>
                  </a:tcPr>
                </a:tc>
                <a:tc>
                  <a:txBody>
                    <a:bodyPr/>
                    <a:lstStyle/>
                    <a:p>
                      <a:pPr algn="ctr" fontAlgn="b"/>
                      <a:r>
                        <a:rPr lang="en-US" sz="1100" b="0" i="0" u="none" strike="noStrike" dirty="0">
                          <a:solidFill>
                            <a:srgbClr val="000000"/>
                          </a:solidFill>
                          <a:effectLst/>
                          <a:latin typeface="Calibri" panose="020F0502020204030204" pitchFamily="34" charset="0"/>
                        </a:rPr>
                        <a:t>493</a:t>
                      </a:r>
                    </a:p>
                  </a:txBody>
                  <a:tcPr marL="0" marR="0" marT="0" marB="0" anchor="ctr">
                    <a:solidFill>
                      <a:srgbClr val="00AEC7">
                        <a:alpha val="20000"/>
                      </a:srgbClr>
                    </a:solidFill>
                  </a:tcPr>
                </a:tc>
                <a:extLst>
                  <a:ext uri="{0D108BD9-81ED-4DB2-BD59-A6C34878D82A}">
                    <a16:rowId xmlns:a16="http://schemas.microsoft.com/office/drawing/2014/main" val="1931375346"/>
                  </a:ext>
                </a:extLst>
              </a:tr>
              <a:tr h="263317">
                <a:tc>
                  <a:txBody>
                    <a:bodyPr/>
                    <a:lstStyle/>
                    <a:p>
                      <a:pPr algn="l" fontAlgn="b"/>
                      <a:r>
                        <a:rPr lang="en-US" sz="1100" u="none" strike="noStrike" dirty="0">
                          <a:effectLst/>
                        </a:rPr>
                        <a:t>   iii) DVR Capability that can be implemented within 10 minutes (MW)</a:t>
                      </a:r>
                      <a:endParaRPr lang="en-US" sz="1100" b="0" i="0" u="none" strike="noStrike" dirty="0">
                        <a:solidFill>
                          <a:srgbClr val="000000"/>
                        </a:solidFill>
                        <a:effectLst/>
                        <a:latin typeface="Calibri" panose="020F0502020204030204" pitchFamily="34" charset="0"/>
                      </a:endParaRPr>
                    </a:p>
                  </a:txBody>
                  <a:tcPr marR="0" marT="0" marB="0" anchor="ctr">
                    <a:solidFill>
                      <a:srgbClr val="00AEC7">
                        <a:alpha val="10196"/>
                      </a:srgbClr>
                    </a:solidFill>
                  </a:tcP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513 </a:t>
                      </a:r>
                    </a:p>
                  </a:txBody>
                  <a:tcPr marL="0" marR="0" marT="0" marB="0" anchor="ctr">
                    <a:solidFill>
                      <a:srgbClr val="00AEC7">
                        <a:alpha val="10196"/>
                      </a:srgbClr>
                    </a:solidFill>
                  </a:tcP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599 </a:t>
                      </a:r>
                    </a:p>
                  </a:txBody>
                  <a:tcPr marL="0" marR="0" marT="0" marB="0" anchor="ctr">
                    <a:solidFill>
                      <a:srgbClr val="00AEC7">
                        <a:alpha val="10196"/>
                      </a:srgbClr>
                    </a:solidFill>
                  </a:tcP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684 </a:t>
                      </a:r>
                    </a:p>
                  </a:txBody>
                  <a:tcPr marL="0" marR="0" marT="0" marB="0" anchor="ctr">
                    <a:solidFill>
                      <a:srgbClr val="00AEC7">
                        <a:alpha val="10196"/>
                      </a:srgbClr>
                    </a:solidFill>
                  </a:tcP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470 </a:t>
                      </a:r>
                    </a:p>
                  </a:txBody>
                  <a:tcPr marL="0" marR="0" marT="0" marB="0" anchor="ctr">
                    <a:solidFill>
                      <a:srgbClr val="00AEC7">
                        <a:alpha val="10196"/>
                      </a:srgbClr>
                    </a:solidFill>
                  </a:tcP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556 </a:t>
                      </a:r>
                    </a:p>
                  </a:txBody>
                  <a:tcPr marL="0" marR="0" marT="0" marB="0" anchor="ctr">
                    <a:solidFill>
                      <a:srgbClr val="00AEC7">
                        <a:alpha val="10196"/>
                      </a:srgbClr>
                    </a:solidFill>
                  </a:tcP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642 </a:t>
                      </a:r>
                    </a:p>
                  </a:txBody>
                  <a:tcPr marL="0" marR="0" marT="0" marB="0" anchor="ctr">
                    <a:solidFill>
                      <a:srgbClr val="00AEC7">
                        <a:alpha val="10196"/>
                      </a:srgbClr>
                    </a:solidFill>
                  </a:tcPr>
                </a:tc>
                <a:extLst>
                  <a:ext uri="{0D108BD9-81ED-4DB2-BD59-A6C34878D82A}">
                    <a16:rowId xmlns:a16="http://schemas.microsoft.com/office/drawing/2014/main" val="3565834882"/>
                  </a:ext>
                </a:extLst>
              </a:tr>
              <a:tr h="263317">
                <a:tc>
                  <a:txBody>
                    <a:bodyPr/>
                    <a:lstStyle/>
                    <a:p>
                      <a:pPr algn="l" fontAlgn="b"/>
                      <a:r>
                        <a:rPr lang="en-US" sz="1100" u="none" strike="noStrike" dirty="0">
                          <a:effectLst/>
                        </a:rPr>
                        <a:t>   iv) DVR Capability that can be implemented within 15 minutes (MW)</a:t>
                      </a:r>
                      <a:endParaRPr lang="en-US" sz="1100" b="0" i="0" u="none" strike="noStrike" dirty="0">
                        <a:solidFill>
                          <a:srgbClr val="000000"/>
                        </a:solidFill>
                        <a:effectLst/>
                        <a:latin typeface="Calibri" panose="020F0502020204030204" pitchFamily="34" charset="0"/>
                      </a:endParaRPr>
                    </a:p>
                  </a:txBody>
                  <a:tcPr marR="0" marT="0" marB="0" anchor="ctr">
                    <a:solidFill>
                      <a:srgbClr val="00AEC7">
                        <a:alpha val="20000"/>
                      </a:srgbClr>
                    </a:solidFill>
                  </a:tcP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5,003 </a:t>
                      </a:r>
                    </a:p>
                  </a:txBody>
                  <a:tcPr marL="0" marR="0" marT="0" marB="0" anchor="ctr">
                    <a:solidFill>
                      <a:srgbClr val="00AEC7">
                        <a:alpha val="20000"/>
                      </a:srgbClr>
                    </a:solidFill>
                  </a:tcP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5,915 </a:t>
                      </a:r>
                    </a:p>
                  </a:txBody>
                  <a:tcPr marL="0" marR="0" marT="0" marB="0" anchor="ctr">
                    <a:solidFill>
                      <a:srgbClr val="00AEC7">
                        <a:alpha val="20000"/>
                      </a:srgbClr>
                    </a:solidFill>
                  </a:tcP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6,850 </a:t>
                      </a:r>
                    </a:p>
                  </a:txBody>
                  <a:tcPr marL="0" marR="0" marT="0" marB="0" anchor="ctr">
                    <a:solidFill>
                      <a:srgbClr val="00AEC7">
                        <a:alpha val="20000"/>
                      </a:srgbClr>
                    </a:solidFill>
                  </a:tcP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6,286 </a:t>
                      </a:r>
                    </a:p>
                  </a:txBody>
                  <a:tcPr marL="0" marR="0" marT="0" marB="0" anchor="ctr">
                    <a:solidFill>
                      <a:srgbClr val="00AEC7">
                        <a:alpha val="20000"/>
                      </a:srgbClr>
                    </a:solidFill>
                  </a:tcP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7,526 </a:t>
                      </a:r>
                    </a:p>
                  </a:txBody>
                  <a:tcPr marL="0" marR="0" marT="0" marB="0" anchor="ctr">
                    <a:solidFill>
                      <a:srgbClr val="00AEC7">
                        <a:alpha val="20000"/>
                      </a:srgbClr>
                    </a:solidFill>
                  </a:tcP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8,795 </a:t>
                      </a:r>
                    </a:p>
                  </a:txBody>
                  <a:tcPr marL="0" marR="0" marT="0" marB="0" anchor="ctr">
                    <a:solidFill>
                      <a:srgbClr val="00AEC7">
                        <a:alpha val="20000"/>
                      </a:srgbClr>
                    </a:solidFill>
                  </a:tcPr>
                </a:tc>
                <a:extLst>
                  <a:ext uri="{0D108BD9-81ED-4DB2-BD59-A6C34878D82A}">
                    <a16:rowId xmlns:a16="http://schemas.microsoft.com/office/drawing/2014/main" val="3379088645"/>
                  </a:ext>
                </a:extLst>
              </a:tr>
              <a:tr h="263317">
                <a:tc>
                  <a:txBody>
                    <a:bodyPr/>
                    <a:lstStyle/>
                    <a:p>
                      <a:pPr algn="l" fontAlgn="b"/>
                      <a:r>
                        <a:rPr lang="en-US" sz="1100" u="none" strike="noStrike" dirty="0">
                          <a:effectLst/>
                        </a:rPr>
                        <a:t>   v) DVR Capability that can be implemented within 30 minutes (MW)</a:t>
                      </a:r>
                      <a:endParaRPr lang="en-US" sz="1100" b="0" i="0" u="none" strike="noStrike" dirty="0">
                        <a:solidFill>
                          <a:srgbClr val="000000"/>
                        </a:solidFill>
                        <a:effectLst/>
                        <a:latin typeface="Calibri" panose="020F0502020204030204" pitchFamily="34" charset="0"/>
                      </a:endParaRPr>
                    </a:p>
                  </a:txBody>
                  <a:tcPr marR="0" marT="0" marB="0" anchor="ctr">
                    <a:solidFill>
                      <a:srgbClr val="00AEC7">
                        <a:alpha val="10196"/>
                      </a:srgbClr>
                    </a:solidFill>
                  </a:tcP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5,231 </a:t>
                      </a:r>
                    </a:p>
                  </a:txBody>
                  <a:tcPr marL="0" marR="0" marT="0" marB="0" anchor="ctr">
                    <a:solidFill>
                      <a:srgbClr val="00AEC7">
                        <a:alpha val="10196"/>
                      </a:srgbClr>
                    </a:solidFill>
                  </a:tcP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6,181 </a:t>
                      </a:r>
                    </a:p>
                  </a:txBody>
                  <a:tcPr marL="0" marR="0" marT="0" marB="0" anchor="ctr">
                    <a:solidFill>
                      <a:srgbClr val="00AEC7">
                        <a:alpha val="10196"/>
                      </a:srgbClr>
                    </a:solidFill>
                  </a:tcP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7,148 </a:t>
                      </a:r>
                    </a:p>
                  </a:txBody>
                  <a:tcPr marL="0" marR="0" marT="0" marB="0" anchor="ctr">
                    <a:solidFill>
                      <a:srgbClr val="00AEC7">
                        <a:alpha val="10196"/>
                      </a:srgbClr>
                    </a:solidFill>
                  </a:tcP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6,492 </a:t>
                      </a:r>
                    </a:p>
                  </a:txBody>
                  <a:tcPr marL="0" marR="0" marT="0" marB="0" anchor="ctr">
                    <a:solidFill>
                      <a:srgbClr val="00AEC7">
                        <a:alpha val="10196"/>
                      </a:srgbClr>
                    </a:solidFill>
                  </a:tcP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7,768 </a:t>
                      </a:r>
                    </a:p>
                  </a:txBody>
                  <a:tcPr marL="0" marR="0" marT="0" marB="0" anchor="ctr">
                    <a:solidFill>
                      <a:srgbClr val="00AEC7">
                        <a:alpha val="10196"/>
                      </a:srgbClr>
                    </a:solidFill>
                  </a:tcP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9,074 </a:t>
                      </a:r>
                    </a:p>
                  </a:txBody>
                  <a:tcPr marL="0" marR="0" marT="0" marB="0" anchor="ctr">
                    <a:solidFill>
                      <a:srgbClr val="00AEC7">
                        <a:alpha val="10196"/>
                      </a:srgbClr>
                    </a:solidFill>
                  </a:tcPr>
                </a:tc>
                <a:extLst>
                  <a:ext uri="{0D108BD9-81ED-4DB2-BD59-A6C34878D82A}">
                    <a16:rowId xmlns:a16="http://schemas.microsoft.com/office/drawing/2014/main" val="3298006746"/>
                  </a:ext>
                </a:extLst>
              </a:tr>
              <a:tr h="263317">
                <a:tc>
                  <a:txBody>
                    <a:bodyPr/>
                    <a:lstStyle/>
                    <a:p>
                      <a:pPr algn="l" fontAlgn="b"/>
                      <a:r>
                        <a:rPr lang="en-US" sz="1100" b="1" i="0" u="none" strike="noStrike" dirty="0">
                          <a:solidFill>
                            <a:srgbClr val="000000"/>
                          </a:solidFill>
                          <a:effectLst/>
                          <a:latin typeface="+mn-lt"/>
                        </a:rPr>
                        <a:t>2. DVR Response by the Voltage Reduction Amount</a:t>
                      </a:r>
                    </a:p>
                  </a:txBody>
                  <a:tcPr marR="0" marT="0" marB="0" anchor="ctr">
                    <a:solidFill>
                      <a:srgbClr val="00AEC7">
                        <a:alpha val="20000"/>
                      </a:srgbClr>
                    </a:solidFill>
                  </a:tcPr>
                </a:tc>
                <a:tc>
                  <a:txBody>
                    <a:bodyPr/>
                    <a:lstStyle/>
                    <a:p>
                      <a:pPr marL="0" algn="ctr" defTabSz="914400" rtl="0" eaLnBrk="1" fontAlgn="b" latinLnBrk="0" hangingPunct="1"/>
                      <a:endParaRPr lang="en-US" sz="1100" b="0" i="0" u="none" strike="noStrike" kern="1200" dirty="0">
                        <a:solidFill>
                          <a:srgbClr val="000000"/>
                        </a:solidFill>
                        <a:effectLst/>
                        <a:latin typeface="Calibri" panose="020F0502020204030204" pitchFamily="34" charset="0"/>
                        <a:ea typeface="+mn-ea"/>
                        <a:cs typeface="+mn-cs"/>
                      </a:endParaRPr>
                    </a:p>
                  </a:txBody>
                  <a:tcPr marL="0" marR="0" marT="0" marB="0" anchor="ctr">
                    <a:solidFill>
                      <a:srgbClr val="00AEC7">
                        <a:alpha val="20000"/>
                      </a:srgbClr>
                    </a:solidFill>
                  </a:tcPr>
                </a:tc>
                <a:tc>
                  <a:txBody>
                    <a:bodyPr/>
                    <a:lstStyle/>
                    <a:p>
                      <a:pPr marL="0" algn="ctr" defTabSz="914400" rtl="0" eaLnBrk="1" fontAlgn="b" latinLnBrk="0" hangingPunct="1"/>
                      <a:endParaRPr lang="en-US" sz="1100" b="0" i="0" u="none" strike="noStrike" kern="1200" dirty="0">
                        <a:solidFill>
                          <a:srgbClr val="000000"/>
                        </a:solidFill>
                        <a:effectLst/>
                        <a:latin typeface="Calibri" panose="020F0502020204030204" pitchFamily="34" charset="0"/>
                        <a:ea typeface="+mn-ea"/>
                        <a:cs typeface="+mn-cs"/>
                      </a:endParaRPr>
                    </a:p>
                  </a:txBody>
                  <a:tcPr marL="0" marR="0" marT="0" marB="0" anchor="ctr">
                    <a:solidFill>
                      <a:srgbClr val="00AEC7">
                        <a:alpha val="20000"/>
                      </a:srgbClr>
                    </a:solidFill>
                  </a:tcPr>
                </a:tc>
                <a:tc>
                  <a:txBody>
                    <a:bodyPr/>
                    <a:lstStyle/>
                    <a:p>
                      <a:pPr marL="0" algn="ctr" defTabSz="914400" rtl="0" eaLnBrk="1" fontAlgn="b" latinLnBrk="0" hangingPunct="1"/>
                      <a:endParaRPr lang="en-US" sz="1100" b="0" i="0" u="none" strike="noStrike" kern="1200" dirty="0">
                        <a:solidFill>
                          <a:srgbClr val="000000"/>
                        </a:solidFill>
                        <a:effectLst/>
                        <a:latin typeface="Calibri" panose="020F0502020204030204" pitchFamily="34" charset="0"/>
                        <a:ea typeface="+mn-ea"/>
                        <a:cs typeface="+mn-cs"/>
                      </a:endParaRPr>
                    </a:p>
                  </a:txBody>
                  <a:tcPr marL="0" marR="0" marT="0" marB="0" anchor="ctr">
                    <a:solidFill>
                      <a:srgbClr val="00AEC7">
                        <a:alpha val="20000"/>
                      </a:srgbClr>
                    </a:solidFill>
                  </a:tcPr>
                </a:tc>
                <a:tc>
                  <a:txBody>
                    <a:bodyPr/>
                    <a:lstStyle/>
                    <a:p>
                      <a:pPr marL="0" algn="ctr" defTabSz="914400" rtl="0" eaLnBrk="1" fontAlgn="b" latinLnBrk="0" hangingPunct="1"/>
                      <a:endParaRPr lang="en-US" sz="1100" b="0" i="0" u="none" strike="noStrike" kern="1200" dirty="0">
                        <a:solidFill>
                          <a:srgbClr val="000000"/>
                        </a:solidFill>
                        <a:effectLst/>
                        <a:latin typeface="Calibri" panose="020F0502020204030204" pitchFamily="34" charset="0"/>
                        <a:ea typeface="+mn-ea"/>
                        <a:cs typeface="+mn-cs"/>
                      </a:endParaRPr>
                    </a:p>
                  </a:txBody>
                  <a:tcPr marL="0" marR="0" marT="0" marB="0" anchor="ctr">
                    <a:solidFill>
                      <a:srgbClr val="00AEC7">
                        <a:alpha val="20000"/>
                      </a:srgbClr>
                    </a:solidFill>
                  </a:tcPr>
                </a:tc>
                <a:tc>
                  <a:txBody>
                    <a:bodyPr/>
                    <a:lstStyle/>
                    <a:p>
                      <a:pPr marL="0" algn="ctr" defTabSz="914400" rtl="0" eaLnBrk="1" fontAlgn="b" latinLnBrk="0" hangingPunct="1"/>
                      <a:endParaRPr lang="en-US" sz="1100" b="0" i="0" u="none" strike="noStrike" kern="1200" dirty="0">
                        <a:solidFill>
                          <a:srgbClr val="000000"/>
                        </a:solidFill>
                        <a:effectLst/>
                        <a:latin typeface="Calibri" panose="020F0502020204030204" pitchFamily="34" charset="0"/>
                        <a:ea typeface="+mn-ea"/>
                        <a:cs typeface="+mn-cs"/>
                      </a:endParaRPr>
                    </a:p>
                  </a:txBody>
                  <a:tcPr marL="0" marR="0" marT="0" marB="0" anchor="ctr">
                    <a:solidFill>
                      <a:srgbClr val="00AEC7">
                        <a:alpha val="20000"/>
                      </a:srgbClr>
                    </a:solidFill>
                  </a:tcPr>
                </a:tc>
                <a:tc>
                  <a:txBody>
                    <a:bodyPr/>
                    <a:lstStyle/>
                    <a:p>
                      <a:pPr marL="0" algn="ctr" defTabSz="914400" rtl="0" eaLnBrk="1" fontAlgn="b" latinLnBrk="0" hangingPunct="1"/>
                      <a:endParaRPr lang="en-US" sz="1100" b="0" i="0" u="none" strike="noStrike" kern="1200" dirty="0">
                        <a:solidFill>
                          <a:srgbClr val="000000"/>
                        </a:solidFill>
                        <a:effectLst/>
                        <a:latin typeface="Calibri" panose="020F0502020204030204" pitchFamily="34" charset="0"/>
                        <a:ea typeface="+mn-ea"/>
                        <a:cs typeface="+mn-cs"/>
                      </a:endParaRPr>
                    </a:p>
                  </a:txBody>
                  <a:tcPr marL="0" marR="0" marT="0" marB="0" anchor="ctr">
                    <a:solidFill>
                      <a:srgbClr val="00AEC7">
                        <a:alpha val="20000"/>
                      </a:srgbClr>
                    </a:solidFill>
                  </a:tcPr>
                </a:tc>
                <a:extLst>
                  <a:ext uri="{0D108BD9-81ED-4DB2-BD59-A6C34878D82A}">
                    <a16:rowId xmlns:a16="http://schemas.microsoft.com/office/drawing/2014/main" val="1973166257"/>
                  </a:ext>
                </a:extLst>
              </a:tr>
              <a:tr h="263317">
                <a:tc>
                  <a:txBody>
                    <a:bodyPr/>
                    <a:lstStyle/>
                    <a:p>
                      <a:pPr algn="l" fontAlgn="b"/>
                      <a:r>
                        <a:rPr lang="en-US" sz="1100" u="none" strike="noStrike" dirty="0">
                          <a:effectLst/>
                        </a:rPr>
                        <a:t>   </a:t>
                      </a:r>
                      <a:r>
                        <a:rPr lang="en-US" sz="1100" u="none" strike="noStrike" dirty="0" err="1">
                          <a:effectLst/>
                        </a:rPr>
                        <a:t>i</a:t>
                      </a:r>
                      <a:r>
                        <a:rPr lang="en-US" sz="1100" u="none" strike="noStrike" dirty="0">
                          <a:effectLst/>
                        </a:rPr>
                        <a:t>) Estimated MW reduction of DVR with 1% Voltage Reduction </a:t>
                      </a:r>
                      <a:endParaRPr lang="en-US" sz="1100" b="0" i="0" u="none" strike="noStrike" dirty="0">
                        <a:solidFill>
                          <a:srgbClr val="000000"/>
                        </a:solidFill>
                        <a:effectLst/>
                        <a:latin typeface="Calibri" panose="020F0502020204030204" pitchFamily="34" charset="0"/>
                      </a:endParaRPr>
                    </a:p>
                  </a:txBody>
                  <a:tcPr marR="0" marT="0" marB="0" anchor="ctr">
                    <a:solidFill>
                      <a:srgbClr val="00AEC7">
                        <a:alpha val="20000"/>
                      </a:srgbClr>
                    </a:solidFill>
                  </a:tcP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39 </a:t>
                      </a:r>
                    </a:p>
                  </a:txBody>
                  <a:tcPr marL="0" marR="0" marT="0" marB="0" anchor="ctr">
                    <a:solidFill>
                      <a:srgbClr val="00AEC7">
                        <a:alpha val="20000"/>
                      </a:srgbClr>
                    </a:solidFill>
                  </a:tcP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61 </a:t>
                      </a:r>
                    </a:p>
                  </a:txBody>
                  <a:tcPr marL="0" marR="0" marT="0" marB="0" anchor="ctr">
                    <a:solidFill>
                      <a:srgbClr val="00AEC7">
                        <a:alpha val="20000"/>
                      </a:srgbClr>
                    </a:solidFill>
                  </a:tcP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88 </a:t>
                      </a:r>
                    </a:p>
                  </a:txBody>
                  <a:tcPr marL="0" marR="0" marT="0" marB="0" anchor="ctr">
                    <a:solidFill>
                      <a:srgbClr val="00AEC7">
                        <a:alpha val="20000"/>
                      </a:srgbClr>
                    </a:solidFill>
                  </a:tcP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39 </a:t>
                      </a:r>
                    </a:p>
                  </a:txBody>
                  <a:tcPr marL="0" marR="0" marT="0" marB="0" anchor="ctr">
                    <a:solidFill>
                      <a:srgbClr val="00AEC7">
                        <a:alpha val="20000"/>
                      </a:srgbClr>
                    </a:solidFill>
                  </a:tcP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61 </a:t>
                      </a:r>
                    </a:p>
                  </a:txBody>
                  <a:tcPr marL="0" marR="0" marT="0" marB="0" anchor="ctr">
                    <a:solidFill>
                      <a:srgbClr val="00AEC7">
                        <a:alpha val="20000"/>
                      </a:srgbClr>
                    </a:solidFill>
                  </a:tcP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88 </a:t>
                      </a:r>
                    </a:p>
                  </a:txBody>
                  <a:tcPr marL="0" marR="0" marT="0" marB="0" anchor="ctr">
                    <a:solidFill>
                      <a:srgbClr val="00AEC7">
                        <a:alpha val="20000"/>
                      </a:srgbClr>
                    </a:solidFill>
                  </a:tcPr>
                </a:tc>
                <a:extLst>
                  <a:ext uri="{0D108BD9-81ED-4DB2-BD59-A6C34878D82A}">
                    <a16:rowId xmlns:a16="http://schemas.microsoft.com/office/drawing/2014/main" val="755733747"/>
                  </a:ext>
                </a:extLst>
              </a:tr>
              <a:tr h="263317">
                <a:tc>
                  <a:txBody>
                    <a:bodyPr/>
                    <a:lstStyle/>
                    <a:p>
                      <a:pPr algn="l" fontAlgn="b"/>
                      <a:r>
                        <a:rPr lang="en-US" sz="1100" b="1" i="0" u="none" strike="noStrike" dirty="0">
                          <a:solidFill>
                            <a:srgbClr val="FF0000"/>
                          </a:solidFill>
                          <a:effectLst/>
                          <a:latin typeface="+mn-lt"/>
                        </a:rPr>
                        <a:t>   ii) Estimated Total MW reduction from DVR</a:t>
                      </a:r>
                    </a:p>
                  </a:txBody>
                  <a:tcPr marR="0" marT="0" marB="0" anchor="ctr">
                    <a:solidFill>
                      <a:srgbClr val="00AEC7">
                        <a:alpha val="20000"/>
                      </a:srgbClr>
                    </a:solidFill>
                  </a:tcPr>
                </a:tc>
                <a:tc>
                  <a:txBody>
                    <a:bodyPr/>
                    <a:lstStyle/>
                    <a:p>
                      <a:pPr marL="0" algn="ctr" defTabSz="914400" rtl="0" eaLnBrk="1" fontAlgn="b" latinLnBrk="0" hangingPunct="1"/>
                      <a:r>
                        <a:rPr lang="en-US" sz="1100" b="1" i="0" u="none" strike="noStrike" kern="1200" dirty="0">
                          <a:solidFill>
                            <a:srgbClr val="FF0000"/>
                          </a:solidFill>
                          <a:effectLst/>
                          <a:latin typeface="Calibri" panose="020F0502020204030204" pitchFamily="34" charset="0"/>
                          <a:ea typeface="+mn-ea"/>
                          <a:cs typeface="+mn-cs"/>
                        </a:rPr>
                        <a:t>442</a:t>
                      </a:r>
                    </a:p>
                  </a:txBody>
                  <a:tcPr marL="0" marR="0" marT="0" marB="0" anchor="ctr">
                    <a:solidFill>
                      <a:srgbClr val="00AEC7">
                        <a:alpha val="20000"/>
                      </a:srgbClr>
                    </a:solidFill>
                  </a:tcPr>
                </a:tc>
                <a:tc>
                  <a:txBody>
                    <a:bodyPr/>
                    <a:lstStyle/>
                    <a:p>
                      <a:pPr marL="0" algn="ctr" defTabSz="914400" rtl="0" eaLnBrk="1" fontAlgn="b" latinLnBrk="0" hangingPunct="1"/>
                      <a:r>
                        <a:rPr lang="en-US" sz="1100" b="1" i="0" u="none" strike="noStrike" kern="1200" dirty="0">
                          <a:solidFill>
                            <a:srgbClr val="FF0000"/>
                          </a:solidFill>
                          <a:effectLst/>
                          <a:latin typeface="Calibri" panose="020F0502020204030204" pitchFamily="34" charset="0"/>
                          <a:ea typeface="+mn-ea"/>
                          <a:cs typeface="+mn-cs"/>
                        </a:rPr>
                        <a:t>538</a:t>
                      </a:r>
                    </a:p>
                  </a:txBody>
                  <a:tcPr marL="0" marR="0" marT="0" marB="0" anchor="ctr">
                    <a:solidFill>
                      <a:srgbClr val="00AEC7">
                        <a:alpha val="20000"/>
                      </a:srgbClr>
                    </a:solidFill>
                  </a:tcPr>
                </a:tc>
                <a:tc>
                  <a:txBody>
                    <a:bodyPr/>
                    <a:lstStyle/>
                    <a:p>
                      <a:pPr marL="0" algn="ctr" defTabSz="914400" rtl="0" eaLnBrk="1" fontAlgn="b" latinLnBrk="0" hangingPunct="1"/>
                      <a:r>
                        <a:rPr lang="en-US" sz="1100" b="1" i="0" u="none" strike="noStrike" kern="1200" dirty="0">
                          <a:solidFill>
                            <a:srgbClr val="FF0000"/>
                          </a:solidFill>
                          <a:effectLst/>
                          <a:latin typeface="Calibri" panose="020F0502020204030204" pitchFamily="34" charset="0"/>
                          <a:ea typeface="+mn-ea"/>
                          <a:cs typeface="+mn-cs"/>
                        </a:rPr>
                        <a:t>641</a:t>
                      </a:r>
                    </a:p>
                  </a:txBody>
                  <a:tcPr marL="0" marR="0" marT="0" marB="0" anchor="ctr">
                    <a:solidFill>
                      <a:srgbClr val="00AEC7">
                        <a:alpha val="20000"/>
                      </a:srgbClr>
                    </a:solidFill>
                  </a:tcPr>
                </a:tc>
                <a:tc>
                  <a:txBody>
                    <a:bodyPr/>
                    <a:lstStyle/>
                    <a:p>
                      <a:pPr marL="0" algn="ctr" defTabSz="914400" rtl="0" eaLnBrk="1" fontAlgn="b" latinLnBrk="0" hangingPunct="1"/>
                      <a:r>
                        <a:rPr lang="en-US" sz="1100" b="1" i="0" u="none" strike="noStrike" kern="1200" dirty="0">
                          <a:solidFill>
                            <a:srgbClr val="FF0000"/>
                          </a:solidFill>
                          <a:effectLst/>
                          <a:latin typeface="Calibri" panose="020F0502020204030204" pitchFamily="34" charset="0"/>
                          <a:ea typeface="+mn-ea"/>
                          <a:cs typeface="+mn-cs"/>
                        </a:rPr>
                        <a:t>449</a:t>
                      </a:r>
                    </a:p>
                  </a:txBody>
                  <a:tcPr marL="0" marR="0" marT="0" marB="0" anchor="ctr">
                    <a:solidFill>
                      <a:srgbClr val="00AEC7">
                        <a:alpha val="20000"/>
                      </a:srgbClr>
                    </a:solidFill>
                  </a:tcPr>
                </a:tc>
                <a:tc>
                  <a:txBody>
                    <a:bodyPr/>
                    <a:lstStyle/>
                    <a:p>
                      <a:pPr marL="0" algn="ctr" defTabSz="914400" rtl="0" eaLnBrk="1" fontAlgn="b" latinLnBrk="0" hangingPunct="1"/>
                      <a:r>
                        <a:rPr lang="en-US" sz="1100" b="1" i="0" u="none" strike="noStrike" kern="1200" dirty="0">
                          <a:solidFill>
                            <a:srgbClr val="FF0000"/>
                          </a:solidFill>
                          <a:effectLst/>
                          <a:latin typeface="Calibri" panose="020F0502020204030204" pitchFamily="34" charset="0"/>
                          <a:ea typeface="+mn-ea"/>
                          <a:cs typeface="+mn-cs"/>
                        </a:rPr>
                        <a:t>552</a:t>
                      </a:r>
                    </a:p>
                  </a:txBody>
                  <a:tcPr marL="0" marR="0" marT="0" marB="0" anchor="ctr">
                    <a:solidFill>
                      <a:srgbClr val="00AEC7">
                        <a:alpha val="20000"/>
                      </a:srgbClr>
                    </a:solidFill>
                  </a:tcPr>
                </a:tc>
                <a:tc>
                  <a:txBody>
                    <a:bodyPr/>
                    <a:lstStyle/>
                    <a:p>
                      <a:pPr marL="0" algn="ctr" defTabSz="914400" rtl="0" eaLnBrk="1" fontAlgn="b" latinLnBrk="0" hangingPunct="1"/>
                      <a:r>
                        <a:rPr lang="en-US" sz="1100" b="1" i="0" u="none" strike="noStrike" kern="1200" dirty="0">
                          <a:solidFill>
                            <a:srgbClr val="FF0000"/>
                          </a:solidFill>
                          <a:effectLst/>
                          <a:latin typeface="Calibri" panose="020F0502020204030204" pitchFamily="34" charset="0"/>
                          <a:ea typeface="+mn-ea"/>
                          <a:cs typeface="+mn-cs"/>
                        </a:rPr>
                        <a:t>661</a:t>
                      </a:r>
                    </a:p>
                  </a:txBody>
                  <a:tcPr marL="0" marR="0" marT="0" marB="0" anchor="ctr">
                    <a:solidFill>
                      <a:srgbClr val="00AEC7">
                        <a:alpha val="20000"/>
                      </a:srgbClr>
                    </a:solidFill>
                  </a:tcPr>
                </a:tc>
                <a:extLst>
                  <a:ext uri="{0D108BD9-81ED-4DB2-BD59-A6C34878D82A}">
                    <a16:rowId xmlns:a16="http://schemas.microsoft.com/office/drawing/2014/main" val="1805765487"/>
                  </a:ext>
                </a:extLst>
              </a:tr>
            </a:tbl>
          </a:graphicData>
        </a:graphic>
      </p:graphicFrame>
    </p:spTree>
    <p:extLst>
      <p:ext uri="{BB962C8B-B14F-4D97-AF65-F5344CB8AC3E}">
        <p14:creationId xmlns:p14="http://schemas.microsoft.com/office/powerpoint/2010/main" val="2530647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F7450-B384-482E-B9B2-F9790CD2F345}"/>
              </a:ext>
            </a:extLst>
          </p:cNvPr>
          <p:cNvSpPr>
            <a:spLocks noGrp="1"/>
          </p:cNvSpPr>
          <p:nvPr>
            <p:ph type="title"/>
          </p:nvPr>
        </p:nvSpPr>
        <p:spPr/>
        <p:txBody>
          <a:bodyPr/>
          <a:lstStyle/>
          <a:p>
            <a:r>
              <a:rPr lang="en-US" dirty="0"/>
              <a:t>Distribution Voltage Reduction (DVR)</a:t>
            </a:r>
            <a:endParaRPr lang="en-US" strike="sngStrike" dirty="0"/>
          </a:p>
        </p:txBody>
      </p:sp>
      <p:sp>
        <p:nvSpPr>
          <p:cNvPr id="4" name="Slide Number Placeholder 3">
            <a:extLst>
              <a:ext uri="{FF2B5EF4-FFF2-40B4-BE49-F238E27FC236}">
                <a16:creationId xmlns:a16="http://schemas.microsoft.com/office/drawing/2014/main" id="{3C8582A6-0C5F-49C7-8AB9-4F19C8FB276C}"/>
              </a:ext>
            </a:extLst>
          </p:cNvPr>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6" name="Table 5">
            <a:extLst>
              <a:ext uri="{FF2B5EF4-FFF2-40B4-BE49-F238E27FC236}">
                <a16:creationId xmlns:a16="http://schemas.microsoft.com/office/drawing/2014/main" id="{9EC16CF6-842D-480E-8889-FF724545CFA7}"/>
              </a:ext>
            </a:extLst>
          </p:cNvPr>
          <p:cNvGraphicFramePr>
            <a:graphicFrameLocks/>
          </p:cNvGraphicFramePr>
          <p:nvPr/>
        </p:nvGraphicFramePr>
        <p:xfrm>
          <a:off x="2935224" y="4724400"/>
          <a:ext cx="3273552" cy="1569720"/>
        </p:xfrm>
        <a:graphic>
          <a:graphicData uri="http://schemas.openxmlformats.org/drawingml/2006/table">
            <a:tbl>
              <a:tblPr firstRow="1" bandRow="1">
                <a:tableStyleId>{5C22544A-7EE6-4342-B048-85BDC9FD1C3A}</a:tableStyleId>
              </a:tblPr>
              <a:tblGrid>
                <a:gridCol w="1597152">
                  <a:extLst>
                    <a:ext uri="{9D8B030D-6E8A-4147-A177-3AD203B41FA5}">
                      <a16:colId xmlns:a16="http://schemas.microsoft.com/office/drawing/2014/main" val="4252984861"/>
                    </a:ext>
                  </a:extLst>
                </a:gridCol>
                <a:gridCol w="1676400">
                  <a:extLst>
                    <a:ext uri="{9D8B030D-6E8A-4147-A177-3AD203B41FA5}">
                      <a16:colId xmlns:a16="http://schemas.microsoft.com/office/drawing/2014/main" val="2949527074"/>
                    </a:ext>
                  </a:extLst>
                </a:gridCol>
              </a:tblGrid>
              <a:tr h="370840">
                <a:tc>
                  <a:txBody>
                    <a:bodyPr/>
                    <a:lstStyle/>
                    <a:p>
                      <a:r>
                        <a:rPr lang="en-US" sz="1200" dirty="0"/>
                        <a:t>Voltage Reduction </a:t>
                      </a:r>
                    </a:p>
                    <a:p>
                      <a:r>
                        <a:rPr lang="en-US" sz="1200" dirty="0"/>
                        <a:t>Percentage</a:t>
                      </a:r>
                    </a:p>
                  </a:txBody>
                  <a:tcPr/>
                </a:tc>
                <a:tc>
                  <a:txBody>
                    <a:bodyPr/>
                    <a:lstStyle/>
                    <a:p>
                      <a:r>
                        <a:rPr lang="en-US" sz="1200" dirty="0"/>
                        <a:t>DVR Response </a:t>
                      </a:r>
                    </a:p>
                    <a:p>
                      <a:r>
                        <a:rPr lang="en-US" sz="1200" dirty="0"/>
                        <a:t>(Load Reduction %)</a:t>
                      </a:r>
                    </a:p>
                  </a:txBody>
                  <a:tcPr/>
                </a:tc>
                <a:extLst>
                  <a:ext uri="{0D108BD9-81ED-4DB2-BD59-A6C34878D82A}">
                    <a16:rowId xmlns:a16="http://schemas.microsoft.com/office/drawing/2014/main" val="525860862"/>
                  </a:ext>
                </a:extLst>
              </a:tr>
              <a:tr h="370840">
                <a:tc>
                  <a:txBody>
                    <a:bodyPr/>
                    <a:lstStyle/>
                    <a:p>
                      <a:r>
                        <a:rPr lang="en-US" sz="1200" dirty="0"/>
                        <a:t>At 1%</a:t>
                      </a:r>
                    </a:p>
                  </a:txBody>
                  <a:tcPr/>
                </a:tc>
                <a:tc>
                  <a:txBody>
                    <a:bodyPr/>
                    <a:lstStyle/>
                    <a:p>
                      <a:r>
                        <a:rPr lang="en-US" sz="1200" dirty="0"/>
                        <a:t>&lt;1%</a:t>
                      </a:r>
                    </a:p>
                  </a:txBody>
                  <a:tcPr/>
                </a:tc>
                <a:extLst>
                  <a:ext uri="{0D108BD9-81ED-4DB2-BD59-A6C34878D82A}">
                    <a16:rowId xmlns:a16="http://schemas.microsoft.com/office/drawing/2014/main" val="1477920299"/>
                  </a:ext>
                </a:extLst>
              </a:tr>
              <a:tr h="370840">
                <a:tc>
                  <a:txBody>
                    <a:bodyPr/>
                    <a:lstStyle/>
                    <a:p>
                      <a:r>
                        <a:rPr lang="en-US" sz="1200" dirty="0"/>
                        <a:t>At 2.5%</a:t>
                      </a:r>
                    </a:p>
                  </a:txBody>
                  <a:tcPr/>
                </a:tc>
                <a:tc>
                  <a:txBody>
                    <a:bodyPr/>
                    <a:lstStyle/>
                    <a:p>
                      <a:r>
                        <a:rPr lang="en-US" sz="1200" dirty="0"/>
                        <a:t>1-2%</a:t>
                      </a:r>
                    </a:p>
                  </a:txBody>
                  <a:tcPr/>
                </a:tc>
                <a:extLst>
                  <a:ext uri="{0D108BD9-81ED-4DB2-BD59-A6C34878D82A}">
                    <a16:rowId xmlns:a16="http://schemas.microsoft.com/office/drawing/2014/main" val="2721452219"/>
                  </a:ext>
                </a:extLst>
              </a:tr>
              <a:tr h="370840">
                <a:tc>
                  <a:txBody>
                    <a:bodyPr/>
                    <a:lstStyle/>
                    <a:p>
                      <a:r>
                        <a:rPr lang="en-US" sz="1200" dirty="0"/>
                        <a:t>At 5.0%</a:t>
                      </a:r>
                    </a:p>
                  </a:txBody>
                  <a:tcPr/>
                </a:tc>
                <a:tc>
                  <a:txBody>
                    <a:bodyPr/>
                    <a:lstStyle/>
                    <a:p>
                      <a:r>
                        <a:rPr lang="en-US" sz="1200" dirty="0"/>
                        <a:t>2-3%</a:t>
                      </a:r>
                    </a:p>
                  </a:txBody>
                  <a:tcPr/>
                </a:tc>
                <a:extLst>
                  <a:ext uri="{0D108BD9-81ED-4DB2-BD59-A6C34878D82A}">
                    <a16:rowId xmlns:a16="http://schemas.microsoft.com/office/drawing/2014/main" val="1503167162"/>
                  </a:ext>
                </a:extLst>
              </a:tr>
            </a:tbl>
          </a:graphicData>
        </a:graphic>
      </p:graphicFrame>
      <p:sp>
        <p:nvSpPr>
          <p:cNvPr id="8" name="Content Placeholder 7">
            <a:extLst>
              <a:ext uri="{FF2B5EF4-FFF2-40B4-BE49-F238E27FC236}">
                <a16:creationId xmlns:a16="http://schemas.microsoft.com/office/drawing/2014/main" id="{7B4338E5-B6B9-4026-8C64-6189FB233D18}"/>
              </a:ext>
            </a:extLst>
          </p:cNvPr>
          <p:cNvSpPr>
            <a:spLocks noGrp="1"/>
          </p:cNvSpPr>
          <p:nvPr>
            <p:ph idx="1"/>
          </p:nvPr>
        </p:nvSpPr>
        <p:spPr>
          <a:xfrm>
            <a:off x="304800" y="990601"/>
            <a:ext cx="8458200" cy="3733799"/>
          </a:xfrm>
        </p:spPr>
        <p:txBody>
          <a:bodyPr/>
          <a:lstStyle/>
          <a:p>
            <a:pPr marL="285750" indent="-285750">
              <a:buFont typeface="Arial" panose="020B0604020202020204" pitchFamily="34" charset="0"/>
              <a:buChar char="•"/>
            </a:pPr>
            <a:r>
              <a:rPr lang="en-US" sz="2000" dirty="0">
                <a:solidFill>
                  <a:schemeClr val="tx2"/>
                </a:solidFill>
              </a:rPr>
              <a:t>7 out of 21 TOs have DVR.</a:t>
            </a:r>
          </a:p>
          <a:p>
            <a:pPr marL="285750" indent="-285750">
              <a:buFont typeface="Arial" panose="020B0604020202020204" pitchFamily="34" charset="0"/>
              <a:buChar char="•"/>
            </a:pPr>
            <a:endParaRPr lang="en-US" sz="2000" dirty="0">
              <a:solidFill>
                <a:schemeClr val="tx2"/>
              </a:solidFill>
            </a:endParaRPr>
          </a:p>
          <a:p>
            <a:pPr marL="285750" indent="-285750">
              <a:buFont typeface="Arial" panose="020B0604020202020204" pitchFamily="34" charset="0"/>
              <a:buChar char="•"/>
            </a:pPr>
            <a:r>
              <a:rPr lang="en-US" sz="2000" dirty="0">
                <a:solidFill>
                  <a:schemeClr val="tx2"/>
                </a:solidFill>
              </a:rPr>
              <a:t>Some TOs does not have DVR to implement in response to ERCOT instruction, but continuously uses the Volt/Var optimization program.</a:t>
            </a:r>
          </a:p>
          <a:p>
            <a:pPr marL="285750" indent="-285750">
              <a:buFont typeface="Arial" panose="020B0604020202020204" pitchFamily="34" charset="0"/>
              <a:buChar char="•"/>
            </a:pPr>
            <a:endParaRPr lang="en-US" sz="2000" dirty="0">
              <a:solidFill>
                <a:schemeClr val="tx2"/>
              </a:solidFill>
            </a:endParaRPr>
          </a:p>
          <a:p>
            <a:pPr marL="285750" indent="-285750">
              <a:buFont typeface="Arial" panose="020B0604020202020204" pitchFamily="34" charset="0"/>
              <a:buChar char="•"/>
            </a:pPr>
            <a:r>
              <a:rPr lang="en-US" sz="2000" dirty="0"/>
              <a:t>One</a:t>
            </a:r>
            <a:r>
              <a:rPr lang="en-US" sz="2000" dirty="0">
                <a:solidFill>
                  <a:schemeClr val="tx2"/>
                </a:solidFill>
              </a:rPr>
              <a:t> TO implements DVR only during summer.</a:t>
            </a:r>
          </a:p>
          <a:p>
            <a:pPr marL="285750" indent="-285750">
              <a:buFont typeface="Arial" panose="020B0604020202020204" pitchFamily="34" charset="0"/>
              <a:buChar char="•"/>
            </a:pPr>
            <a:endParaRPr lang="en-US" sz="2000" dirty="0">
              <a:solidFill>
                <a:schemeClr val="tx2"/>
              </a:solidFill>
            </a:endParaRPr>
          </a:p>
          <a:p>
            <a:pPr marL="285750" indent="-285750">
              <a:buFont typeface="Arial" panose="020B0604020202020204" pitchFamily="34" charset="0"/>
              <a:buChar char="•"/>
            </a:pPr>
            <a:r>
              <a:rPr lang="en-US" sz="2000" dirty="0">
                <a:solidFill>
                  <a:schemeClr val="tx2"/>
                </a:solidFill>
              </a:rPr>
              <a:t>Maximum DVR duration typically ranges from 15 minutes to 4 hours.</a:t>
            </a:r>
          </a:p>
          <a:p>
            <a:pPr marL="285750" indent="-285750">
              <a:buFont typeface="Arial" panose="020B0604020202020204" pitchFamily="34" charset="0"/>
              <a:buChar char="•"/>
            </a:pPr>
            <a:endParaRPr lang="en-US" sz="2000" dirty="0">
              <a:solidFill>
                <a:schemeClr val="tx2"/>
              </a:solidFill>
            </a:endParaRPr>
          </a:p>
          <a:p>
            <a:pPr marL="285750" indent="-285750">
              <a:buFont typeface="Arial" panose="020B0604020202020204" pitchFamily="34" charset="0"/>
              <a:buChar char="•"/>
            </a:pPr>
            <a:r>
              <a:rPr lang="en-US" sz="2000" dirty="0">
                <a:solidFill>
                  <a:schemeClr val="tx2"/>
                </a:solidFill>
              </a:rPr>
              <a:t>Typical response for TOs with the DVR program:</a:t>
            </a:r>
          </a:p>
          <a:p>
            <a:endParaRPr lang="en-US" sz="2000" dirty="0"/>
          </a:p>
        </p:txBody>
      </p:sp>
    </p:spTree>
    <p:extLst>
      <p:ext uri="{BB962C8B-B14F-4D97-AF65-F5344CB8AC3E}">
        <p14:creationId xmlns:p14="http://schemas.microsoft.com/office/powerpoint/2010/main" val="3984589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0380"/>
          </a:xfrm>
        </p:spPr>
        <p:txBody>
          <a:bodyPr/>
          <a:lstStyle/>
          <a:p>
            <a:r>
              <a:rPr lang="en-US" sz="2400" b="1" dirty="0">
                <a:solidFill>
                  <a:schemeClr val="accent1"/>
                </a:solidFill>
              </a:rPr>
              <a:t>Distribution Voltage Reduction </a:t>
            </a:r>
            <a:r>
              <a:rPr lang="en-US" sz="2400" b="1" dirty="0"/>
              <a:t>Implementation</a:t>
            </a:r>
            <a:r>
              <a:rPr lang="en-US" sz="2400" b="1" dirty="0">
                <a:solidFill>
                  <a:schemeClr val="accent1"/>
                </a:solidFill>
              </a:rPr>
              <a:t>  Factors</a:t>
            </a:r>
          </a:p>
        </p:txBody>
      </p:sp>
      <p:sp>
        <p:nvSpPr>
          <p:cNvPr id="3" name="Content Placeholder 2"/>
          <p:cNvSpPr>
            <a:spLocks noGrp="1"/>
          </p:cNvSpPr>
          <p:nvPr>
            <p:ph idx="1"/>
          </p:nvPr>
        </p:nvSpPr>
        <p:spPr>
          <a:xfrm>
            <a:off x="304800" y="1143000"/>
            <a:ext cx="8534400" cy="5029200"/>
          </a:xfrm>
        </p:spPr>
        <p:txBody>
          <a:bodyPr/>
          <a:lstStyle/>
          <a:p>
            <a:pPr>
              <a:lnSpc>
                <a:spcPct val="150000"/>
              </a:lnSpc>
            </a:pPr>
            <a:r>
              <a:rPr lang="en-US" sz="2000" dirty="0"/>
              <a:t>Load Composition. DVR Capability decreases as:</a:t>
            </a:r>
          </a:p>
          <a:p>
            <a:pPr lvl="1">
              <a:lnSpc>
                <a:spcPct val="150000"/>
              </a:lnSpc>
            </a:pPr>
            <a:r>
              <a:rPr lang="en-US" sz="1800" dirty="0"/>
              <a:t>Induction Motor Load (including A/C) increases. </a:t>
            </a:r>
          </a:p>
          <a:p>
            <a:pPr lvl="1">
              <a:lnSpc>
                <a:spcPct val="150000"/>
              </a:lnSpc>
            </a:pPr>
            <a:r>
              <a:rPr lang="en-US" sz="1800" dirty="0"/>
              <a:t>Industrial Load increases</a:t>
            </a:r>
          </a:p>
          <a:p>
            <a:pPr lvl="1">
              <a:lnSpc>
                <a:spcPct val="150000"/>
              </a:lnSpc>
            </a:pPr>
            <a:r>
              <a:rPr lang="en-US" sz="1800" dirty="0"/>
              <a:t>Transmission Load increases</a:t>
            </a:r>
          </a:p>
          <a:p>
            <a:pPr>
              <a:lnSpc>
                <a:spcPct val="150000"/>
              </a:lnSpc>
            </a:pPr>
            <a:endParaRPr lang="en-US" sz="2000" dirty="0"/>
          </a:p>
          <a:p>
            <a:pPr>
              <a:lnSpc>
                <a:spcPct val="150000"/>
              </a:lnSpc>
            </a:pPr>
            <a:r>
              <a:rPr lang="en-US" sz="2000" dirty="0"/>
              <a:t>System Topology: Long radial lines reduce DVR Capability</a:t>
            </a:r>
          </a:p>
          <a:p>
            <a:pPr>
              <a:lnSpc>
                <a:spcPct val="150000"/>
              </a:lnSpc>
            </a:pPr>
            <a:endParaRPr lang="en-US" sz="2000" dirty="0"/>
          </a:p>
          <a:p>
            <a:pPr>
              <a:lnSpc>
                <a:spcPct val="150000"/>
              </a:lnSpc>
            </a:pPr>
            <a:r>
              <a:rPr lang="en-US" sz="2000" dirty="0"/>
              <a:t>Distributed Generation (DG) Penetration: DG is required to operate at a unity power factor so MW output decreases when voltage decreases. </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2331885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7EBE4-ED2A-4DD5-AEA5-3096DB6874CD}"/>
              </a:ext>
            </a:extLst>
          </p:cNvPr>
          <p:cNvSpPr>
            <a:spLocks noGrp="1"/>
          </p:cNvSpPr>
          <p:nvPr>
            <p:ph type="title"/>
          </p:nvPr>
        </p:nvSpPr>
        <p:spPr/>
        <p:txBody>
          <a:bodyPr/>
          <a:lstStyle/>
          <a:p>
            <a:r>
              <a:rPr lang="en-US" dirty="0"/>
              <a:t>Barriers to Increase DVR with SCADA Control</a:t>
            </a:r>
          </a:p>
        </p:txBody>
      </p:sp>
      <p:sp>
        <p:nvSpPr>
          <p:cNvPr id="3" name="Content Placeholder 2">
            <a:extLst>
              <a:ext uri="{FF2B5EF4-FFF2-40B4-BE49-F238E27FC236}">
                <a16:creationId xmlns:a16="http://schemas.microsoft.com/office/drawing/2014/main" id="{1368736F-B9A4-4656-97B0-397DFD5C34EC}"/>
              </a:ext>
            </a:extLst>
          </p:cNvPr>
          <p:cNvSpPr>
            <a:spLocks noGrp="1"/>
          </p:cNvSpPr>
          <p:nvPr>
            <p:ph idx="1"/>
          </p:nvPr>
        </p:nvSpPr>
        <p:spPr/>
        <p:txBody>
          <a:bodyPr/>
          <a:lstStyle/>
          <a:p>
            <a:r>
              <a:rPr lang="en-US" sz="2400" dirty="0"/>
              <a:t>Requires additional communication equipment and control updates.</a:t>
            </a:r>
          </a:p>
          <a:p>
            <a:pPr lvl="1"/>
            <a:r>
              <a:rPr lang="en-US" sz="2200" dirty="0"/>
              <a:t>Multi-year, multi-million-dollar investment.</a:t>
            </a:r>
          </a:p>
          <a:p>
            <a:endParaRPr lang="en-US" sz="2400" dirty="0"/>
          </a:p>
          <a:p>
            <a:r>
              <a:rPr lang="en-US" sz="2400" dirty="0"/>
              <a:t>Some RFI responses questioned the estimated benefits vs. cost.</a:t>
            </a:r>
          </a:p>
          <a:p>
            <a:endParaRPr lang="en-US" sz="2400" dirty="0"/>
          </a:p>
          <a:p>
            <a:r>
              <a:rPr lang="en-US" sz="2400" dirty="0"/>
              <a:t>Physical Limitations:</a:t>
            </a:r>
          </a:p>
          <a:p>
            <a:pPr lvl="1"/>
            <a:r>
              <a:rPr lang="en-US" sz="2000" dirty="0"/>
              <a:t>Existing Transformers’ Capability.</a:t>
            </a:r>
          </a:p>
          <a:p>
            <a:pPr lvl="1"/>
            <a:r>
              <a:rPr lang="en-US" sz="2000" dirty="0"/>
              <a:t>Maintaining Voltage Limits especially for long radial circuits to prevent equipment damage.</a:t>
            </a:r>
          </a:p>
        </p:txBody>
      </p:sp>
      <p:sp>
        <p:nvSpPr>
          <p:cNvPr id="4" name="Slide Number Placeholder 3">
            <a:extLst>
              <a:ext uri="{FF2B5EF4-FFF2-40B4-BE49-F238E27FC236}">
                <a16:creationId xmlns:a16="http://schemas.microsoft.com/office/drawing/2014/main" id="{AD87173A-8264-4719-BCCE-B14A0CC8A8B2}"/>
              </a:ext>
            </a:extLst>
          </p:cNvPr>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79283509"/>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docProps/app.xml><?xml version="1.0" encoding="utf-8"?>
<Properties xmlns="http://schemas.openxmlformats.org/officeDocument/2006/extended-properties" xmlns:vt="http://schemas.openxmlformats.org/officeDocument/2006/docPropsVTypes">
  <Template/>
  <TotalTime>208</TotalTime>
  <Words>616</Words>
  <Application>Microsoft Office PowerPoint</Application>
  <PresentationFormat>On-screen Show (4:3)</PresentationFormat>
  <Paragraphs>130</Paragraphs>
  <Slides>6</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Courier New</vt:lpstr>
      <vt:lpstr>1_Custom Design</vt:lpstr>
      <vt:lpstr>Office Theme</vt:lpstr>
      <vt:lpstr>PowerPoint Presentation</vt:lpstr>
      <vt:lpstr>Disclaimer</vt:lpstr>
      <vt:lpstr>ERCOT Distribution Voltage Reduction (DVR) Capability</vt:lpstr>
      <vt:lpstr>Distribution Voltage Reduction (DVR)</vt:lpstr>
      <vt:lpstr>Distribution Voltage Reduction Implementation  Factors</vt:lpstr>
      <vt:lpstr>Barriers to Increase DVR with SCADA Control</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Freddy G.</cp:lastModifiedBy>
  <cp:revision>32</cp:revision>
  <cp:lastPrinted>2016-01-21T20:53:15Z</cp:lastPrinted>
  <dcterms:created xsi:type="dcterms:W3CDTF">2016-01-21T15:20:31Z</dcterms:created>
  <dcterms:modified xsi:type="dcterms:W3CDTF">2022-02-15T21:11:35Z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