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8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3" d="100"/>
          <a:sy n="83" d="100"/>
        </p:scale>
        <p:origin x="1406"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dirty="0">
                  <a:latin typeface="Times New Roman"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dirty="0">
                  <a:latin typeface="Times New Roman" charset="0"/>
                  <a:cs typeface="+mn-cs"/>
                </a:endParaRPr>
              </a:p>
            </p:txBody>
          </p:sp>
        </p:grpSp>
      </p:grpSp>
      <p:sp>
        <p:nvSpPr>
          <p:cNvPr id="10259"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1026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FC3616DB-D74D-4DBA-A9A5-299D468F746E}" type="slidenum">
              <a:rPr lang="en-US" altLang="en-US"/>
              <a:pPr/>
              <a:t>‹#›</a:t>
            </a:fld>
            <a:endParaRPr lang="en-US" altLang="en-US"/>
          </a:p>
        </p:txBody>
      </p:sp>
    </p:spTree>
    <p:extLst>
      <p:ext uri="{BB962C8B-B14F-4D97-AF65-F5344CB8AC3E}">
        <p14:creationId xmlns:p14="http://schemas.microsoft.com/office/powerpoint/2010/main" val="170685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3DA3697-7A4A-49E4-9E70-66BFFB05F8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5809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517A16E-4E80-4522-8A17-50EB9F1C2D0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5341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94CB8582-1BFB-4BE0-9AF3-E46EBE077B7E}"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4160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CC42FD5-4803-4BF8-B5A2-17B8F3D46C9F}"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2360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EAD0C281-D564-4C20-9999-D8F300BA4599}"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0960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C382944A-1D2B-42DC-AE8F-1DE108D72040}" type="slidenum">
              <a:rPr lang="en-US" altLang="en-US"/>
              <a:pPr/>
              <a:t>‹#›</a:t>
            </a:fld>
            <a:endParaRPr lang="en-US"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81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642EE520-AE7E-47CD-ABBE-2ECBF27D6219}" type="slidenum">
              <a:rPr lang="en-US" altLang="en-US"/>
              <a:pPr/>
              <a:t>‹#›</a:t>
            </a:fld>
            <a:endParaRPr lang="en-US"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958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F94E3E6F-5272-4E3F-AE32-59C6DD7A2C66}" type="slidenum">
              <a:rPr lang="en-US" altLang="en-US"/>
              <a:pPr/>
              <a:t>‹#›</a:t>
            </a:fld>
            <a:endParaRPr lang="en-US"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675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34765A67-BC6D-4E3B-B281-134B6B69678A}"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0930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1B9DD474-1E65-43E5-8A27-0622EBC7D8DD}"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6953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921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53E20001-4B65-4594-A8C0-F7F5F03E4E3C}" type="slidenum">
              <a:rPr lang="en-US" altLang="en-US"/>
              <a:pPr/>
              <a:t>‹#›</a:t>
            </a:fld>
            <a:endParaRPr lang="en-US" altLang="en-US"/>
          </a:p>
        </p:txBody>
      </p:sp>
      <p:grpSp>
        <p:nvGrpSpPr>
          <p:cNvPr id="1028" name="Group 4"/>
          <p:cNvGrpSpPr>
            <a:grpSpLocks/>
          </p:cNvGrpSpPr>
          <p:nvPr/>
        </p:nvGrpSpPr>
        <p:grpSpPr bwMode="auto">
          <a:xfrm>
            <a:off x="0" y="0"/>
            <a:ext cx="9144000" cy="546100"/>
            <a:chOff x="0" y="0"/>
            <a:chExt cx="5760" cy="344"/>
          </a:xfrm>
        </p:grpSpPr>
        <p:sp>
          <p:nvSpPr>
            <p:cNvPr id="922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charset="0"/>
                <a:cs typeface="+mn-cs"/>
              </a:endParaRPr>
            </a:p>
          </p:txBody>
        </p:sp>
        <p:sp>
          <p:nvSpPr>
            <p:cNvPr id="922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dirty="0">
                <a:latin typeface="Times New Roman" charset="0"/>
                <a:cs typeface="+mn-cs"/>
              </a:endParaRPr>
            </a:p>
          </p:txBody>
        </p:sp>
        <p:sp>
          <p:nvSpPr>
            <p:cNvPr id="922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sp>
          <p:nvSpPr>
            <p:cNvPr id="922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dirty="0">
                <a:solidFill>
                  <a:schemeClr val="hlink"/>
                </a:solidFill>
                <a:latin typeface="Arial" charset="0"/>
                <a:cs typeface="+mn-cs"/>
              </a:endParaRPr>
            </a:p>
          </p:txBody>
        </p:sp>
        <p:sp>
          <p:nvSpPr>
            <p:cNvPr id="922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dirty="0">
                <a:latin typeface="Times New Roman" charset="0"/>
                <a:cs typeface="+mn-cs"/>
              </a:endParaRPr>
            </a:p>
          </p:txBody>
        </p:sp>
        <p:sp>
          <p:nvSpPr>
            <p:cNvPr id="922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sp>
          <p:nvSpPr>
            <p:cNvPr id="922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dirty="0">
                <a:solidFill>
                  <a:schemeClr val="accent2"/>
                </a:solidFill>
                <a:latin typeface="Arial" charset="0"/>
                <a:cs typeface="+mn-cs"/>
              </a:endParaRPr>
            </a:p>
          </p:txBody>
        </p:sp>
      </p:grpSp>
      <p:sp>
        <p:nvSpPr>
          <p:cNvPr id="1029" name="Rectangle 14"/>
          <p:cNvSpPr>
            <a:spLocks noGrp="1" noChangeArrowheads="1"/>
          </p:cNvSpPr>
          <p:nvPr>
            <p:ph type="title"/>
          </p:nvPr>
        </p:nvSpPr>
        <p:spPr bwMode="auto">
          <a:xfrm>
            <a:off x="457200" y="457200"/>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p:cNvSpPr>
            <a:spLocks noGrp="1" noChangeArrowheads="1"/>
          </p:cNvSpPr>
          <p:nvPr>
            <p:ph type="body" idx="1"/>
          </p:nvPr>
        </p:nvSpPr>
        <p:spPr bwMode="auto">
          <a:xfrm>
            <a:off x="4572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3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altLang="en-US" dirty="0"/>
              <a:t>NPRR 1120</a:t>
            </a:r>
            <a:br>
              <a:rPr lang="en-US" altLang="en-US" dirty="0"/>
            </a:br>
            <a:r>
              <a:rPr lang="en-US" altLang="en-US" sz="2800" dirty="0"/>
              <a:t>Create Firm Fuel Supply Service</a:t>
            </a:r>
            <a:endParaRPr lang="en-US" altLang="en-US" dirty="0"/>
          </a:p>
        </p:txBody>
      </p:sp>
      <p:sp>
        <p:nvSpPr>
          <p:cNvPr id="3075" name="Subtitle 2"/>
          <p:cNvSpPr>
            <a:spLocks noGrp="1"/>
          </p:cNvSpPr>
          <p:nvPr>
            <p:ph type="subTitle" idx="1"/>
          </p:nvPr>
        </p:nvSpPr>
        <p:spPr/>
        <p:txBody>
          <a:bodyPr/>
          <a:lstStyle/>
          <a:p>
            <a:r>
              <a:rPr lang="en-US" altLang="en-US" sz="2800" dirty="0"/>
              <a:t>PRS Meeting – February 16, 2022</a:t>
            </a:r>
          </a:p>
        </p:txBody>
      </p:sp>
      <p:sp>
        <p:nvSpPr>
          <p:cNvPr id="3076" name="TextBox 3"/>
          <p:cNvSpPr txBox="1">
            <a:spLocks noChangeArrowheads="1"/>
          </p:cNvSpPr>
          <p:nvPr/>
        </p:nvSpPr>
        <p:spPr bwMode="auto">
          <a:xfrm>
            <a:off x="1676400" y="5791200"/>
            <a:ext cx="3352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800">
                <a:solidFill>
                  <a:schemeClr val="tx1"/>
                </a:solidFill>
                <a:latin typeface="Arial" panose="020B0604020202020204" pitchFamily="34" charset="0"/>
                <a:cs typeface="Arial" panose="020B0604020202020204" pitchFamily="34" charset="0"/>
              </a:defRPr>
            </a:lvl1pPr>
            <a:lvl2pPr marL="742950" indent="-285750" eaLnBrk="0" hangingPunct="0">
              <a:defRPr sz="800">
                <a:solidFill>
                  <a:schemeClr val="tx1"/>
                </a:solidFill>
                <a:latin typeface="Arial" panose="020B0604020202020204" pitchFamily="34" charset="0"/>
                <a:cs typeface="Arial" panose="020B0604020202020204" pitchFamily="34" charset="0"/>
              </a:defRPr>
            </a:lvl2pPr>
            <a:lvl3pPr marL="1143000" indent="-228600" eaLnBrk="0" hangingPunct="0">
              <a:defRPr sz="800">
                <a:solidFill>
                  <a:schemeClr val="tx1"/>
                </a:solidFill>
                <a:latin typeface="Arial" panose="020B0604020202020204" pitchFamily="34" charset="0"/>
                <a:cs typeface="Arial" panose="020B0604020202020204" pitchFamily="34" charset="0"/>
              </a:defRPr>
            </a:lvl3pPr>
            <a:lvl4pPr marL="1600200" indent="-228600" eaLnBrk="0" hangingPunct="0">
              <a:defRPr sz="800">
                <a:solidFill>
                  <a:schemeClr val="tx1"/>
                </a:solidFill>
                <a:latin typeface="Arial" panose="020B0604020202020204" pitchFamily="34" charset="0"/>
                <a:cs typeface="Arial" panose="020B0604020202020204" pitchFamily="34" charset="0"/>
              </a:defRPr>
            </a:lvl4pPr>
            <a:lvl5pPr marL="2057400" indent="-228600" eaLnBrk="0" hangingPunct="0">
              <a:defRPr sz="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9pPr>
          </a:lstStyle>
          <a:p>
            <a:pPr eaLnBrk="1" hangingPunct="1"/>
            <a:r>
              <a:rPr lang="en-US" altLang="en-US" sz="2000" dirty="0"/>
              <a:t>Floyd J. Trefny</a:t>
            </a:r>
          </a:p>
          <a:p>
            <a:pPr eaLnBrk="1" hangingPunct="1"/>
            <a:r>
              <a:rPr lang="en-US" altLang="en-US" sz="2000" dirty="0"/>
              <a:t>ERCOT Steel Companies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Comments</a:t>
            </a:r>
          </a:p>
        </p:txBody>
      </p:sp>
      <p:sp>
        <p:nvSpPr>
          <p:cNvPr id="4099" name="Content Placeholder 2"/>
          <p:cNvSpPr>
            <a:spLocks noGrp="1"/>
          </p:cNvSpPr>
          <p:nvPr>
            <p:ph idx="1"/>
          </p:nvPr>
        </p:nvSpPr>
        <p:spPr/>
        <p:txBody>
          <a:bodyPr/>
          <a:lstStyle/>
          <a:p>
            <a:r>
              <a:rPr lang="en-US" altLang="en-US" sz="2400" dirty="0"/>
              <a:t>At least initially, we agree that ERCOT should provide FFSS from individual Generation Resources through an RFP which would obtain an amount of FFSS for specified FFSSRs.</a:t>
            </a:r>
          </a:p>
          <a:p>
            <a:pPr lvl="1"/>
            <a:r>
              <a:rPr lang="en-US" altLang="en-US" sz="2000" dirty="0"/>
              <a:t>Actual Deployment of FFSS should be revised.</a:t>
            </a:r>
          </a:p>
          <a:p>
            <a:pPr lvl="1"/>
            <a:r>
              <a:rPr lang="en-US" altLang="en-US" sz="2000" dirty="0"/>
              <a:t>We suggest that ERCOT specify a minimum LSL for the FFSSRs providing FFSS which would assure the deployment of a specific amount of service not otherwise guaranteed using typical SCED dispatch using offer curves set by QSEs. </a:t>
            </a:r>
          </a:p>
          <a:p>
            <a:pPr lvl="1"/>
            <a:r>
              <a:rPr lang="en-US" altLang="en-US" sz="2000" dirty="0"/>
              <a:t> ERCOT should be able to allocate only a portion of the total amount of FFSS procured from an individual FFSSR at any given time and adjust such amounts as system conditions change, conserving procured FFSS for later or increasing FFSS if needed.</a:t>
            </a:r>
          </a:p>
          <a:p>
            <a:pPr lvl="1"/>
            <a:endParaRPr lang="en-US" altLang="en-US" dirty="0"/>
          </a:p>
          <a:p>
            <a:pPr lvl="1"/>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118C0-D849-4624-A286-89D42AB61E20}"/>
              </a:ext>
            </a:extLst>
          </p:cNvPr>
          <p:cNvSpPr>
            <a:spLocks noGrp="1"/>
          </p:cNvSpPr>
          <p:nvPr>
            <p:ph type="title"/>
          </p:nvPr>
        </p:nvSpPr>
        <p:spPr/>
        <p:txBody>
          <a:bodyPr/>
          <a:lstStyle/>
          <a:p>
            <a:r>
              <a:rPr lang="en-US" dirty="0"/>
              <a:t>Setting LSL - Example</a:t>
            </a:r>
          </a:p>
        </p:txBody>
      </p:sp>
      <p:sp>
        <p:nvSpPr>
          <p:cNvPr id="3" name="Content Placeholder 2">
            <a:extLst>
              <a:ext uri="{FF2B5EF4-FFF2-40B4-BE49-F238E27FC236}">
                <a16:creationId xmlns:a16="http://schemas.microsoft.com/office/drawing/2014/main" id="{ABA356E6-5FC0-43EA-B5B8-DC79594B3B66}"/>
              </a:ext>
            </a:extLst>
          </p:cNvPr>
          <p:cNvSpPr>
            <a:spLocks noGrp="1"/>
          </p:cNvSpPr>
          <p:nvPr>
            <p:ph idx="1"/>
          </p:nvPr>
        </p:nvSpPr>
        <p:spPr>
          <a:xfrm>
            <a:off x="3429000" y="1600200"/>
            <a:ext cx="5257800" cy="4572000"/>
          </a:xfrm>
        </p:spPr>
        <p:txBody>
          <a:bodyPr/>
          <a:lstStyle/>
          <a:p>
            <a:r>
              <a:rPr lang="en-US" sz="2400" dirty="0"/>
              <a:t>In this example, if the amount of FFSS awarded is 500 MW for 48 hours is equivalent to 2100 Mwh of alternate fuel consumption.</a:t>
            </a:r>
          </a:p>
          <a:p>
            <a:r>
              <a:rPr lang="en-US" sz="2400" dirty="0"/>
              <a:t>However, these Mwh could also be burned over 96 hours giving more flexibility to ERCOT</a:t>
            </a:r>
          </a:p>
          <a:p>
            <a:r>
              <a:rPr lang="en-US" sz="2400" dirty="0"/>
              <a:t>Accomplished by ERCOT specifying the LSL</a:t>
            </a:r>
          </a:p>
          <a:p>
            <a:pPr marL="0" indent="0">
              <a:buNone/>
            </a:pPr>
            <a:endParaRPr lang="en-US" sz="2400" dirty="0"/>
          </a:p>
        </p:txBody>
      </p:sp>
      <p:sp>
        <p:nvSpPr>
          <p:cNvPr id="4" name="Rectangle 3">
            <a:extLst>
              <a:ext uri="{FF2B5EF4-FFF2-40B4-BE49-F238E27FC236}">
                <a16:creationId xmlns:a16="http://schemas.microsoft.com/office/drawing/2014/main" id="{51ED8CA7-8502-4614-AE3D-80F3F622FEA2}"/>
              </a:ext>
            </a:extLst>
          </p:cNvPr>
          <p:cNvSpPr/>
          <p:nvPr/>
        </p:nvSpPr>
        <p:spPr bwMode="auto">
          <a:xfrm>
            <a:off x="685800" y="1752600"/>
            <a:ext cx="1112519" cy="12954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1" u="none" strike="noStrike" cap="none" normalizeH="0" baseline="0" dirty="0">
                <a:ln>
                  <a:noFill/>
                </a:ln>
                <a:solidFill>
                  <a:schemeClr val="tx1"/>
                </a:solidFill>
                <a:effectLst>
                  <a:outerShdw blurRad="50800" dist="50800" dir="5400000" algn="ctr" rotWithShape="0">
                    <a:srgbClr val="000000">
                      <a:alpha val="54000"/>
                    </a:srgbClr>
                  </a:outerShdw>
                </a:effectLst>
                <a:latin typeface="Arial" charset="0"/>
              </a:rPr>
              <a:t>SCED Dispatch Range</a:t>
            </a:r>
          </a:p>
        </p:txBody>
      </p:sp>
      <p:sp>
        <p:nvSpPr>
          <p:cNvPr id="5" name="Rectangle 4">
            <a:extLst>
              <a:ext uri="{FF2B5EF4-FFF2-40B4-BE49-F238E27FC236}">
                <a16:creationId xmlns:a16="http://schemas.microsoft.com/office/drawing/2014/main" id="{14437FBA-1AA9-42A9-ABE9-963BE1B3F432}"/>
              </a:ext>
            </a:extLst>
          </p:cNvPr>
          <p:cNvSpPr/>
          <p:nvPr/>
        </p:nvSpPr>
        <p:spPr bwMode="auto">
          <a:xfrm>
            <a:off x="685800" y="3048000"/>
            <a:ext cx="1112519" cy="3124200"/>
          </a:xfrm>
          <a:prstGeom prst="rect">
            <a:avLst/>
          </a:prstGeom>
          <a:gradFill>
            <a:gsLst>
              <a:gs pos="0">
                <a:schemeClr val="accent1">
                  <a:lumMod val="9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20E3DEA5-8661-4609-BAF7-A0931C74572A}"/>
              </a:ext>
            </a:extLst>
          </p:cNvPr>
          <p:cNvSpPr txBox="1"/>
          <p:nvPr/>
        </p:nvSpPr>
        <p:spPr>
          <a:xfrm>
            <a:off x="1981200" y="1614100"/>
            <a:ext cx="1112518" cy="276999"/>
          </a:xfrm>
          <a:prstGeom prst="rect">
            <a:avLst/>
          </a:prstGeom>
          <a:noFill/>
          <a:ln>
            <a:solidFill>
              <a:schemeClr val="tx1"/>
            </a:solidFill>
          </a:ln>
          <a:effectLst/>
        </p:spPr>
        <p:txBody>
          <a:bodyPr wrap="square" rtlCol="0">
            <a:spAutoFit/>
          </a:bodyPr>
          <a:lstStyle/>
          <a:p>
            <a:r>
              <a:rPr lang="en-US" sz="1200" dirty="0"/>
              <a:t>750 MW</a:t>
            </a:r>
          </a:p>
        </p:txBody>
      </p:sp>
      <p:sp>
        <p:nvSpPr>
          <p:cNvPr id="7" name="TextBox 6">
            <a:extLst>
              <a:ext uri="{FF2B5EF4-FFF2-40B4-BE49-F238E27FC236}">
                <a16:creationId xmlns:a16="http://schemas.microsoft.com/office/drawing/2014/main" id="{22D20A50-9FB4-49FD-BCA6-12E2867D371C}"/>
              </a:ext>
            </a:extLst>
          </p:cNvPr>
          <p:cNvSpPr txBox="1"/>
          <p:nvPr/>
        </p:nvSpPr>
        <p:spPr>
          <a:xfrm>
            <a:off x="1981200" y="2923401"/>
            <a:ext cx="1112518" cy="276999"/>
          </a:xfrm>
          <a:prstGeom prst="rect">
            <a:avLst/>
          </a:prstGeom>
          <a:noFill/>
          <a:ln>
            <a:solidFill>
              <a:schemeClr val="tx1"/>
            </a:solidFill>
          </a:ln>
          <a:effectLst/>
        </p:spPr>
        <p:txBody>
          <a:bodyPr wrap="square" rtlCol="0">
            <a:spAutoFit/>
          </a:bodyPr>
          <a:lstStyle/>
          <a:p>
            <a:r>
              <a:rPr lang="en-US" sz="1200" dirty="0"/>
              <a:t>500 MW</a:t>
            </a:r>
          </a:p>
        </p:txBody>
      </p:sp>
      <p:cxnSp>
        <p:nvCxnSpPr>
          <p:cNvPr id="9" name="Straight Arrow Connector 8">
            <a:extLst>
              <a:ext uri="{FF2B5EF4-FFF2-40B4-BE49-F238E27FC236}">
                <a16:creationId xmlns:a16="http://schemas.microsoft.com/office/drawing/2014/main" id="{3307B04D-1324-4F64-A6E4-3813AC383675}"/>
              </a:ext>
            </a:extLst>
          </p:cNvPr>
          <p:cNvCxnSpPr>
            <a:cxnSpLocks/>
          </p:cNvCxnSpPr>
          <p:nvPr/>
        </p:nvCxnSpPr>
        <p:spPr bwMode="auto">
          <a:xfrm>
            <a:off x="1242059" y="1752600"/>
            <a:ext cx="0" cy="457200"/>
          </a:xfrm>
          <a:prstGeom prst="straightConnector1">
            <a:avLst/>
          </a:prstGeom>
          <a:noFill/>
          <a:ln w="22225" cap="flat" cmpd="sng" algn="ctr">
            <a:solidFill>
              <a:schemeClr val="dk1"/>
            </a:solidFill>
            <a:prstDash val="solid"/>
            <a:round/>
            <a:headEnd type="triangle" w="med" len="med"/>
            <a:tailEnd type="none"/>
          </a:ln>
          <a:effectLst/>
        </p:spPr>
      </p:cxnSp>
      <p:cxnSp>
        <p:nvCxnSpPr>
          <p:cNvPr id="14" name="Straight Arrow Connector 13">
            <a:extLst>
              <a:ext uri="{FF2B5EF4-FFF2-40B4-BE49-F238E27FC236}">
                <a16:creationId xmlns:a16="http://schemas.microsoft.com/office/drawing/2014/main" id="{6B4B20C2-419E-472B-9A9F-4DFAB3ABF84E}"/>
              </a:ext>
            </a:extLst>
          </p:cNvPr>
          <p:cNvCxnSpPr>
            <a:cxnSpLocks/>
          </p:cNvCxnSpPr>
          <p:nvPr/>
        </p:nvCxnSpPr>
        <p:spPr bwMode="auto">
          <a:xfrm>
            <a:off x="1219200" y="2590800"/>
            <a:ext cx="0" cy="457200"/>
          </a:xfrm>
          <a:prstGeom prst="straightConnector1">
            <a:avLst/>
          </a:prstGeom>
          <a:noFill/>
          <a:ln w="22225" cap="flat" cmpd="sng" algn="ctr">
            <a:solidFill>
              <a:schemeClr val="dk1"/>
            </a:solidFill>
            <a:prstDash val="solid"/>
            <a:round/>
            <a:headEnd type="none" w="med" len="med"/>
            <a:tailEnd type="triangle"/>
          </a:ln>
          <a:effectLst/>
        </p:spPr>
      </p:cxnSp>
      <p:sp>
        <p:nvSpPr>
          <p:cNvPr id="15" name="TextBox 14">
            <a:extLst>
              <a:ext uri="{FF2B5EF4-FFF2-40B4-BE49-F238E27FC236}">
                <a16:creationId xmlns:a16="http://schemas.microsoft.com/office/drawing/2014/main" id="{09D60F13-FE16-4B8E-8079-F8ECDB76A38E}"/>
              </a:ext>
            </a:extLst>
          </p:cNvPr>
          <p:cNvSpPr txBox="1"/>
          <p:nvPr/>
        </p:nvSpPr>
        <p:spPr>
          <a:xfrm>
            <a:off x="136005" y="1600200"/>
            <a:ext cx="639566" cy="276999"/>
          </a:xfrm>
          <a:prstGeom prst="rect">
            <a:avLst/>
          </a:prstGeom>
          <a:noFill/>
          <a:ln>
            <a:noFill/>
          </a:ln>
          <a:effectLst/>
        </p:spPr>
        <p:txBody>
          <a:bodyPr wrap="square" rtlCol="0">
            <a:spAutoFit/>
          </a:bodyPr>
          <a:lstStyle/>
          <a:p>
            <a:r>
              <a:rPr lang="en-US" sz="1200" dirty="0"/>
              <a:t>HSL</a:t>
            </a:r>
          </a:p>
        </p:txBody>
      </p:sp>
      <p:sp>
        <p:nvSpPr>
          <p:cNvPr id="16" name="TextBox 15">
            <a:extLst>
              <a:ext uri="{FF2B5EF4-FFF2-40B4-BE49-F238E27FC236}">
                <a16:creationId xmlns:a16="http://schemas.microsoft.com/office/drawing/2014/main" id="{7DB51603-9BCC-4E50-89DA-34B2C35C5D1E}"/>
              </a:ext>
            </a:extLst>
          </p:cNvPr>
          <p:cNvSpPr txBox="1"/>
          <p:nvPr/>
        </p:nvSpPr>
        <p:spPr>
          <a:xfrm>
            <a:off x="156628" y="2909500"/>
            <a:ext cx="639570" cy="276999"/>
          </a:xfrm>
          <a:prstGeom prst="rect">
            <a:avLst/>
          </a:prstGeom>
          <a:noFill/>
          <a:ln>
            <a:noFill/>
          </a:ln>
          <a:effectLst/>
        </p:spPr>
        <p:txBody>
          <a:bodyPr wrap="square" rtlCol="0">
            <a:spAutoFit/>
          </a:bodyPr>
          <a:lstStyle/>
          <a:p>
            <a:r>
              <a:rPr lang="en-US" sz="1200" dirty="0"/>
              <a:t>LSL</a:t>
            </a:r>
          </a:p>
        </p:txBody>
      </p:sp>
    </p:spTree>
    <p:extLst>
      <p:ext uri="{BB962C8B-B14F-4D97-AF65-F5344CB8AC3E}">
        <p14:creationId xmlns:p14="http://schemas.microsoft.com/office/powerpoint/2010/main" val="204721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118C0-D849-4624-A286-89D42AB61E20}"/>
              </a:ext>
            </a:extLst>
          </p:cNvPr>
          <p:cNvSpPr>
            <a:spLocks noGrp="1"/>
          </p:cNvSpPr>
          <p:nvPr>
            <p:ph type="title"/>
          </p:nvPr>
        </p:nvSpPr>
        <p:spPr/>
        <p:txBody>
          <a:bodyPr/>
          <a:lstStyle/>
          <a:p>
            <a:r>
              <a:rPr lang="en-US" dirty="0"/>
              <a:t>Setting LSL - Example</a:t>
            </a:r>
          </a:p>
        </p:txBody>
      </p:sp>
      <p:sp>
        <p:nvSpPr>
          <p:cNvPr id="3" name="Content Placeholder 2">
            <a:extLst>
              <a:ext uri="{FF2B5EF4-FFF2-40B4-BE49-F238E27FC236}">
                <a16:creationId xmlns:a16="http://schemas.microsoft.com/office/drawing/2014/main" id="{ABA356E6-5FC0-43EA-B5B8-DC79594B3B66}"/>
              </a:ext>
            </a:extLst>
          </p:cNvPr>
          <p:cNvSpPr>
            <a:spLocks noGrp="1"/>
          </p:cNvSpPr>
          <p:nvPr>
            <p:ph idx="1"/>
          </p:nvPr>
        </p:nvSpPr>
        <p:spPr>
          <a:xfrm>
            <a:off x="3421384" y="1524000"/>
            <a:ext cx="5257800" cy="4572000"/>
          </a:xfrm>
        </p:spPr>
        <p:txBody>
          <a:bodyPr/>
          <a:lstStyle/>
          <a:p>
            <a:r>
              <a:rPr lang="en-US" sz="2400" dirty="0">
                <a:solidFill>
                  <a:schemeClr val="bg1">
                    <a:lumMod val="65000"/>
                  </a:schemeClr>
                </a:solidFill>
              </a:rPr>
              <a:t>In this example, if the amount of FFSS awarded is 500 MW for 48 hours is equivalent to 2100 Mwh of alternate fuel consumption.</a:t>
            </a:r>
          </a:p>
          <a:p>
            <a:r>
              <a:rPr lang="en-US" sz="2400" dirty="0">
                <a:solidFill>
                  <a:schemeClr val="bg1">
                    <a:lumMod val="65000"/>
                  </a:schemeClr>
                </a:solidFill>
              </a:rPr>
              <a:t>However, these Mwh could also be burned over 96 hours giving more flexibility to ERCOT</a:t>
            </a:r>
          </a:p>
          <a:p>
            <a:r>
              <a:rPr lang="en-US" sz="2400" dirty="0"/>
              <a:t>Accomplished by ERCOT specifying the LSL</a:t>
            </a:r>
          </a:p>
          <a:p>
            <a:r>
              <a:rPr lang="en-US" sz="2400" dirty="0"/>
              <a:t>Allows for conservation of FFSS if system needs are unknown</a:t>
            </a:r>
          </a:p>
          <a:p>
            <a:r>
              <a:rPr lang="en-US" sz="2400" dirty="0"/>
              <a:t>Assures a specific amount of FFSS is used</a:t>
            </a:r>
          </a:p>
          <a:p>
            <a:endParaRPr lang="en-US" sz="2400" dirty="0"/>
          </a:p>
        </p:txBody>
      </p:sp>
      <p:sp>
        <p:nvSpPr>
          <p:cNvPr id="4" name="Rectangle 3">
            <a:extLst>
              <a:ext uri="{FF2B5EF4-FFF2-40B4-BE49-F238E27FC236}">
                <a16:creationId xmlns:a16="http://schemas.microsoft.com/office/drawing/2014/main" id="{51ED8CA7-8502-4614-AE3D-80F3F622FEA2}"/>
              </a:ext>
            </a:extLst>
          </p:cNvPr>
          <p:cNvSpPr/>
          <p:nvPr/>
        </p:nvSpPr>
        <p:spPr bwMode="auto">
          <a:xfrm>
            <a:off x="685800" y="1752600"/>
            <a:ext cx="1112519" cy="27432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a:solidFill>
                <a:schemeClr val="tx1"/>
              </a:solidFill>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1" u="none" strike="noStrike" cap="none" normalizeH="0" baseline="0" dirty="0">
                <a:ln>
                  <a:noFill/>
                </a:ln>
                <a:solidFill>
                  <a:schemeClr val="tx1"/>
                </a:solidFill>
                <a:effectLst>
                  <a:outerShdw blurRad="50800" dist="50800" dir="5400000" algn="ctr" rotWithShape="0">
                    <a:srgbClr val="000000">
                      <a:alpha val="54000"/>
                    </a:srgbClr>
                  </a:outerShdw>
                </a:effectLst>
                <a:latin typeface="Arial" charset="0"/>
              </a:rPr>
              <a:t>SCED Dispatch Range</a:t>
            </a:r>
          </a:p>
        </p:txBody>
      </p:sp>
      <p:sp>
        <p:nvSpPr>
          <p:cNvPr id="5" name="Rectangle 4">
            <a:extLst>
              <a:ext uri="{FF2B5EF4-FFF2-40B4-BE49-F238E27FC236}">
                <a16:creationId xmlns:a16="http://schemas.microsoft.com/office/drawing/2014/main" id="{14437FBA-1AA9-42A9-ABE9-963BE1B3F432}"/>
              </a:ext>
            </a:extLst>
          </p:cNvPr>
          <p:cNvSpPr/>
          <p:nvPr/>
        </p:nvSpPr>
        <p:spPr bwMode="auto">
          <a:xfrm>
            <a:off x="685800" y="4495800"/>
            <a:ext cx="1112519" cy="1676400"/>
          </a:xfrm>
          <a:prstGeom prst="rect">
            <a:avLst/>
          </a:prstGeom>
          <a:gradFill>
            <a:gsLst>
              <a:gs pos="0">
                <a:schemeClr val="accent1">
                  <a:lumMod val="9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20E3DEA5-8661-4609-BAF7-A0931C74572A}"/>
              </a:ext>
            </a:extLst>
          </p:cNvPr>
          <p:cNvSpPr txBox="1"/>
          <p:nvPr/>
        </p:nvSpPr>
        <p:spPr>
          <a:xfrm>
            <a:off x="1981200" y="1614100"/>
            <a:ext cx="1112518" cy="276999"/>
          </a:xfrm>
          <a:prstGeom prst="rect">
            <a:avLst/>
          </a:prstGeom>
          <a:noFill/>
          <a:ln>
            <a:solidFill>
              <a:schemeClr val="tx1"/>
            </a:solidFill>
          </a:ln>
          <a:effectLst/>
        </p:spPr>
        <p:txBody>
          <a:bodyPr wrap="square" rtlCol="0">
            <a:spAutoFit/>
          </a:bodyPr>
          <a:lstStyle/>
          <a:p>
            <a:r>
              <a:rPr lang="en-US" sz="1200" dirty="0"/>
              <a:t>750 MW</a:t>
            </a:r>
          </a:p>
        </p:txBody>
      </p:sp>
      <p:sp>
        <p:nvSpPr>
          <p:cNvPr id="7" name="TextBox 6">
            <a:extLst>
              <a:ext uri="{FF2B5EF4-FFF2-40B4-BE49-F238E27FC236}">
                <a16:creationId xmlns:a16="http://schemas.microsoft.com/office/drawing/2014/main" id="{22D20A50-9FB4-49FD-BCA6-12E2867D371C}"/>
              </a:ext>
            </a:extLst>
          </p:cNvPr>
          <p:cNvSpPr txBox="1"/>
          <p:nvPr/>
        </p:nvSpPr>
        <p:spPr>
          <a:xfrm>
            <a:off x="1981200" y="4371201"/>
            <a:ext cx="1112518" cy="276999"/>
          </a:xfrm>
          <a:prstGeom prst="rect">
            <a:avLst/>
          </a:prstGeom>
          <a:noFill/>
          <a:ln>
            <a:solidFill>
              <a:schemeClr val="tx1"/>
            </a:solidFill>
          </a:ln>
          <a:effectLst/>
        </p:spPr>
        <p:txBody>
          <a:bodyPr wrap="square" rtlCol="0">
            <a:spAutoFit/>
          </a:bodyPr>
          <a:lstStyle/>
          <a:p>
            <a:r>
              <a:rPr lang="en-US" sz="1200" dirty="0"/>
              <a:t>250 MW</a:t>
            </a:r>
          </a:p>
        </p:txBody>
      </p:sp>
      <p:cxnSp>
        <p:nvCxnSpPr>
          <p:cNvPr id="9" name="Straight Arrow Connector 8">
            <a:extLst>
              <a:ext uri="{FF2B5EF4-FFF2-40B4-BE49-F238E27FC236}">
                <a16:creationId xmlns:a16="http://schemas.microsoft.com/office/drawing/2014/main" id="{3307B04D-1324-4F64-A6E4-3813AC383675}"/>
              </a:ext>
            </a:extLst>
          </p:cNvPr>
          <p:cNvCxnSpPr>
            <a:cxnSpLocks/>
          </p:cNvCxnSpPr>
          <p:nvPr/>
        </p:nvCxnSpPr>
        <p:spPr bwMode="auto">
          <a:xfrm>
            <a:off x="1242059" y="1752600"/>
            <a:ext cx="0" cy="457200"/>
          </a:xfrm>
          <a:prstGeom prst="straightConnector1">
            <a:avLst/>
          </a:prstGeom>
          <a:noFill/>
          <a:ln w="22225" cap="flat" cmpd="sng" algn="ctr">
            <a:solidFill>
              <a:schemeClr val="dk1"/>
            </a:solidFill>
            <a:prstDash val="solid"/>
            <a:round/>
            <a:headEnd type="triangle" w="med" len="med"/>
            <a:tailEnd type="none"/>
          </a:ln>
          <a:effectLst/>
        </p:spPr>
      </p:cxnSp>
      <p:cxnSp>
        <p:nvCxnSpPr>
          <p:cNvPr id="14" name="Straight Arrow Connector 13">
            <a:extLst>
              <a:ext uri="{FF2B5EF4-FFF2-40B4-BE49-F238E27FC236}">
                <a16:creationId xmlns:a16="http://schemas.microsoft.com/office/drawing/2014/main" id="{6B4B20C2-419E-472B-9A9F-4DFAB3ABF84E}"/>
              </a:ext>
            </a:extLst>
          </p:cNvPr>
          <p:cNvCxnSpPr>
            <a:cxnSpLocks/>
            <a:endCxn id="5" idx="0"/>
          </p:cNvCxnSpPr>
          <p:nvPr/>
        </p:nvCxnSpPr>
        <p:spPr bwMode="auto">
          <a:xfrm>
            <a:off x="1242059" y="2590800"/>
            <a:ext cx="1" cy="1905000"/>
          </a:xfrm>
          <a:prstGeom prst="straightConnector1">
            <a:avLst/>
          </a:prstGeom>
          <a:noFill/>
          <a:ln w="22225" cap="flat" cmpd="sng" algn="ctr">
            <a:solidFill>
              <a:schemeClr val="dk1"/>
            </a:solidFill>
            <a:prstDash val="solid"/>
            <a:round/>
            <a:headEnd type="none" w="med" len="med"/>
            <a:tailEnd type="triangle"/>
          </a:ln>
          <a:effectLst/>
        </p:spPr>
      </p:cxnSp>
      <p:sp>
        <p:nvSpPr>
          <p:cNvPr id="11" name="TextBox 10">
            <a:extLst>
              <a:ext uri="{FF2B5EF4-FFF2-40B4-BE49-F238E27FC236}">
                <a16:creationId xmlns:a16="http://schemas.microsoft.com/office/drawing/2014/main" id="{2DE400FA-DC18-47D3-BAC2-80F3C7EC0219}"/>
              </a:ext>
            </a:extLst>
          </p:cNvPr>
          <p:cNvSpPr txBox="1"/>
          <p:nvPr/>
        </p:nvSpPr>
        <p:spPr>
          <a:xfrm>
            <a:off x="136005" y="1600200"/>
            <a:ext cx="639566" cy="276999"/>
          </a:xfrm>
          <a:prstGeom prst="rect">
            <a:avLst/>
          </a:prstGeom>
          <a:noFill/>
          <a:ln>
            <a:noFill/>
          </a:ln>
          <a:effectLst/>
        </p:spPr>
        <p:txBody>
          <a:bodyPr wrap="square" rtlCol="0">
            <a:spAutoFit/>
          </a:bodyPr>
          <a:lstStyle/>
          <a:p>
            <a:r>
              <a:rPr lang="en-US" sz="1200" dirty="0"/>
              <a:t>HSL</a:t>
            </a:r>
          </a:p>
        </p:txBody>
      </p:sp>
      <p:sp>
        <p:nvSpPr>
          <p:cNvPr id="12" name="TextBox 11">
            <a:extLst>
              <a:ext uri="{FF2B5EF4-FFF2-40B4-BE49-F238E27FC236}">
                <a16:creationId xmlns:a16="http://schemas.microsoft.com/office/drawing/2014/main" id="{6E8FAEFE-9906-4528-845D-CF93BD7BB1B8}"/>
              </a:ext>
            </a:extLst>
          </p:cNvPr>
          <p:cNvSpPr txBox="1"/>
          <p:nvPr/>
        </p:nvSpPr>
        <p:spPr>
          <a:xfrm>
            <a:off x="156628" y="4371201"/>
            <a:ext cx="639570" cy="276999"/>
          </a:xfrm>
          <a:prstGeom prst="rect">
            <a:avLst/>
          </a:prstGeom>
          <a:noFill/>
          <a:ln>
            <a:noFill/>
          </a:ln>
          <a:effectLst/>
        </p:spPr>
        <p:txBody>
          <a:bodyPr wrap="square" rtlCol="0">
            <a:spAutoFit/>
          </a:bodyPr>
          <a:lstStyle/>
          <a:p>
            <a:r>
              <a:rPr lang="en-US" sz="1200" dirty="0"/>
              <a:t>LSL</a:t>
            </a:r>
          </a:p>
        </p:txBody>
      </p:sp>
    </p:spTree>
    <p:extLst>
      <p:ext uri="{BB962C8B-B14F-4D97-AF65-F5344CB8AC3E}">
        <p14:creationId xmlns:p14="http://schemas.microsoft.com/office/powerpoint/2010/main" val="99875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39166-A073-44FC-BA4A-9CA9176E0055}"/>
              </a:ext>
            </a:extLst>
          </p:cNvPr>
          <p:cNvSpPr>
            <a:spLocks noGrp="1"/>
          </p:cNvSpPr>
          <p:nvPr>
            <p:ph type="title"/>
          </p:nvPr>
        </p:nvSpPr>
        <p:spPr/>
        <p:txBody>
          <a:bodyPr/>
          <a:lstStyle/>
          <a:p>
            <a:r>
              <a:rPr lang="en-US" dirty="0"/>
              <a:t>Setting the LSLs</a:t>
            </a:r>
          </a:p>
        </p:txBody>
      </p:sp>
      <p:sp>
        <p:nvSpPr>
          <p:cNvPr id="3" name="Content Placeholder 2">
            <a:extLst>
              <a:ext uri="{FF2B5EF4-FFF2-40B4-BE49-F238E27FC236}">
                <a16:creationId xmlns:a16="http://schemas.microsoft.com/office/drawing/2014/main" id="{A1FF8B78-6C89-4352-8034-B101C04B0025}"/>
              </a:ext>
            </a:extLst>
          </p:cNvPr>
          <p:cNvSpPr>
            <a:spLocks noGrp="1"/>
          </p:cNvSpPr>
          <p:nvPr>
            <p:ph idx="1"/>
          </p:nvPr>
        </p:nvSpPr>
        <p:spPr>
          <a:xfrm>
            <a:off x="457200" y="1276931"/>
            <a:ext cx="8382000" cy="4572000"/>
          </a:xfrm>
        </p:spPr>
        <p:txBody>
          <a:bodyPr/>
          <a:lstStyle/>
          <a:p>
            <a:r>
              <a:rPr lang="en-US" sz="2400" dirty="0"/>
              <a:t>ERCOT should be responsible for determining the desired rate at which to actually deploy FFSS </a:t>
            </a:r>
          </a:p>
          <a:p>
            <a:pPr lvl="1"/>
            <a:r>
              <a:rPr lang="en-US" sz="2000" dirty="0"/>
              <a:t>ERCOT should have discussions with the Railroad Commission, gas companies, other generation plants, the PUCT, weather forecasters, and a host of other sources of information</a:t>
            </a:r>
          </a:p>
          <a:p>
            <a:pPr lvl="1"/>
            <a:r>
              <a:rPr lang="en-US" sz="2000" dirty="0"/>
              <a:t>ERCOT </a:t>
            </a:r>
            <a:r>
              <a:rPr lang="en-US" sz="2000" u="sng" dirty="0"/>
              <a:t>cannot </a:t>
            </a:r>
            <a:r>
              <a:rPr lang="en-US" sz="2000" dirty="0"/>
              <a:t>rely on the FFSS Generation Resource provider to set an offer curve for SCED to dispatch all the generation.</a:t>
            </a:r>
          </a:p>
          <a:p>
            <a:pPr lvl="2"/>
            <a:r>
              <a:rPr lang="en-US" sz="1600" dirty="0"/>
              <a:t>Such an offer curve may not consume the amount of oil needed for ERCOT to optimally manage the fuel shortage event, too much or too little.</a:t>
            </a:r>
          </a:p>
          <a:p>
            <a:pPr lvl="1"/>
            <a:r>
              <a:rPr lang="en-US" sz="2000" dirty="0"/>
              <a:t>Adds flexibility to the dispatch of FFSS and spreads the risk of unit trips over more units</a:t>
            </a:r>
          </a:p>
          <a:p>
            <a:pPr lvl="2"/>
            <a:r>
              <a:rPr lang="en-US" sz="1600" dirty="0"/>
              <a:t>Putting all FFSS in only a few units causes serious issues if one unit fails</a:t>
            </a:r>
          </a:p>
          <a:p>
            <a:pPr lvl="2"/>
            <a:r>
              <a:rPr lang="en-US" sz="1600" dirty="0"/>
              <a:t>Places a huge burden on the remaining units that already may be short of gas</a:t>
            </a:r>
          </a:p>
          <a:p>
            <a:r>
              <a:rPr lang="en-US" sz="2400" dirty="0"/>
              <a:t>ERCOT’s practices must use FFSS conservatively.</a:t>
            </a:r>
          </a:p>
          <a:p>
            <a:pPr lvl="1"/>
            <a:r>
              <a:rPr lang="en-US" sz="2000" dirty="0"/>
              <a:t>No one knows what the future will be</a:t>
            </a:r>
          </a:p>
        </p:txBody>
      </p:sp>
    </p:spTree>
    <p:extLst>
      <p:ext uri="{BB962C8B-B14F-4D97-AF65-F5344CB8AC3E}">
        <p14:creationId xmlns:p14="http://schemas.microsoft.com/office/powerpoint/2010/main" val="591512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0C888-902E-4416-8615-9D8BE54322E8}"/>
              </a:ext>
            </a:extLst>
          </p:cNvPr>
          <p:cNvSpPr>
            <a:spLocks noGrp="1"/>
          </p:cNvSpPr>
          <p:nvPr>
            <p:ph type="title"/>
          </p:nvPr>
        </p:nvSpPr>
        <p:spPr/>
        <p:txBody>
          <a:bodyPr/>
          <a:lstStyle/>
          <a:p>
            <a:r>
              <a:rPr lang="en-US" dirty="0"/>
              <a:t>Redness to Deploy</a:t>
            </a:r>
          </a:p>
        </p:txBody>
      </p:sp>
      <p:sp>
        <p:nvSpPr>
          <p:cNvPr id="3" name="Content Placeholder 2">
            <a:extLst>
              <a:ext uri="{FF2B5EF4-FFF2-40B4-BE49-F238E27FC236}">
                <a16:creationId xmlns:a16="http://schemas.microsoft.com/office/drawing/2014/main" id="{A609917D-3A35-4C28-89C0-CAACD0FFB3CE}"/>
              </a:ext>
            </a:extLst>
          </p:cNvPr>
          <p:cNvSpPr>
            <a:spLocks noGrp="1"/>
          </p:cNvSpPr>
          <p:nvPr>
            <p:ph idx="1"/>
          </p:nvPr>
        </p:nvSpPr>
        <p:spPr>
          <a:xfrm>
            <a:off x="457200" y="1371600"/>
            <a:ext cx="8229600" cy="4572000"/>
          </a:xfrm>
        </p:spPr>
        <p:txBody>
          <a:bodyPr/>
          <a:lstStyle/>
          <a:p>
            <a:r>
              <a:rPr lang="en-US" dirty="0"/>
              <a:t>FFSS providers need to have as much warning of impending need as possible.</a:t>
            </a:r>
          </a:p>
          <a:p>
            <a:r>
              <a:rPr lang="en-US" dirty="0"/>
              <a:t>We suggest adding language to Section 6.5.9.3.2, Advisory </a:t>
            </a:r>
          </a:p>
          <a:p>
            <a:pPr lvl="1" indent="-401638"/>
            <a:r>
              <a:rPr lang="en-US" dirty="0"/>
              <a:t>If an Advisory for Cold Weather is issued, ERCOT will notify all QSEs with FFSSRs to :</a:t>
            </a:r>
          </a:p>
          <a:p>
            <a:pPr lvl="2"/>
            <a:r>
              <a:rPr lang="en-US" dirty="0"/>
              <a:t>Begin circulation of alternate fuel to its burning facilities, </a:t>
            </a:r>
          </a:p>
          <a:p>
            <a:pPr lvl="2"/>
            <a:r>
              <a:rPr lang="en-US" dirty="0"/>
              <a:t>If applicable, heat fuel oil to appropriate temperatures</a:t>
            </a:r>
          </a:p>
          <a:p>
            <a:pPr lvl="2"/>
            <a:r>
              <a:rPr lang="en-US" dirty="0"/>
              <a:t>Call out additional personnel as necessary</a:t>
            </a:r>
          </a:p>
        </p:txBody>
      </p:sp>
    </p:spTree>
    <p:extLst>
      <p:ext uri="{BB962C8B-B14F-4D97-AF65-F5344CB8AC3E}">
        <p14:creationId xmlns:p14="http://schemas.microsoft.com/office/powerpoint/2010/main" val="263754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B792-7C1D-4628-94D8-7F65599B5696}"/>
              </a:ext>
            </a:extLst>
          </p:cNvPr>
          <p:cNvSpPr>
            <a:spLocks noGrp="1"/>
          </p:cNvSpPr>
          <p:nvPr>
            <p:ph type="title"/>
          </p:nvPr>
        </p:nvSpPr>
        <p:spPr/>
        <p:txBody>
          <a:bodyPr/>
          <a:lstStyle/>
          <a:p>
            <a:r>
              <a:rPr lang="en-US" dirty="0"/>
              <a:t>Performance Requirements </a:t>
            </a:r>
          </a:p>
        </p:txBody>
      </p:sp>
      <p:sp>
        <p:nvSpPr>
          <p:cNvPr id="3" name="Content Placeholder 2">
            <a:extLst>
              <a:ext uri="{FF2B5EF4-FFF2-40B4-BE49-F238E27FC236}">
                <a16:creationId xmlns:a16="http://schemas.microsoft.com/office/drawing/2014/main" id="{898A0083-CB83-45E2-B9FA-89C1DC83EE23}"/>
              </a:ext>
            </a:extLst>
          </p:cNvPr>
          <p:cNvSpPr>
            <a:spLocks noGrp="1"/>
          </p:cNvSpPr>
          <p:nvPr>
            <p:ph idx="1"/>
          </p:nvPr>
        </p:nvSpPr>
        <p:spPr/>
        <p:txBody>
          <a:bodyPr/>
          <a:lstStyle/>
          <a:p>
            <a:r>
              <a:rPr lang="en-US" sz="2400" dirty="0"/>
              <a:t>We suggest that </a:t>
            </a:r>
            <a:r>
              <a:rPr lang="en-US" sz="2400" dirty="0">
                <a:solidFill>
                  <a:srgbClr val="FF0000"/>
                </a:solidFill>
              </a:rPr>
              <a:t>event </a:t>
            </a:r>
            <a:r>
              <a:rPr lang="en-US" sz="2400" dirty="0"/>
              <a:t>performance availability percentages be set higher than 90%</a:t>
            </a:r>
          </a:p>
          <a:p>
            <a:r>
              <a:rPr lang="en-US" sz="2400" dirty="0"/>
              <a:t>Availability measured over a long period when temperatures are moderate taints the value of an “availability” measurement.</a:t>
            </a:r>
          </a:p>
          <a:p>
            <a:pPr lvl="1"/>
            <a:r>
              <a:rPr lang="en-US" sz="2000" dirty="0"/>
              <a:t>Hours where air temperatures are moderate are not much of a concern.</a:t>
            </a:r>
          </a:p>
          <a:p>
            <a:pPr lvl="1"/>
            <a:r>
              <a:rPr lang="en-US" sz="2000" dirty="0"/>
              <a:t>Hours where temperatures are below 20 degrees is when we are much more likely to need FFSS and unit availability must be measured. </a:t>
            </a:r>
          </a:p>
          <a:p>
            <a:r>
              <a:rPr lang="en-US" sz="2400" dirty="0"/>
              <a:t>We suggest additional discussion regarding the purpose of an “availability” measurement.</a:t>
            </a:r>
          </a:p>
        </p:txBody>
      </p:sp>
    </p:spTree>
    <p:extLst>
      <p:ext uri="{BB962C8B-B14F-4D97-AF65-F5344CB8AC3E}">
        <p14:creationId xmlns:p14="http://schemas.microsoft.com/office/powerpoint/2010/main" val="14744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AB0C-1032-40C7-B277-07D2CB374D2C}"/>
              </a:ext>
            </a:extLst>
          </p:cNvPr>
          <p:cNvSpPr>
            <a:spLocks noGrp="1"/>
          </p:cNvSpPr>
          <p:nvPr>
            <p:ph type="title"/>
          </p:nvPr>
        </p:nvSpPr>
        <p:spPr/>
        <p:txBody>
          <a:bodyPr/>
          <a:lstStyle/>
          <a:p>
            <a:r>
              <a:rPr lang="en-US" dirty="0"/>
              <a:t>Restocking of Oil &amp; Pay as Bid</a:t>
            </a:r>
          </a:p>
        </p:txBody>
      </p:sp>
      <p:sp>
        <p:nvSpPr>
          <p:cNvPr id="3" name="Content Placeholder 2">
            <a:extLst>
              <a:ext uri="{FF2B5EF4-FFF2-40B4-BE49-F238E27FC236}">
                <a16:creationId xmlns:a16="http://schemas.microsoft.com/office/drawing/2014/main" id="{3D8A6021-385F-42AE-9136-A88EE0280A75}"/>
              </a:ext>
            </a:extLst>
          </p:cNvPr>
          <p:cNvSpPr>
            <a:spLocks noGrp="1"/>
          </p:cNvSpPr>
          <p:nvPr>
            <p:ph idx="1"/>
          </p:nvPr>
        </p:nvSpPr>
        <p:spPr>
          <a:xfrm>
            <a:off x="457200" y="1600200"/>
            <a:ext cx="8229600" cy="5105400"/>
          </a:xfrm>
        </p:spPr>
        <p:txBody>
          <a:bodyPr/>
          <a:lstStyle/>
          <a:p>
            <a:r>
              <a:rPr lang="en-US" sz="2400" dirty="0"/>
              <a:t>All providers of used FFSS will be trying to restock at the same time</a:t>
            </a:r>
          </a:p>
          <a:p>
            <a:pPr lvl="1"/>
            <a:r>
              <a:rPr lang="en-US" sz="2000" dirty="0"/>
              <a:t>Likely there is simply not enough trucks if everyone is trying to do so at the same time</a:t>
            </a:r>
          </a:p>
          <a:p>
            <a:pPr marL="457200" lvl="1" indent="0">
              <a:buNone/>
            </a:pPr>
            <a:endParaRPr lang="en-US" sz="2000" dirty="0"/>
          </a:p>
          <a:p>
            <a:r>
              <a:rPr lang="en-US" sz="2400" dirty="0"/>
              <a:t>Initial procurements of FFSS in the first few years should use “pay as bid” proposals</a:t>
            </a:r>
          </a:p>
          <a:p>
            <a:pPr lvl="1"/>
            <a:r>
              <a:rPr lang="en-US" sz="2000" dirty="0"/>
              <a:t>FFSS product is highly variable between potential providers,</a:t>
            </a:r>
          </a:p>
          <a:p>
            <a:pPr lvl="2"/>
            <a:r>
              <a:rPr lang="en-US" sz="1800" dirty="0"/>
              <a:t>Newer generation plants and plants over 60 years old</a:t>
            </a:r>
          </a:p>
          <a:p>
            <a:pPr lvl="2"/>
            <a:r>
              <a:rPr lang="en-US" sz="1800" dirty="0"/>
              <a:t>ERCOT should have the flexibility to fit into its budget the best of all proposals responding to the RFP</a:t>
            </a:r>
          </a:p>
          <a:p>
            <a:pPr lvl="1"/>
            <a:r>
              <a:rPr lang="en-US" sz="2000" dirty="0"/>
              <a:t>Goal would be to move to a full clearing price auction in the longer term</a:t>
            </a:r>
          </a:p>
        </p:txBody>
      </p:sp>
    </p:spTree>
    <p:extLst>
      <p:ext uri="{BB962C8B-B14F-4D97-AF65-F5344CB8AC3E}">
        <p14:creationId xmlns:p14="http://schemas.microsoft.com/office/powerpoint/2010/main" val="3567403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9294-7D70-4C8D-948A-E1302296B161}"/>
              </a:ext>
            </a:extLst>
          </p:cNvPr>
          <p:cNvSpPr>
            <a:spLocks noGrp="1"/>
          </p:cNvSpPr>
          <p:nvPr>
            <p:ph type="title"/>
          </p:nvPr>
        </p:nvSpPr>
        <p:spPr>
          <a:xfrm>
            <a:off x="1104900" y="2667000"/>
            <a:ext cx="6934200" cy="914400"/>
          </a:xfrm>
        </p:spPr>
        <p:txBody>
          <a:bodyPr/>
          <a:lstStyle/>
          <a:p>
            <a:pPr algn="ctr"/>
            <a:r>
              <a:rPr lang="en-US" dirty="0"/>
              <a:t>Discussion</a:t>
            </a:r>
          </a:p>
        </p:txBody>
      </p:sp>
    </p:spTree>
    <p:extLst>
      <p:ext uri="{BB962C8B-B14F-4D97-AF65-F5344CB8AC3E}">
        <p14:creationId xmlns:p14="http://schemas.microsoft.com/office/powerpoint/2010/main" val="4252981417"/>
      </p:ext>
    </p:extLst>
  </p:cSld>
  <p:clrMapOvr>
    <a:masterClrMapping/>
  </p:clrMapOvr>
</p:sld>
</file>

<file path=ppt/theme/theme1.xml><?xml version="1.0" encoding="utf-8"?>
<a:theme xmlns:a="http://schemas.openxmlformats.org/drawingml/2006/main" name="Floyds Favorite">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spDef>
    <a:lnDef>
      <a:spPr bwMode="auto">
        <a:noFill/>
        <a:ln w="22225" cap="flat" cmpd="sng" algn="ctr">
          <a:solidFill>
            <a:schemeClr val="dk1"/>
          </a:solidFill>
          <a:prstDash val="solid"/>
          <a:round/>
          <a:headEnd type="triangle" w="med" len="med"/>
          <a:tailEnd type="none"/>
        </a:ln>
        <a:effectLst/>
      </a:spPr>
      <a:bodyPr/>
      <a:lstStyle/>
    </a:lnDef>
    <a:txDef>
      <a:spPr>
        <a:noFill/>
        <a:ln>
          <a:solidFill>
            <a:schemeClr val="tx1"/>
          </a:solidFill>
        </a:ln>
        <a:effectLst/>
      </a:spPr>
      <a:bodyPr wrap="square" rtlCol="0">
        <a:spAutoFit/>
      </a:bodyPr>
      <a:lstStyle>
        <a:defPPr>
          <a:defRPr sz="1200" dirty="0"/>
        </a:defPPr>
      </a:lstStyle>
    </a:tx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 id="{38318195-97FA-4DDB-8A09-05975748A54F}" vid="{EF999FFE-0CC8-4140-80D5-6D05BC97119E}"/>
    </a:ext>
  </a:extLst>
</a:theme>
</file>

<file path=docProps/app.xml><?xml version="1.0" encoding="utf-8"?>
<Properties xmlns="http://schemas.openxmlformats.org/officeDocument/2006/extended-properties" xmlns:vt="http://schemas.openxmlformats.org/officeDocument/2006/docPropsVTypes">
  <Template>Floyds Fav</Template>
  <TotalTime>119</TotalTime>
  <Words>707</Words>
  <Application>Microsoft Office PowerPoint</Application>
  <PresentationFormat>On-screen Show (4:3)</PresentationFormat>
  <Paragraphs>70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Black</vt:lpstr>
      <vt:lpstr>Times New Roman</vt:lpstr>
      <vt:lpstr>Wingdings</vt:lpstr>
      <vt:lpstr>Floyds Favorite</vt:lpstr>
      <vt:lpstr>NPRR 1120 Create Firm Fuel Supply Service</vt:lpstr>
      <vt:lpstr>Comments</vt:lpstr>
      <vt:lpstr>Setting LSL - Example</vt:lpstr>
      <vt:lpstr>Setting LSL - Example</vt:lpstr>
      <vt:lpstr>Setting the LSLs</vt:lpstr>
      <vt:lpstr>Redness to Deploy</vt:lpstr>
      <vt:lpstr>Performance Requirements </vt:lpstr>
      <vt:lpstr>Restocking of Oil &amp; Pay as Bid</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 1120 Create Firm Fuel Supply Service</dc:title>
  <dc:creator>Floyd Trefny</dc:creator>
  <cp:lastModifiedBy>Floyd Trefny</cp:lastModifiedBy>
  <cp:revision>7</cp:revision>
  <dcterms:created xsi:type="dcterms:W3CDTF">2022-02-12T17:08:05Z</dcterms:created>
  <dcterms:modified xsi:type="dcterms:W3CDTF">2022-02-14T19:06:17Z</dcterms:modified>
</cp:coreProperties>
</file>