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8"/>
  </p:notesMasterIdLst>
  <p:handoutMasterIdLst>
    <p:handoutMasterId r:id="rId9"/>
  </p:handoutMasterIdLst>
  <p:sldIdLst>
    <p:sldId id="267" r:id="rId6"/>
    <p:sldId id="268" r:id="rId7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122" d="100"/>
          <a:sy n="122" d="100"/>
        </p:scale>
        <p:origin x="114" y="126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2/11/2022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2/11/2022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3434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2557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79200" y="6561138"/>
            <a:ext cx="7112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6400" y="990601"/>
            <a:ext cx="11379200" cy="5052221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200">
                <a:solidFill>
                  <a:schemeClr val="tx2"/>
                </a:solidFill>
              </a:defRPr>
            </a:lvl3pPr>
            <a:lvl4pPr>
              <a:defRPr sz="21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406400" y="243682"/>
            <a:ext cx="1016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57600" y="6553200"/>
            <a:ext cx="5384800" cy="228600"/>
          </a:xfrm>
        </p:spPr>
        <p:txBody>
          <a:bodyPr/>
          <a:lstStyle/>
          <a:p>
            <a:r>
              <a:rPr lang="en-US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406400" y="243682"/>
            <a:ext cx="13208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79200" y="6561138"/>
            <a:ext cx="7112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Footer text goes here.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838200" y="990601"/>
            <a:ext cx="51816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6172200" y="990601"/>
            <a:ext cx="51816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406400" y="243682"/>
            <a:ext cx="1016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406400" y="243682"/>
            <a:ext cx="13208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64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4673600" y="0"/>
            <a:ext cx="75184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3349" y="2876278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57600" y="6553200"/>
            <a:ext cx="538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Footer text goes here.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101600" y="6477000"/>
            <a:ext cx="100584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667000" y="6477001"/>
            <a:ext cx="950976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2734" y="6248400"/>
            <a:ext cx="1181866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72901" y="6553200"/>
            <a:ext cx="9431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79200" y="6561138"/>
            <a:ext cx="7112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508000" y="243682"/>
            <a:ext cx="7264400" cy="518318"/>
          </a:xfrm>
        </p:spPr>
        <p:txBody>
          <a:bodyPr/>
          <a:lstStyle/>
          <a:p>
            <a:r>
              <a:rPr lang="en-US" dirty="0"/>
              <a:t>ERCOT WAN Refresh Project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06400" y="990601"/>
            <a:ext cx="11557000" cy="5052221"/>
          </a:xfrm>
        </p:spPr>
        <p:txBody>
          <a:bodyPr/>
          <a:lstStyle/>
          <a:p>
            <a:pPr marL="0" indent="0">
              <a:buNone/>
            </a:pPr>
            <a:r>
              <a:rPr lang="en-US" b="1" u="sng" dirty="0"/>
              <a:t>Project</a:t>
            </a:r>
            <a:r>
              <a:rPr lang="en-US" dirty="0"/>
              <a:t>:  </a:t>
            </a:r>
          </a:p>
          <a:p>
            <a:pPr marL="0" indent="0">
              <a:buNone/>
            </a:pPr>
            <a:r>
              <a:rPr lang="en-US" dirty="0"/>
              <a:t>ERCOT is replacing Legacy AT&amp;T TDM network with a dual </a:t>
            </a:r>
          </a:p>
          <a:p>
            <a:pPr marL="0" indent="0">
              <a:buNone/>
            </a:pPr>
            <a:r>
              <a:rPr lang="en-US" dirty="0"/>
              <a:t>T-Mobile MPLS and VoIP alternative.  This will upgrade network to a more relevant technology and communication platform.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u="sng" dirty="0"/>
              <a:t>Goals</a:t>
            </a:r>
            <a:r>
              <a:rPr lang="en-US" dirty="0"/>
              <a:t>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IP based network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Improved engineering and diversity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Allows for voice communications after retirement of legacy AT&amp;T TDM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u="sng" dirty="0"/>
              <a:t>Status</a:t>
            </a:r>
            <a:r>
              <a:rPr lang="en-US" dirty="0"/>
              <a:t>:  Project is approximately 90% complete as of end of January.</a:t>
            </a:r>
          </a:p>
        </p:txBody>
      </p:sp>
    </p:spTree>
    <p:extLst>
      <p:ext uri="{BB962C8B-B14F-4D97-AF65-F5344CB8AC3E}">
        <p14:creationId xmlns:p14="http://schemas.microsoft.com/office/powerpoint/2010/main" val="31909273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508000" y="243682"/>
            <a:ext cx="6578600" cy="518318"/>
          </a:xfrm>
        </p:spPr>
        <p:txBody>
          <a:bodyPr/>
          <a:lstStyle/>
          <a:p>
            <a:r>
              <a:rPr lang="en-US" dirty="0"/>
              <a:t>ERCOT WAN Encryption Project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u="sng" dirty="0"/>
              <a:t>Project</a:t>
            </a:r>
            <a:r>
              <a:rPr lang="en-US" dirty="0"/>
              <a:t>:  To comply with NERC CIP-012, ERCOT is implementing an encrypted VPN tunnel overlay to all WAN Market Participant sites. </a:t>
            </a:r>
          </a:p>
          <a:p>
            <a:pPr marL="0" indent="0">
              <a:buNone/>
            </a:pPr>
            <a:endParaRPr lang="en-US" b="1" u="sng" dirty="0"/>
          </a:p>
          <a:p>
            <a:pPr marL="0" indent="0">
              <a:buNone/>
            </a:pPr>
            <a:r>
              <a:rPr lang="en-US" b="1" u="sng" dirty="0"/>
              <a:t>Requirements</a:t>
            </a:r>
            <a:r>
              <a:rPr lang="en-US" dirty="0"/>
              <a:t>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NERC CIP-012 compliance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ERCOT Data Center to WAN Market Participant Encryption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u="sng" dirty="0"/>
              <a:t>Status</a:t>
            </a:r>
            <a:r>
              <a:rPr lang="en-US" dirty="0"/>
              <a:t>:  Project is under way, and we estimate completion by end of April 2022.</a:t>
            </a:r>
          </a:p>
        </p:txBody>
      </p:sp>
    </p:spTree>
    <p:extLst>
      <p:ext uri="{BB962C8B-B14F-4D97-AF65-F5344CB8AC3E}">
        <p14:creationId xmlns:p14="http://schemas.microsoft.com/office/powerpoint/2010/main" val="4152929655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2" ma:contentTypeDescription="Create a new document." ma:contentTypeScope="" ma:versionID="63b4750df494f1e899998ba0dd64b59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26b17897b0dee42c4ef932dfddf4050e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0E9AA12-8AF9-4AA6-90FE-24669859CDF3}">
  <ds:schemaRefs>
    <ds:schemaRef ds:uri="c34af464-7aa1-4edd-9be4-83dffc1cb926"/>
    <ds:schemaRef ds:uri="http://www.w3.org/XML/1998/namespace"/>
    <ds:schemaRef ds:uri="http://schemas.microsoft.com/office/2006/documentManagement/types"/>
    <ds:schemaRef ds:uri="http://schemas.openxmlformats.org/package/2006/metadata/core-properties"/>
    <ds:schemaRef ds:uri="http://purl.org/dc/terms/"/>
    <ds:schemaRef ds:uri="http://schemas.microsoft.com/office/infopath/2007/PartnerControls"/>
    <ds:schemaRef ds:uri="http://schemas.microsoft.com/office/2006/metadata/properties"/>
    <ds:schemaRef ds:uri="http://purl.org/dc/dcmitype/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ED7B7B8-5774-4569-A810-363B3D6ADC0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425</TotalTime>
  <Words>133</Words>
  <Application>Microsoft Office PowerPoint</Application>
  <PresentationFormat>Widescreen</PresentationFormat>
  <Paragraphs>23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Wingdings</vt:lpstr>
      <vt:lpstr>1_Custom Design</vt:lpstr>
      <vt:lpstr>Office Theme</vt:lpstr>
      <vt:lpstr>ERCOT WAN Refresh Project</vt:lpstr>
      <vt:lpstr>ERCOT WAN Encryption Project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Tirupati, Venkata</cp:lastModifiedBy>
  <cp:revision>48</cp:revision>
  <cp:lastPrinted>2016-01-21T20:53:15Z</cp:lastPrinted>
  <dcterms:created xsi:type="dcterms:W3CDTF">2016-01-21T15:20:31Z</dcterms:created>
  <dcterms:modified xsi:type="dcterms:W3CDTF">2022-02-11T14:02:20Z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